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0" r:id="rId1"/>
  </p:sldMasterIdLst>
  <p:notesMasterIdLst>
    <p:notesMasterId r:id="rId58"/>
  </p:notesMasterIdLst>
  <p:sldIdLst>
    <p:sldId id="8386" r:id="rId2"/>
    <p:sldId id="8371" r:id="rId3"/>
    <p:sldId id="8388" r:id="rId4"/>
    <p:sldId id="263" r:id="rId5"/>
    <p:sldId id="262" r:id="rId6"/>
    <p:sldId id="264" r:id="rId7"/>
    <p:sldId id="265" r:id="rId8"/>
    <p:sldId id="294" r:id="rId9"/>
    <p:sldId id="8379" r:id="rId10"/>
    <p:sldId id="8396" r:id="rId11"/>
    <p:sldId id="8380" r:id="rId12"/>
    <p:sldId id="8381" r:id="rId13"/>
    <p:sldId id="268" r:id="rId14"/>
    <p:sldId id="8398" r:id="rId15"/>
    <p:sldId id="8399" r:id="rId16"/>
    <p:sldId id="8400" r:id="rId17"/>
    <p:sldId id="8401" r:id="rId18"/>
    <p:sldId id="8402" r:id="rId19"/>
    <p:sldId id="8403" r:id="rId20"/>
    <p:sldId id="8405" r:id="rId21"/>
    <p:sldId id="8392" r:id="rId22"/>
    <p:sldId id="8406" r:id="rId23"/>
    <p:sldId id="275" r:id="rId24"/>
    <p:sldId id="8394" r:id="rId25"/>
    <p:sldId id="260" r:id="rId26"/>
    <p:sldId id="8407" r:id="rId27"/>
    <p:sldId id="8408" r:id="rId28"/>
    <p:sldId id="8409" r:id="rId29"/>
    <p:sldId id="8411" r:id="rId30"/>
    <p:sldId id="8410" r:id="rId31"/>
    <p:sldId id="8412" r:id="rId32"/>
    <p:sldId id="8414" r:id="rId33"/>
    <p:sldId id="8415" r:id="rId34"/>
    <p:sldId id="8416" r:id="rId35"/>
    <p:sldId id="8417" r:id="rId36"/>
    <p:sldId id="8437" r:id="rId37"/>
    <p:sldId id="8420" r:id="rId38"/>
    <p:sldId id="8413" r:id="rId39"/>
    <p:sldId id="8418" r:id="rId40"/>
    <p:sldId id="8421" r:id="rId41"/>
    <p:sldId id="8422" r:id="rId42"/>
    <p:sldId id="8423" r:id="rId43"/>
    <p:sldId id="8424" r:id="rId44"/>
    <p:sldId id="8425" r:id="rId45"/>
    <p:sldId id="8426" r:id="rId46"/>
    <p:sldId id="8436" r:id="rId47"/>
    <p:sldId id="8419" r:id="rId48"/>
    <p:sldId id="8428" r:id="rId49"/>
    <p:sldId id="8431" r:id="rId50"/>
    <p:sldId id="8432" r:id="rId51"/>
    <p:sldId id="8429" r:id="rId52"/>
    <p:sldId id="8430" r:id="rId53"/>
    <p:sldId id="8435" r:id="rId54"/>
    <p:sldId id="8427" r:id="rId55"/>
    <p:sldId id="8433" r:id="rId56"/>
    <p:sldId id="8434"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A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نمط متوسط 1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نمط متوسط 1 - تميي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simple3" qsCatId="simple" csTypeId="urn:microsoft.com/office/officeart/2005/8/colors/accent2_2" csCatId="accent2" phldr="1"/>
      <dgm:spPr/>
      <dgm:t>
        <a:bodyPr rtlCol="1"/>
        <a:lstStyle/>
        <a:p>
          <a:pPr rtl="1"/>
          <a:endParaRPr lang="en-US"/>
        </a:p>
      </dgm:t>
    </dgm:pt>
    <dgm:pt modelId="{6750AC01-D39D-4F3A-9DC8-2A211EE986A2}">
      <dgm:prSet phldrT="[Text]"/>
      <dgm:spPr/>
      <dgm:t>
        <a:bodyPr rtlCol="1"/>
        <a:lstStyle/>
        <a:p>
          <a:pPr rtl="1">
            <a:lnSpc>
              <a:spcPct val="100000"/>
            </a:lnSpc>
          </a:pPr>
          <a:r>
            <a:rPr lang="ar-SA" noProof="0" dirty="0">
              <a:latin typeface="Tahoma" panose="020B0604030504040204" pitchFamily="34" charset="0"/>
              <a:ea typeface="Tahoma" panose="020B0604030504040204" pitchFamily="34" charset="0"/>
              <a:cs typeface="+mj-cs"/>
            </a:rPr>
            <a:t>هل يمكن الاستفادة من البرامج بدون وجود برامج أو تطبيقات ؟</a:t>
          </a:r>
        </a:p>
      </dgm:t>
    </dgm:pt>
    <dgm:pt modelId="{720680DC-AAA4-4434-A582-60EBCC5BA355}" type="parTrans" cxnId="{0B5DAE5F-BCDC-4BF7-A6E7-CF856886A64D}">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CA077D98-8478-47EA-B6A9-99ACE60C64D4}" type="sibTrans" cxnId="{0B5DAE5F-BCDC-4BF7-A6E7-CF856886A64D}">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0BEF68B8-1228-47BB-83B5-7B9CD1E3F84E}">
      <dgm:prSet phldrT="[Text]"/>
      <dgm:spPr/>
      <dgm:t>
        <a:bodyPr rtlCol="1"/>
        <a:lstStyle/>
        <a:p>
          <a:pPr rtl="1">
            <a:lnSpc>
              <a:spcPct val="100000"/>
            </a:lnSpc>
          </a:pPr>
          <a:r>
            <a:rPr lang="ar-SA" noProof="0" dirty="0">
              <a:latin typeface="Tahoma" panose="020B0604030504040204" pitchFamily="34" charset="0"/>
              <a:ea typeface="Tahoma" panose="020B0604030504040204" pitchFamily="34" charset="0"/>
              <a:cs typeface="+mj-cs"/>
            </a:rPr>
            <a:t>ما التخصص الدقيق في علوم الحاسب الذي يقوم بإنتاج برمجيات موثوقة</a:t>
          </a:r>
        </a:p>
      </dgm:t>
    </dgm:pt>
    <dgm:pt modelId="{ED3A4BC2-B75A-4952-A38B-A42B5995DF05}" type="parTrans" cxnId="{EDEF4F82-1237-4639-A0F7-385C1897CE66}">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FD949706-EDCC-4ADC-8EDF-8EDA49C92325}" type="sibTrans" cxnId="{EDEF4F82-1237-4639-A0F7-385C1897CE66}">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5605D28D-2CE6-4513-8566-952984E21E14}">
      <dgm:prSet phldrT="[Text]"/>
      <dgm:spPr/>
      <dgm:t>
        <a:bodyPr rtlCol="1"/>
        <a:lstStyle/>
        <a:p>
          <a:pPr rtl="1">
            <a:lnSpc>
              <a:spcPct val="100000"/>
            </a:lnSpc>
          </a:pPr>
          <a:r>
            <a:rPr lang="ar-SA" noProof="0" dirty="0">
              <a:latin typeface="Tahoma" panose="020B0604030504040204" pitchFamily="34" charset="0"/>
              <a:ea typeface="Tahoma" panose="020B0604030504040204" pitchFamily="34" charset="0"/>
              <a:cs typeface="+mj-cs"/>
            </a:rPr>
            <a:t>ما فرص العمل التي يوفرها هذا التخصص ؟</a:t>
          </a:r>
        </a:p>
      </dgm:t>
    </dgm:pt>
    <dgm:pt modelId="{EB15AB98-362B-4E70-A3DA-995FC3E8BA79}" type="parTrans" cxnId="{FAF3F884-F0CF-440F-8CB1-B7648AB1B138}">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823D1971-2C4D-4EC5-A874-2F463DE37109}" type="sibTrans" cxnId="{FAF3F884-F0CF-440F-8CB1-B7648AB1B138}">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57806726-6E60-4ACC-9C1C-7DF9CC365A10}" type="pres">
      <dgm:prSet presAssocID="{7E5AA53B-3EEE-4DE4-BB81-9044890C2946}" presName="Name0" presStyleCnt="0">
        <dgm:presLayoutVars>
          <dgm:chMax val="7"/>
          <dgm:chPref val="7"/>
          <dgm:dir val="rev"/>
        </dgm:presLayoutVars>
      </dgm:prSet>
      <dgm:spPr/>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3"/>
      <dgm:spPr/>
    </dgm:pt>
    <dgm:pt modelId="{D79B43FC-100B-4A0D-A4D5-0D2D04B99064}" type="pres">
      <dgm:prSet presAssocID="{7E5AA53B-3EEE-4DE4-BB81-9044890C2946}" presName="conn" presStyleLbl="parChTrans1D2" presStyleIdx="0" presStyleCnt="1"/>
      <dgm:spPr/>
    </dgm:pt>
    <dgm:pt modelId="{3CAD8DA1-8D53-445C-ACE8-D8449E4F0F55}" type="pres">
      <dgm:prSet presAssocID="{7E5AA53B-3EEE-4DE4-BB81-9044890C2946}" presName="extraNode" presStyleLbl="node1" presStyleIdx="0" presStyleCnt="3"/>
      <dgm:spPr/>
    </dgm:pt>
    <dgm:pt modelId="{429CABD1-4116-474B-81BF-735E2CA9DD00}" type="pres">
      <dgm:prSet presAssocID="{7E5AA53B-3EEE-4DE4-BB81-9044890C2946}" presName="dstNode" presStyleLbl="node1" presStyleIdx="0" presStyleCnt="3"/>
      <dgm:spPr/>
    </dgm:pt>
    <dgm:pt modelId="{58319267-C71E-43C9-94E1-827D0616C7A7}" type="pres">
      <dgm:prSet presAssocID="{6750AC01-D39D-4F3A-9DC8-2A211EE986A2}" presName="text_1" presStyleLbl="node1" presStyleIdx="0" presStyleCnt="3">
        <dgm:presLayoutVars>
          <dgm:bulletEnabled val="1"/>
        </dgm:presLayoutVars>
      </dgm:prSet>
      <dgm:spPr/>
    </dgm:pt>
    <dgm:pt modelId="{79F9B8A9-2412-4B74-84A9-69422DB81CDC}" type="pres">
      <dgm:prSet presAssocID="{6750AC01-D39D-4F3A-9DC8-2A211EE986A2}" presName="accent_1" presStyleCnt="0"/>
      <dgm:spPr/>
    </dgm:pt>
    <dgm:pt modelId="{07CB3071-D555-47DA-A36A-69EB91531FD8}" type="pres">
      <dgm:prSet presAssocID="{6750AC01-D39D-4F3A-9DC8-2A211EE986A2}" presName="accentRepeatNode" presStyleLbl="solidFgAcc1" presStyleIdx="0" presStyleCnt="3"/>
      <dgm:spPr/>
    </dgm:pt>
    <dgm:pt modelId="{95DE6538-27BD-44AF-A1A8-CA8F6B10FDD2}" type="pres">
      <dgm:prSet presAssocID="{0BEF68B8-1228-47BB-83B5-7B9CD1E3F84E}" presName="text_2" presStyleLbl="node1" presStyleIdx="1" presStyleCnt="3">
        <dgm:presLayoutVars>
          <dgm:bulletEnabled val="1"/>
        </dgm:presLayoutVars>
      </dgm:prSet>
      <dgm:spPr/>
    </dgm:pt>
    <dgm:pt modelId="{312BDEE8-85BD-4F02-B35B-2CC8E701C98B}" type="pres">
      <dgm:prSet presAssocID="{0BEF68B8-1228-47BB-83B5-7B9CD1E3F84E}" presName="accent_2" presStyleCnt="0"/>
      <dgm:spPr/>
    </dgm:pt>
    <dgm:pt modelId="{3F8116AC-FAC3-4E95-9865-93CCFEB191B9}" type="pres">
      <dgm:prSet presAssocID="{0BEF68B8-1228-47BB-83B5-7B9CD1E3F84E}" presName="accentRepeatNode" presStyleLbl="solidFgAcc1" presStyleIdx="1" presStyleCnt="3" custLinFactNeighborX="-782" custLinFactNeighborY="-156"/>
      <dgm:spPr/>
    </dgm:pt>
    <dgm:pt modelId="{E131CE4A-9776-44F4-BC03-867682E21374}" type="pres">
      <dgm:prSet presAssocID="{5605D28D-2CE6-4513-8566-952984E21E14}" presName="text_3" presStyleLbl="node1" presStyleIdx="2" presStyleCnt="3">
        <dgm:presLayoutVars>
          <dgm:bulletEnabled val="1"/>
        </dgm:presLayoutVars>
      </dgm:prSet>
      <dgm:spPr/>
    </dgm:pt>
    <dgm:pt modelId="{AC9A216A-8375-48F9-A4E6-8E0B64C0209B}" type="pres">
      <dgm:prSet presAssocID="{5605D28D-2CE6-4513-8566-952984E21E14}" presName="accent_3" presStyleCnt="0"/>
      <dgm:spPr/>
    </dgm:pt>
    <dgm:pt modelId="{A965097E-32F1-4AB8-8C4E-2814A7596B2F}" type="pres">
      <dgm:prSet presAssocID="{5605D28D-2CE6-4513-8566-952984E21E14}" presName="accentRepeatNode" presStyleLbl="solidFgAcc1" presStyleIdx="2" presStyleCnt="3"/>
      <dgm:spPr/>
    </dgm:pt>
  </dgm:ptLst>
  <dgm:cxnLst>
    <dgm:cxn modelId="{A11E3B12-1828-45A7-86C3-BB85832DF84D}" type="presOf" srcId="{CA077D98-8478-47EA-B6A9-99ACE60C64D4}" destId="{D79B43FC-100B-4A0D-A4D5-0D2D04B99064}" srcOrd="0" destOrd="0" presId="urn:microsoft.com/office/officeart/2008/layout/VerticalCurvedList"/>
    <dgm:cxn modelId="{0B5DAE5F-BCDC-4BF7-A6E7-CF856886A64D}" srcId="{7E5AA53B-3EEE-4DE4-BB81-9044890C2946}" destId="{6750AC01-D39D-4F3A-9DC8-2A211EE986A2}" srcOrd="0" destOrd="0" parTransId="{720680DC-AAA4-4434-A582-60EBCC5BA355}" sibTransId="{CA077D98-8478-47EA-B6A9-99ACE60C64D4}"/>
    <dgm:cxn modelId="{29DA474E-5DFA-4C66-882F-319C49ABBB19}" type="presOf" srcId="{6750AC01-D39D-4F3A-9DC8-2A211EE986A2}" destId="{58319267-C71E-43C9-94E1-827D0616C7A7}" srcOrd="0" destOrd="0" presId="urn:microsoft.com/office/officeart/2008/layout/VerticalCurvedList"/>
    <dgm:cxn modelId="{7084AA77-BACB-46CB-AE4A-77B62D3ED1AF}" type="presOf" srcId="{5605D28D-2CE6-4513-8566-952984E21E14}" destId="{E131CE4A-9776-44F4-BC03-867682E21374}" srcOrd="0" destOrd="0" presId="urn:microsoft.com/office/officeart/2008/layout/VerticalCurvedList"/>
    <dgm:cxn modelId="{EDEF4F82-1237-4639-A0F7-385C1897CE66}" srcId="{7E5AA53B-3EEE-4DE4-BB81-9044890C2946}" destId="{0BEF68B8-1228-47BB-83B5-7B9CD1E3F84E}" srcOrd="1" destOrd="0" parTransId="{ED3A4BC2-B75A-4952-A38B-A42B5995DF05}" sibTransId="{FD949706-EDCC-4ADC-8EDF-8EDA49C92325}"/>
    <dgm:cxn modelId="{FAF3F884-F0CF-440F-8CB1-B7648AB1B138}" srcId="{7E5AA53B-3EEE-4DE4-BB81-9044890C2946}" destId="{5605D28D-2CE6-4513-8566-952984E21E14}" srcOrd="2" destOrd="0" parTransId="{EB15AB98-362B-4E70-A3DA-995FC3E8BA79}" sibTransId="{823D1971-2C4D-4EC5-A874-2F463DE37109}"/>
    <dgm:cxn modelId="{4F65CC8F-B5A8-40BE-A32B-05862B543D6A}" type="presOf" srcId="{7E5AA53B-3EEE-4DE4-BB81-9044890C2946}" destId="{57806726-6E60-4ACC-9C1C-7DF9CC365A10}" srcOrd="0" destOrd="0" presId="urn:microsoft.com/office/officeart/2008/layout/VerticalCurvedList"/>
    <dgm:cxn modelId="{4A378892-5CCC-4F0D-8A38-4BEAECF30F24}" type="presOf" srcId="{0BEF68B8-1228-47BB-83B5-7B9CD1E3F84E}" destId="{95DE6538-27BD-44AF-A1A8-CA8F6B10FDD2}" srcOrd="0" destOrd="0" presId="urn:microsoft.com/office/officeart/2008/layout/VerticalCurvedList"/>
    <dgm:cxn modelId="{4E25B52E-70EF-4A0F-B410-0B49263AF380}" type="presParOf" srcId="{57806726-6E60-4ACC-9C1C-7DF9CC365A10}" destId="{90561C55-3C6E-4D53-85E1-2C50BCDDA392}" srcOrd="0" destOrd="0" presId="urn:microsoft.com/office/officeart/2008/layout/VerticalCurvedList"/>
    <dgm:cxn modelId="{2B3DD9E4-EC9C-4B92-B380-F89BF82E7CF3}" type="presParOf" srcId="{90561C55-3C6E-4D53-85E1-2C50BCDDA392}" destId="{B6CD42EC-5AD4-4004-AE5B-47EDA668DAA8}" srcOrd="0" destOrd="0" presId="urn:microsoft.com/office/officeart/2008/layout/VerticalCurvedList"/>
    <dgm:cxn modelId="{EA357085-80A4-4D1D-9BD2-56B1E9A721FB}" type="presParOf" srcId="{B6CD42EC-5AD4-4004-AE5B-47EDA668DAA8}" destId="{963B8EE3-40CC-4A0A-B420-D0BF920973CE}" srcOrd="0" destOrd="0" presId="urn:microsoft.com/office/officeart/2008/layout/VerticalCurvedList"/>
    <dgm:cxn modelId="{F175C6D0-411C-40FD-A19B-860D49F42061}" type="presParOf" srcId="{B6CD42EC-5AD4-4004-AE5B-47EDA668DAA8}" destId="{D79B43FC-100B-4A0D-A4D5-0D2D04B99064}" srcOrd="1" destOrd="0" presId="urn:microsoft.com/office/officeart/2008/layout/VerticalCurvedList"/>
    <dgm:cxn modelId="{794BB944-68C0-47A5-9792-652802EB36AC}" type="presParOf" srcId="{B6CD42EC-5AD4-4004-AE5B-47EDA668DAA8}" destId="{3CAD8DA1-8D53-445C-ACE8-D8449E4F0F55}" srcOrd="2" destOrd="0" presId="urn:microsoft.com/office/officeart/2008/layout/VerticalCurvedList"/>
    <dgm:cxn modelId="{B8CC75C4-3D1A-49E7-80D2-915668C1368C}" type="presParOf" srcId="{B6CD42EC-5AD4-4004-AE5B-47EDA668DAA8}" destId="{429CABD1-4116-474B-81BF-735E2CA9DD00}" srcOrd="3" destOrd="0" presId="urn:microsoft.com/office/officeart/2008/layout/VerticalCurvedList"/>
    <dgm:cxn modelId="{28110BB8-F33F-498C-9A75-98364B05EFA5}" type="presParOf" srcId="{90561C55-3C6E-4D53-85E1-2C50BCDDA392}" destId="{58319267-C71E-43C9-94E1-827D0616C7A7}" srcOrd="1" destOrd="0" presId="urn:microsoft.com/office/officeart/2008/layout/VerticalCurvedList"/>
    <dgm:cxn modelId="{3866F6C9-5521-48F2-B6C3-40C9896E1605}" type="presParOf" srcId="{90561C55-3C6E-4D53-85E1-2C50BCDDA392}" destId="{79F9B8A9-2412-4B74-84A9-69422DB81CDC}" srcOrd="2" destOrd="0" presId="urn:microsoft.com/office/officeart/2008/layout/VerticalCurvedList"/>
    <dgm:cxn modelId="{D2205A4F-BB7A-4399-BC2F-78E18EC6EAFE}" type="presParOf" srcId="{79F9B8A9-2412-4B74-84A9-69422DB81CDC}" destId="{07CB3071-D555-47DA-A36A-69EB91531FD8}" srcOrd="0" destOrd="0" presId="urn:microsoft.com/office/officeart/2008/layout/VerticalCurvedList"/>
    <dgm:cxn modelId="{602753E6-8A03-492B-861A-6B9532B5AA28}" type="presParOf" srcId="{90561C55-3C6E-4D53-85E1-2C50BCDDA392}" destId="{95DE6538-27BD-44AF-A1A8-CA8F6B10FDD2}" srcOrd="3" destOrd="0" presId="urn:microsoft.com/office/officeart/2008/layout/VerticalCurvedList"/>
    <dgm:cxn modelId="{AEC540A3-E86A-4075-8BE4-263F4AFF4EA1}" type="presParOf" srcId="{90561C55-3C6E-4D53-85E1-2C50BCDDA392}" destId="{312BDEE8-85BD-4F02-B35B-2CC8E701C98B}" srcOrd="4" destOrd="0" presId="urn:microsoft.com/office/officeart/2008/layout/VerticalCurvedList"/>
    <dgm:cxn modelId="{CD5D1014-B7CB-4B47-9A02-5FBF90928A73}" type="presParOf" srcId="{312BDEE8-85BD-4F02-B35B-2CC8E701C98B}" destId="{3F8116AC-FAC3-4E95-9865-93CCFEB191B9}" srcOrd="0" destOrd="0" presId="urn:microsoft.com/office/officeart/2008/layout/VerticalCurvedList"/>
    <dgm:cxn modelId="{987EB7C0-CA3E-4874-85E0-01E9060A2D35}" type="presParOf" srcId="{90561C55-3C6E-4D53-85E1-2C50BCDDA392}" destId="{E131CE4A-9776-44F4-BC03-867682E21374}" srcOrd="5" destOrd="0" presId="urn:microsoft.com/office/officeart/2008/layout/VerticalCurvedList"/>
    <dgm:cxn modelId="{91E55363-8DCA-455E-A203-06A9410994CB}" type="presParOf" srcId="{90561C55-3C6E-4D53-85E1-2C50BCDDA392}" destId="{AC9A216A-8375-48F9-A4E6-8E0B64C0209B}" srcOrd="6" destOrd="0" presId="urn:microsoft.com/office/officeart/2008/layout/VerticalCurvedList"/>
    <dgm:cxn modelId="{D866D586-1293-4049-B6E3-B467C1D5ED64}" type="presParOf" srcId="{AC9A216A-8375-48F9-A4E6-8E0B64C0209B}" destId="{A965097E-32F1-4AB8-8C4E-2814A7596B2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F6668D-CF00-4207-81B2-10697542C4C7}"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pPr rtl="1"/>
          <a:endParaRPr lang="ar-SA"/>
        </a:p>
      </dgm:t>
    </dgm:pt>
    <dgm:pt modelId="{0556BA85-B7B0-424F-B317-0BB24E6D78EE}">
      <dgm:prSet phldrT="[نص]"/>
      <dgm:spPr/>
      <dgm:t>
        <a:bodyPr/>
        <a:lstStyle/>
        <a:p>
          <a:pPr rtl="1"/>
          <a:r>
            <a:rPr lang="ar-SA" dirty="0"/>
            <a:t>المتطلبات الوظيفية </a:t>
          </a:r>
        </a:p>
      </dgm:t>
    </dgm:pt>
    <dgm:pt modelId="{8F990F0D-2A1E-4578-98CB-8C0E271FD3C1}" type="parTrans" cxnId="{56B55018-1DC4-453D-83C4-D03571DC6283}">
      <dgm:prSet/>
      <dgm:spPr/>
      <dgm:t>
        <a:bodyPr/>
        <a:lstStyle/>
        <a:p>
          <a:pPr rtl="1"/>
          <a:endParaRPr lang="ar-SA"/>
        </a:p>
      </dgm:t>
    </dgm:pt>
    <dgm:pt modelId="{25C44DFF-1BE8-4226-8046-9474294750B2}" type="sibTrans" cxnId="{56B55018-1DC4-453D-83C4-D03571DC6283}">
      <dgm:prSet/>
      <dgm:spPr/>
      <dgm:t>
        <a:bodyPr/>
        <a:lstStyle/>
        <a:p>
          <a:pPr rtl="1"/>
          <a:endParaRPr lang="ar-SA"/>
        </a:p>
      </dgm:t>
    </dgm:pt>
    <dgm:pt modelId="{1C5F2F70-0F86-43C8-BAAD-A78291A47916}">
      <dgm:prSet phldrT="[نص]"/>
      <dgm:spPr/>
      <dgm:t>
        <a:bodyPr/>
        <a:lstStyle/>
        <a:p>
          <a:pPr rtl="1"/>
          <a:r>
            <a:rPr lang="ar-SA" dirty="0"/>
            <a:t>هي القدرات أو الميزات المحددة التي يجب أن يمتلكها البرنامج لتلبية احتياجات أصحاب المصلحة . مثل عملية البحث في متجر الكتروني </a:t>
          </a:r>
        </a:p>
      </dgm:t>
    </dgm:pt>
    <dgm:pt modelId="{6E0541BC-62C0-4507-99D4-1A9A97E31F34}" type="parTrans" cxnId="{FDDE4451-766B-4FBC-90BB-2806F7839A6E}">
      <dgm:prSet/>
      <dgm:spPr/>
      <dgm:t>
        <a:bodyPr/>
        <a:lstStyle/>
        <a:p>
          <a:pPr rtl="1"/>
          <a:endParaRPr lang="ar-SA"/>
        </a:p>
      </dgm:t>
    </dgm:pt>
    <dgm:pt modelId="{6F739F91-9CB9-4797-AD83-648E5BA5F6B8}" type="sibTrans" cxnId="{FDDE4451-766B-4FBC-90BB-2806F7839A6E}">
      <dgm:prSet/>
      <dgm:spPr/>
      <dgm:t>
        <a:bodyPr/>
        <a:lstStyle/>
        <a:p>
          <a:pPr rtl="1"/>
          <a:endParaRPr lang="ar-SA"/>
        </a:p>
      </dgm:t>
    </dgm:pt>
    <dgm:pt modelId="{211673D8-2B3E-4CF9-81BD-7D12739FED0B}">
      <dgm:prSet phldrT="[نص]"/>
      <dgm:spPr/>
      <dgm:t>
        <a:bodyPr/>
        <a:lstStyle/>
        <a:p>
          <a:pPr rtl="1"/>
          <a:r>
            <a:rPr lang="ar-SA" dirty="0"/>
            <a:t>المتطلبات الغير وظيفية </a:t>
          </a:r>
        </a:p>
      </dgm:t>
    </dgm:pt>
    <dgm:pt modelId="{F3132F1E-1D65-4A62-B347-C1382715B552}" type="parTrans" cxnId="{C81929C3-BDBC-447E-9DE6-B236E1BBAD4D}">
      <dgm:prSet/>
      <dgm:spPr/>
      <dgm:t>
        <a:bodyPr/>
        <a:lstStyle/>
        <a:p>
          <a:pPr rtl="1"/>
          <a:endParaRPr lang="ar-SA"/>
        </a:p>
      </dgm:t>
    </dgm:pt>
    <dgm:pt modelId="{138EBC69-4A56-4465-A3EE-8E386DA4AAE5}" type="sibTrans" cxnId="{C81929C3-BDBC-447E-9DE6-B236E1BBAD4D}">
      <dgm:prSet/>
      <dgm:spPr/>
      <dgm:t>
        <a:bodyPr/>
        <a:lstStyle/>
        <a:p>
          <a:pPr rtl="1"/>
          <a:endParaRPr lang="ar-SA"/>
        </a:p>
      </dgm:t>
    </dgm:pt>
    <dgm:pt modelId="{EF899712-7AB9-4990-9081-9A4307538B5B}">
      <dgm:prSet phldrT="[نص]"/>
      <dgm:spPr/>
      <dgm:t>
        <a:bodyPr/>
        <a:lstStyle/>
        <a:p>
          <a:pPr rtl="1"/>
          <a:r>
            <a:rPr lang="ar-SA" dirty="0"/>
            <a:t>تتمثل في القيود و خصائص الجودة التي يجب أن يفي بها البرنامج لا يكون مقبولا لدى أصحاب المصلحة مثل زمن الاستجابة والإنتاجية وتوفير متطلبات الأمان .</a:t>
          </a:r>
        </a:p>
      </dgm:t>
    </dgm:pt>
    <dgm:pt modelId="{8ABECA30-A6A2-4206-9FA4-93D4DB67BC60}" type="sibTrans" cxnId="{66EAFCA7-AD16-47E0-9517-4CA5143B17FD}">
      <dgm:prSet/>
      <dgm:spPr/>
      <dgm:t>
        <a:bodyPr/>
        <a:lstStyle/>
        <a:p>
          <a:pPr rtl="1"/>
          <a:endParaRPr lang="ar-SA"/>
        </a:p>
      </dgm:t>
    </dgm:pt>
    <dgm:pt modelId="{11AB0A50-6E7A-4BDD-94A9-B81F6171FDC8}" type="parTrans" cxnId="{66EAFCA7-AD16-47E0-9517-4CA5143B17FD}">
      <dgm:prSet/>
      <dgm:spPr/>
      <dgm:t>
        <a:bodyPr/>
        <a:lstStyle/>
        <a:p>
          <a:pPr rtl="1"/>
          <a:endParaRPr lang="ar-SA"/>
        </a:p>
      </dgm:t>
    </dgm:pt>
    <dgm:pt modelId="{F51AA7CD-D04C-4944-B2A9-6B559E79AAF3}" type="pres">
      <dgm:prSet presAssocID="{97F6668D-CF00-4207-81B2-10697542C4C7}" presName="Name0" presStyleCnt="0">
        <dgm:presLayoutVars>
          <dgm:dir/>
          <dgm:animLvl val="lvl"/>
          <dgm:resizeHandles/>
        </dgm:presLayoutVars>
      </dgm:prSet>
      <dgm:spPr/>
    </dgm:pt>
    <dgm:pt modelId="{EA8EB1BC-F295-4646-BDE0-0A4A9F008A80}" type="pres">
      <dgm:prSet presAssocID="{0556BA85-B7B0-424F-B317-0BB24E6D78EE}" presName="linNode" presStyleCnt="0"/>
      <dgm:spPr/>
    </dgm:pt>
    <dgm:pt modelId="{2DB2E109-EA3C-4395-BA33-7604D634BEA0}" type="pres">
      <dgm:prSet presAssocID="{0556BA85-B7B0-424F-B317-0BB24E6D78EE}" presName="parentShp" presStyleLbl="node1" presStyleIdx="0" presStyleCnt="2">
        <dgm:presLayoutVars>
          <dgm:bulletEnabled val="1"/>
        </dgm:presLayoutVars>
      </dgm:prSet>
      <dgm:spPr/>
    </dgm:pt>
    <dgm:pt modelId="{89E3C4BD-A4B9-45A2-9A58-888C40DCAD58}" type="pres">
      <dgm:prSet presAssocID="{0556BA85-B7B0-424F-B317-0BB24E6D78EE}" presName="childShp" presStyleLbl="bgAccFollowNode1" presStyleIdx="0" presStyleCnt="2">
        <dgm:presLayoutVars>
          <dgm:bulletEnabled val="1"/>
        </dgm:presLayoutVars>
      </dgm:prSet>
      <dgm:spPr/>
    </dgm:pt>
    <dgm:pt modelId="{E7131151-5854-4CF8-AA57-C31DF216F654}" type="pres">
      <dgm:prSet presAssocID="{25C44DFF-1BE8-4226-8046-9474294750B2}" presName="spacing" presStyleCnt="0"/>
      <dgm:spPr/>
    </dgm:pt>
    <dgm:pt modelId="{A62A481A-1654-424F-9E19-57BD5E42DF89}" type="pres">
      <dgm:prSet presAssocID="{211673D8-2B3E-4CF9-81BD-7D12739FED0B}" presName="linNode" presStyleCnt="0"/>
      <dgm:spPr/>
    </dgm:pt>
    <dgm:pt modelId="{AE21E167-708A-4A38-8218-A0E2B04442E1}" type="pres">
      <dgm:prSet presAssocID="{211673D8-2B3E-4CF9-81BD-7D12739FED0B}" presName="parentShp" presStyleLbl="node1" presStyleIdx="1" presStyleCnt="2">
        <dgm:presLayoutVars>
          <dgm:bulletEnabled val="1"/>
        </dgm:presLayoutVars>
      </dgm:prSet>
      <dgm:spPr/>
    </dgm:pt>
    <dgm:pt modelId="{3A415931-BF7C-4B4B-BBEA-59E8416B8AAE}" type="pres">
      <dgm:prSet presAssocID="{211673D8-2B3E-4CF9-81BD-7D12739FED0B}" presName="childShp" presStyleLbl="bgAccFollowNode1" presStyleIdx="1" presStyleCnt="2">
        <dgm:presLayoutVars>
          <dgm:bulletEnabled val="1"/>
        </dgm:presLayoutVars>
      </dgm:prSet>
      <dgm:spPr/>
    </dgm:pt>
  </dgm:ptLst>
  <dgm:cxnLst>
    <dgm:cxn modelId="{56B55018-1DC4-453D-83C4-D03571DC6283}" srcId="{97F6668D-CF00-4207-81B2-10697542C4C7}" destId="{0556BA85-B7B0-424F-B317-0BB24E6D78EE}" srcOrd="0" destOrd="0" parTransId="{8F990F0D-2A1E-4578-98CB-8C0E271FD3C1}" sibTransId="{25C44DFF-1BE8-4226-8046-9474294750B2}"/>
    <dgm:cxn modelId="{49ECB922-2D1C-4D23-8F21-85815310DBC5}" type="presOf" srcId="{EF899712-7AB9-4990-9081-9A4307538B5B}" destId="{3A415931-BF7C-4B4B-BBEA-59E8416B8AAE}" srcOrd="0" destOrd="0" presId="urn:microsoft.com/office/officeart/2005/8/layout/vList6"/>
    <dgm:cxn modelId="{58804C26-2DBB-4F13-BAEE-0F6EE88CFBA3}" type="presOf" srcId="{0556BA85-B7B0-424F-B317-0BB24E6D78EE}" destId="{2DB2E109-EA3C-4395-BA33-7604D634BEA0}" srcOrd="0" destOrd="0" presId="urn:microsoft.com/office/officeart/2005/8/layout/vList6"/>
    <dgm:cxn modelId="{3C72A130-A68F-4626-8265-27B3822B11AD}" type="presOf" srcId="{1C5F2F70-0F86-43C8-BAAD-A78291A47916}" destId="{89E3C4BD-A4B9-45A2-9A58-888C40DCAD58}" srcOrd="0" destOrd="0" presId="urn:microsoft.com/office/officeart/2005/8/layout/vList6"/>
    <dgm:cxn modelId="{38B3743E-4DEB-4BB7-B7BA-CE85137B0358}" type="presOf" srcId="{97F6668D-CF00-4207-81B2-10697542C4C7}" destId="{F51AA7CD-D04C-4944-B2A9-6B559E79AAF3}" srcOrd="0" destOrd="0" presId="urn:microsoft.com/office/officeart/2005/8/layout/vList6"/>
    <dgm:cxn modelId="{FDDE4451-766B-4FBC-90BB-2806F7839A6E}" srcId="{0556BA85-B7B0-424F-B317-0BB24E6D78EE}" destId="{1C5F2F70-0F86-43C8-BAAD-A78291A47916}" srcOrd="0" destOrd="0" parTransId="{6E0541BC-62C0-4507-99D4-1A9A97E31F34}" sibTransId="{6F739F91-9CB9-4797-AD83-648E5BA5F6B8}"/>
    <dgm:cxn modelId="{03EB205A-C3F1-46D1-A874-6DDBDD1D2C69}" type="presOf" srcId="{211673D8-2B3E-4CF9-81BD-7D12739FED0B}" destId="{AE21E167-708A-4A38-8218-A0E2B04442E1}" srcOrd="0" destOrd="0" presId="urn:microsoft.com/office/officeart/2005/8/layout/vList6"/>
    <dgm:cxn modelId="{66EAFCA7-AD16-47E0-9517-4CA5143B17FD}" srcId="{211673D8-2B3E-4CF9-81BD-7D12739FED0B}" destId="{EF899712-7AB9-4990-9081-9A4307538B5B}" srcOrd="0" destOrd="0" parTransId="{11AB0A50-6E7A-4BDD-94A9-B81F6171FDC8}" sibTransId="{8ABECA30-A6A2-4206-9FA4-93D4DB67BC60}"/>
    <dgm:cxn modelId="{C81929C3-BDBC-447E-9DE6-B236E1BBAD4D}" srcId="{97F6668D-CF00-4207-81B2-10697542C4C7}" destId="{211673D8-2B3E-4CF9-81BD-7D12739FED0B}" srcOrd="1" destOrd="0" parTransId="{F3132F1E-1D65-4A62-B347-C1382715B552}" sibTransId="{138EBC69-4A56-4465-A3EE-8E386DA4AAE5}"/>
    <dgm:cxn modelId="{A97353C0-4E9A-4210-8739-37AD60FF3F55}" type="presParOf" srcId="{F51AA7CD-D04C-4944-B2A9-6B559E79AAF3}" destId="{EA8EB1BC-F295-4646-BDE0-0A4A9F008A80}" srcOrd="0" destOrd="0" presId="urn:microsoft.com/office/officeart/2005/8/layout/vList6"/>
    <dgm:cxn modelId="{9C83A8AD-D2DC-486E-A36F-4385B0B2E9CB}" type="presParOf" srcId="{EA8EB1BC-F295-4646-BDE0-0A4A9F008A80}" destId="{2DB2E109-EA3C-4395-BA33-7604D634BEA0}" srcOrd="0" destOrd="0" presId="urn:microsoft.com/office/officeart/2005/8/layout/vList6"/>
    <dgm:cxn modelId="{9373CE35-D168-4104-BDD5-4058C15E5829}" type="presParOf" srcId="{EA8EB1BC-F295-4646-BDE0-0A4A9F008A80}" destId="{89E3C4BD-A4B9-45A2-9A58-888C40DCAD58}" srcOrd="1" destOrd="0" presId="urn:microsoft.com/office/officeart/2005/8/layout/vList6"/>
    <dgm:cxn modelId="{DA773AFD-4751-4CFC-953C-646DE22F6FC9}" type="presParOf" srcId="{F51AA7CD-D04C-4944-B2A9-6B559E79AAF3}" destId="{E7131151-5854-4CF8-AA57-C31DF216F654}" srcOrd="1" destOrd="0" presId="urn:microsoft.com/office/officeart/2005/8/layout/vList6"/>
    <dgm:cxn modelId="{54B389D7-12CF-4A52-AF8A-F18DE3A0ED9C}" type="presParOf" srcId="{F51AA7CD-D04C-4944-B2A9-6B559E79AAF3}" destId="{A62A481A-1654-424F-9E19-57BD5E42DF89}" srcOrd="2" destOrd="0" presId="urn:microsoft.com/office/officeart/2005/8/layout/vList6"/>
    <dgm:cxn modelId="{5827A335-A575-49D7-A59F-9D49BB200897}" type="presParOf" srcId="{A62A481A-1654-424F-9E19-57BD5E42DF89}" destId="{AE21E167-708A-4A38-8218-A0E2B04442E1}" srcOrd="0" destOrd="0" presId="urn:microsoft.com/office/officeart/2005/8/layout/vList6"/>
    <dgm:cxn modelId="{4D3F399E-3621-43AD-85CD-E399EB762019}" type="presParOf" srcId="{A62A481A-1654-424F-9E19-57BD5E42DF89}" destId="{3A415931-BF7C-4B4B-BBEA-59E8416B8AA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43FC-100B-4A0D-A4D5-0D2D04B99064}">
      <dsp:nvSpPr>
        <dsp:cNvPr id="0" name=""/>
        <dsp:cNvSpPr/>
      </dsp:nvSpPr>
      <dsp:spPr>
        <a:xfrm>
          <a:off x="7078956" y="-618397"/>
          <a:ext cx="4800732" cy="4800732"/>
        </a:xfrm>
        <a:prstGeom prst="blockArc">
          <a:avLst>
            <a:gd name="adj1" fmla="val 8100000"/>
            <a:gd name="adj2" fmla="val 13500000"/>
            <a:gd name="adj3" fmla="val 450"/>
          </a:avLst>
        </a:prstGeom>
        <a:noFill/>
        <a:ln w="2222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319267-C71E-43C9-94E1-827D0616C7A7}">
      <dsp:nvSpPr>
        <dsp:cNvPr id="0" name=""/>
        <dsp:cNvSpPr/>
      </dsp:nvSpPr>
      <dsp:spPr>
        <a:xfrm>
          <a:off x="47288" y="356393"/>
          <a:ext cx="7307258" cy="712787"/>
        </a:xfrm>
        <a:prstGeom prst="rect">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0" tIns="63500" rIns="565775" bIns="63500" numCol="1" spcCol="1270" rtlCol="1" anchor="ctr" anchorCtr="0">
          <a:noAutofit/>
        </a:bodyPr>
        <a:lstStyle/>
        <a:p>
          <a:pPr marL="0" lvl="0" indent="0" algn="r" defTabSz="1111250" rtl="1">
            <a:lnSpc>
              <a:spcPct val="100000"/>
            </a:lnSpc>
            <a:spcBef>
              <a:spcPct val="0"/>
            </a:spcBef>
            <a:spcAft>
              <a:spcPct val="35000"/>
            </a:spcAft>
            <a:buNone/>
          </a:pPr>
          <a:r>
            <a:rPr lang="ar-SA" sz="2500" kern="1200" noProof="0" dirty="0">
              <a:latin typeface="Tahoma" panose="020B0604030504040204" pitchFamily="34" charset="0"/>
              <a:ea typeface="Tahoma" panose="020B0604030504040204" pitchFamily="34" charset="0"/>
              <a:cs typeface="+mj-cs"/>
            </a:rPr>
            <a:t>هل يمكن الاستفادة من البرامج بدون وجود برامج أو تطبيقات ؟</a:t>
          </a:r>
        </a:p>
      </dsp:txBody>
      <dsp:txXfrm>
        <a:off x="47288" y="356393"/>
        <a:ext cx="7307258" cy="712787"/>
      </dsp:txXfrm>
    </dsp:sp>
    <dsp:sp modelId="{07CB3071-D555-47DA-A36A-69EB91531FD8}">
      <dsp:nvSpPr>
        <dsp:cNvPr id="0" name=""/>
        <dsp:cNvSpPr/>
      </dsp:nvSpPr>
      <dsp:spPr>
        <a:xfrm>
          <a:off x="6909054" y="267295"/>
          <a:ext cx="890984" cy="890984"/>
        </a:xfrm>
        <a:prstGeom prst="ellipse">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w="12700" cap="rnd"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5DE6538-27BD-44AF-A1A8-CA8F6B10FDD2}">
      <dsp:nvSpPr>
        <dsp:cNvPr id="0" name=""/>
        <dsp:cNvSpPr/>
      </dsp:nvSpPr>
      <dsp:spPr>
        <a:xfrm>
          <a:off x="47288" y="1425575"/>
          <a:ext cx="7048159" cy="712787"/>
        </a:xfrm>
        <a:prstGeom prst="rect">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0" tIns="63500" rIns="565775" bIns="63500" numCol="1" spcCol="1270" rtlCol="1" anchor="ctr" anchorCtr="0">
          <a:noAutofit/>
        </a:bodyPr>
        <a:lstStyle/>
        <a:p>
          <a:pPr marL="0" lvl="0" indent="0" algn="r" defTabSz="1111250" rtl="1">
            <a:lnSpc>
              <a:spcPct val="100000"/>
            </a:lnSpc>
            <a:spcBef>
              <a:spcPct val="0"/>
            </a:spcBef>
            <a:spcAft>
              <a:spcPct val="35000"/>
            </a:spcAft>
            <a:buNone/>
          </a:pPr>
          <a:r>
            <a:rPr lang="ar-SA" sz="2500" kern="1200" noProof="0" dirty="0">
              <a:latin typeface="Tahoma" panose="020B0604030504040204" pitchFamily="34" charset="0"/>
              <a:ea typeface="Tahoma" panose="020B0604030504040204" pitchFamily="34" charset="0"/>
              <a:cs typeface="+mj-cs"/>
            </a:rPr>
            <a:t>ما التخصص الدقيق في علوم الحاسب الذي يقوم بإنتاج برمجيات موثوقة</a:t>
          </a:r>
        </a:p>
      </dsp:txBody>
      <dsp:txXfrm>
        <a:off x="47288" y="1425575"/>
        <a:ext cx="7048159" cy="712787"/>
      </dsp:txXfrm>
    </dsp:sp>
    <dsp:sp modelId="{3F8116AC-FAC3-4E95-9865-93CCFEB191B9}">
      <dsp:nvSpPr>
        <dsp:cNvPr id="0" name=""/>
        <dsp:cNvSpPr/>
      </dsp:nvSpPr>
      <dsp:spPr>
        <a:xfrm>
          <a:off x="6642988" y="1335086"/>
          <a:ext cx="890984" cy="890984"/>
        </a:xfrm>
        <a:prstGeom prst="ellipse">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w="12700" cap="rnd"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131CE4A-9776-44F4-BC03-867682E21374}">
      <dsp:nvSpPr>
        <dsp:cNvPr id="0" name=""/>
        <dsp:cNvSpPr/>
      </dsp:nvSpPr>
      <dsp:spPr>
        <a:xfrm>
          <a:off x="47288" y="2494756"/>
          <a:ext cx="7307258" cy="712787"/>
        </a:xfrm>
        <a:prstGeom prst="rect">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0" tIns="63500" rIns="565775" bIns="63500" numCol="1" spcCol="1270" rtlCol="1" anchor="ctr" anchorCtr="0">
          <a:noAutofit/>
        </a:bodyPr>
        <a:lstStyle/>
        <a:p>
          <a:pPr marL="0" lvl="0" indent="0" algn="r" defTabSz="1111250" rtl="1">
            <a:lnSpc>
              <a:spcPct val="100000"/>
            </a:lnSpc>
            <a:spcBef>
              <a:spcPct val="0"/>
            </a:spcBef>
            <a:spcAft>
              <a:spcPct val="35000"/>
            </a:spcAft>
            <a:buNone/>
          </a:pPr>
          <a:r>
            <a:rPr lang="ar-SA" sz="2500" kern="1200" noProof="0" dirty="0">
              <a:latin typeface="Tahoma" panose="020B0604030504040204" pitchFamily="34" charset="0"/>
              <a:ea typeface="Tahoma" panose="020B0604030504040204" pitchFamily="34" charset="0"/>
              <a:cs typeface="+mj-cs"/>
            </a:rPr>
            <a:t>ما فرص العمل التي يوفرها هذا التخصص ؟</a:t>
          </a:r>
        </a:p>
      </dsp:txBody>
      <dsp:txXfrm>
        <a:off x="47288" y="2494756"/>
        <a:ext cx="7307258" cy="712787"/>
      </dsp:txXfrm>
    </dsp:sp>
    <dsp:sp modelId="{A965097E-32F1-4AB8-8C4E-2814A7596B2F}">
      <dsp:nvSpPr>
        <dsp:cNvPr id="0" name=""/>
        <dsp:cNvSpPr/>
      </dsp:nvSpPr>
      <dsp:spPr>
        <a:xfrm>
          <a:off x="6909054" y="2405658"/>
          <a:ext cx="890984" cy="890984"/>
        </a:xfrm>
        <a:prstGeom prst="ellipse">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w="12700" cap="rnd"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3C4BD-A4B9-45A2-9A58-888C40DCAD58}">
      <dsp:nvSpPr>
        <dsp:cNvPr id="0" name=""/>
        <dsp:cNvSpPr/>
      </dsp:nvSpPr>
      <dsp:spPr>
        <a:xfrm>
          <a:off x="3908784" y="344"/>
          <a:ext cx="5863177" cy="1342681"/>
        </a:xfrm>
        <a:prstGeom prst="rightArrow">
          <a:avLst>
            <a:gd name="adj1" fmla="val 75000"/>
            <a:gd name="adj2" fmla="val 5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r" defTabSz="889000" rtl="1">
            <a:lnSpc>
              <a:spcPct val="90000"/>
            </a:lnSpc>
            <a:spcBef>
              <a:spcPct val="0"/>
            </a:spcBef>
            <a:spcAft>
              <a:spcPct val="15000"/>
            </a:spcAft>
            <a:buChar char="•"/>
          </a:pPr>
          <a:r>
            <a:rPr lang="ar-SA" sz="2000" kern="1200" dirty="0"/>
            <a:t>هي القدرات أو الميزات المحددة التي يجب أن يمتلكها البرنامج لتلبية احتياجات أصحاب المصلحة . مثل عملية البحث في متجر الكتروني </a:t>
          </a:r>
        </a:p>
      </dsp:txBody>
      <dsp:txXfrm>
        <a:off x="3908784" y="168179"/>
        <a:ext cx="5359672" cy="1007011"/>
      </dsp:txXfrm>
    </dsp:sp>
    <dsp:sp modelId="{2DB2E109-EA3C-4395-BA33-7604D634BEA0}">
      <dsp:nvSpPr>
        <dsp:cNvPr id="0" name=""/>
        <dsp:cNvSpPr/>
      </dsp:nvSpPr>
      <dsp:spPr>
        <a:xfrm>
          <a:off x="0" y="344"/>
          <a:ext cx="3908784" cy="1342681"/>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rtl="1">
            <a:lnSpc>
              <a:spcPct val="90000"/>
            </a:lnSpc>
            <a:spcBef>
              <a:spcPct val="0"/>
            </a:spcBef>
            <a:spcAft>
              <a:spcPct val="35000"/>
            </a:spcAft>
            <a:buNone/>
          </a:pPr>
          <a:r>
            <a:rPr lang="ar-SA" sz="4200" kern="1200" dirty="0"/>
            <a:t>المتطلبات الوظيفية </a:t>
          </a:r>
        </a:p>
      </dsp:txBody>
      <dsp:txXfrm>
        <a:off x="65544" y="65888"/>
        <a:ext cx="3777696" cy="1211593"/>
      </dsp:txXfrm>
    </dsp:sp>
    <dsp:sp modelId="{3A415931-BF7C-4B4B-BBEA-59E8416B8AAE}">
      <dsp:nvSpPr>
        <dsp:cNvPr id="0" name=""/>
        <dsp:cNvSpPr/>
      </dsp:nvSpPr>
      <dsp:spPr>
        <a:xfrm>
          <a:off x="3908784" y="1477293"/>
          <a:ext cx="5863177" cy="1342681"/>
        </a:xfrm>
        <a:prstGeom prst="rightArrow">
          <a:avLst>
            <a:gd name="adj1" fmla="val 75000"/>
            <a:gd name="adj2" fmla="val 5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r" defTabSz="889000" rtl="1">
            <a:lnSpc>
              <a:spcPct val="90000"/>
            </a:lnSpc>
            <a:spcBef>
              <a:spcPct val="0"/>
            </a:spcBef>
            <a:spcAft>
              <a:spcPct val="15000"/>
            </a:spcAft>
            <a:buChar char="•"/>
          </a:pPr>
          <a:r>
            <a:rPr lang="ar-SA" sz="2000" kern="1200" dirty="0"/>
            <a:t>تتمثل في القيود و خصائص الجودة التي يجب أن يفي بها البرنامج لا يكون مقبولا لدى أصحاب المصلحة مثل زمن الاستجابة والإنتاجية وتوفير متطلبات الأمان .</a:t>
          </a:r>
        </a:p>
      </dsp:txBody>
      <dsp:txXfrm>
        <a:off x="3908784" y="1645128"/>
        <a:ext cx="5359672" cy="1007011"/>
      </dsp:txXfrm>
    </dsp:sp>
    <dsp:sp modelId="{AE21E167-708A-4A38-8218-A0E2B04442E1}">
      <dsp:nvSpPr>
        <dsp:cNvPr id="0" name=""/>
        <dsp:cNvSpPr/>
      </dsp:nvSpPr>
      <dsp:spPr>
        <a:xfrm>
          <a:off x="0" y="1477293"/>
          <a:ext cx="3908784" cy="1342681"/>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rtl="1">
            <a:lnSpc>
              <a:spcPct val="90000"/>
            </a:lnSpc>
            <a:spcBef>
              <a:spcPct val="0"/>
            </a:spcBef>
            <a:spcAft>
              <a:spcPct val="35000"/>
            </a:spcAft>
            <a:buNone/>
          </a:pPr>
          <a:r>
            <a:rPr lang="ar-SA" sz="4200" kern="1200" dirty="0"/>
            <a:t>المتطلبات الغير وظيفية </a:t>
          </a:r>
        </a:p>
      </dsp:txBody>
      <dsp:txXfrm>
        <a:off x="65544" y="1542837"/>
        <a:ext cx="3777696" cy="121159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DE3BBBD-66E2-4025-9514-AA495C5FFD6D}" type="datetimeFigureOut">
              <a:rPr lang="ar-SA" smtClean="0"/>
              <a:t>06/02/45</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4FD188F-4504-4DAF-A91E-244929973160}" type="slidenum">
              <a:rPr lang="ar-SA" smtClean="0"/>
              <a:t>‹#›</a:t>
            </a:fld>
            <a:endParaRPr lang="ar-SA"/>
          </a:p>
        </p:txBody>
      </p:sp>
    </p:spTree>
    <p:extLst>
      <p:ext uri="{BB962C8B-B14F-4D97-AF65-F5344CB8AC3E}">
        <p14:creationId xmlns:p14="http://schemas.microsoft.com/office/powerpoint/2010/main" val="16674162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rtlCol="1"/>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رقم الشريحة 3"/>
          <p:cNvSpPr>
            <a:spLocks noGrp="1"/>
          </p:cNvSpPr>
          <p:nvPr>
            <p:ph type="sldNum" sz="quarter" idx="5"/>
          </p:nvPr>
        </p:nvSpPr>
        <p:spPr/>
        <p:txBody>
          <a:bodyPr rtlCol="1"/>
          <a:lstStyle/>
          <a:p>
            <a:pPr algn="l" rtl="1"/>
            <a:fld id="{C6B3AB32-59DF-41F1-9618-EDFBF5049629}" type="slidenum">
              <a:rPr lang="ar-SA" smtClean="0">
                <a:latin typeface="Tahoma" panose="020B0604030504040204" pitchFamily="34" charset="0"/>
                <a:ea typeface="Tahoma" panose="020B0604030504040204" pitchFamily="34" charset="0"/>
                <a:cs typeface="Tahoma" panose="020B0604030504040204" pitchFamily="34" charset="0"/>
              </a:rPr>
              <a:pPr algn="l" rtl="1"/>
              <a:t>3</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9004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رقم الشريحة 3"/>
          <p:cNvSpPr>
            <a:spLocks noGrp="1"/>
          </p:cNvSpPr>
          <p:nvPr>
            <p:ph type="sldNum" sz="quarter" idx="5"/>
          </p:nvPr>
        </p:nvSpPr>
        <p:spPr/>
        <p:txBody>
          <a:bodyPr/>
          <a:lstStyle/>
          <a:p>
            <a:pPr algn="l" rtl="1"/>
            <a:fld id="{C6B3AB32-59DF-41F1-9618-EDFBF5049629}" type="slidenum">
              <a:rPr lang="ar-SA" smtClean="0">
                <a:latin typeface="Tahoma" panose="020B0604030504040204" pitchFamily="34" charset="0"/>
                <a:ea typeface="Tahoma" panose="020B0604030504040204" pitchFamily="34" charset="0"/>
                <a:cs typeface="Tahoma" panose="020B0604030504040204" pitchFamily="34" charset="0"/>
              </a:rPr>
              <a:pPr algn="l" rtl="1"/>
              <a:t>5</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97986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rtlCol="1"/>
          <a:lstStyle/>
          <a:p>
            <a:pPr rtl="1"/>
            <a:endParaRPr lang="ar-SA">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رقم الشريحة 3"/>
          <p:cNvSpPr>
            <a:spLocks noGrp="1"/>
          </p:cNvSpPr>
          <p:nvPr>
            <p:ph type="sldNum" sz="quarter" idx="5"/>
          </p:nvPr>
        </p:nvSpPr>
        <p:spPr/>
        <p:txBody>
          <a:bodyPr rtlCol="1"/>
          <a:lstStyle/>
          <a:p>
            <a:pPr algn="l" rtl="1"/>
            <a:fld id="{C6B3AB32-59DF-41F1-9618-EDFBF5049629}" type="slidenum">
              <a:rPr lang="ar-SA" smtClean="0">
                <a:latin typeface="Tahoma" panose="020B0604030504040204" pitchFamily="34" charset="0"/>
                <a:ea typeface="Tahoma" panose="020B0604030504040204" pitchFamily="34" charset="0"/>
                <a:cs typeface="Tahoma" panose="020B0604030504040204" pitchFamily="34" charset="0"/>
              </a:rPr>
              <a:pPr algn="l" rtl="1"/>
              <a:t>7</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71531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rtlCol="1"/>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رقم الشريحة 3"/>
          <p:cNvSpPr>
            <a:spLocks noGrp="1"/>
          </p:cNvSpPr>
          <p:nvPr>
            <p:ph type="sldNum" sz="quarter" idx="5"/>
          </p:nvPr>
        </p:nvSpPr>
        <p:spPr/>
        <p:txBody>
          <a:bodyPr rtlCol="1"/>
          <a:lstStyle/>
          <a:p>
            <a:pPr algn="l" rtl="1"/>
            <a:fld id="{C6B3AB32-59DF-41F1-9618-EDFBF5049629}" type="slidenum">
              <a:rPr lang="ar-SA" smtClean="0">
                <a:latin typeface="Tahoma" panose="020B0604030504040204" pitchFamily="34" charset="0"/>
                <a:ea typeface="Tahoma" panose="020B0604030504040204" pitchFamily="34" charset="0"/>
                <a:cs typeface="Tahoma" panose="020B0604030504040204" pitchFamily="34" charset="0"/>
              </a:rPr>
              <a:pPr algn="l" rtl="1"/>
              <a:t>25</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46714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rtlCol="1"/>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رقم الشريحة 3"/>
          <p:cNvSpPr>
            <a:spLocks noGrp="1"/>
          </p:cNvSpPr>
          <p:nvPr>
            <p:ph type="sldNum" sz="quarter" idx="5"/>
          </p:nvPr>
        </p:nvSpPr>
        <p:spPr/>
        <p:txBody>
          <a:bodyPr rtlCol="1"/>
          <a:lstStyle/>
          <a:p>
            <a:pPr algn="l" rtl="1"/>
            <a:fld id="{C6B3AB32-59DF-41F1-9618-EDFBF5049629}" type="slidenum">
              <a:rPr lang="ar-SA" smtClean="0">
                <a:latin typeface="Tahoma" panose="020B0604030504040204" pitchFamily="34" charset="0"/>
                <a:ea typeface="Tahoma" panose="020B0604030504040204" pitchFamily="34" charset="0"/>
                <a:cs typeface="Tahoma" panose="020B0604030504040204" pitchFamily="34" charset="0"/>
              </a:rPr>
              <a:pPr algn="l" rtl="1"/>
              <a:t>27</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38021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rtlCol="1"/>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رقم الشريحة 3"/>
          <p:cNvSpPr>
            <a:spLocks noGrp="1"/>
          </p:cNvSpPr>
          <p:nvPr>
            <p:ph type="sldNum" sz="quarter" idx="5"/>
          </p:nvPr>
        </p:nvSpPr>
        <p:spPr/>
        <p:txBody>
          <a:bodyPr rtlCol="1"/>
          <a:lstStyle/>
          <a:p>
            <a:pPr algn="l" rtl="1"/>
            <a:fld id="{C6B3AB32-59DF-41F1-9618-EDFBF5049629}" type="slidenum">
              <a:rPr lang="ar-SA" smtClean="0">
                <a:latin typeface="Tahoma" panose="020B0604030504040204" pitchFamily="34" charset="0"/>
                <a:ea typeface="Tahoma" panose="020B0604030504040204" pitchFamily="34" charset="0"/>
                <a:cs typeface="Tahoma" panose="020B0604030504040204" pitchFamily="34" charset="0"/>
              </a:rPr>
              <a:pPr algn="l" rtl="1"/>
              <a:t>42</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39181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rtlCol="1"/>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رقم الشريحة 3"/>
          <p:cNvSpPr>
            <a:spLocks noGrp="1"/>
          </p:cNvSpPr>
          <p:nvPr>
            <p:ph type="sldNum" sz="quarter" idx="5"/>
          </p:nvPr>
        </p:nvSpPr>
        <p:spPr/>
        <p:txBody>
          <a:bodyPr rtlCol="1"/>
          <a:lstStyle/>
          <a:p>
            <a:pPr algn="l" rtl="1"/>
            <a:fld id="{C6B3AB32-59DF-41F1-9618-EDFBF5049629}" type="slidenum">
              <a:rPr lang="ar-SA" smtClean="0">
                <a:latin typeface="Tahoma" panose="020B0604030504040204" pitchFamily="34" charset="0"/>
                <a:ea typeface="Tahoma" panose="020B0604030504040204" pitchFamily="34" charset="0"/>
                <a:cs typeface="Tahoma" panose="020B0604030504040204" pitchFamily="34" charset="0"/>
              </a:rPr>
              <a:pPr algn="l" rtl="1"/>
              <a:t>44</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30974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rtlCol="1"/>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رقم الشريحة 3"/>
          <p:cNvSpPr>
            <a:spLocks noGrp="1"/>
          </p:cNvSpPr>
          <p:nvPr>
            <p:ph type="sldNum" sz="quarter" idx="5"/>
          </p:nvPr>
        </p:nvSpPr>
        <p:spPr/>
        <p:txBody>
          <a:bodyPr rtlCol="1"/>
          <a:lstStyle/>
          <a:p>
            <a:pPr algn="l" rtl="1"/>
            <a:fld id="{C6B3AB32-59DF-41F1-9618-EDFBF5049629}" type="slidenum">
              <a:rPr lang="ar-SA" smtClean="0">
                <a:latin typeface="Tahoma" panose="020B0604030504040204" pitchFamily="34" charset="0"/>
                <a:ea typeface="Tahoma" panose="020B0604030504040204" pitchFamily="34" charset="0"/>
                <a:cs typeface="Tahoma" panose="020B0604030504040204" pitchFamily="34" charset="0"/>
              </a:rPr>
              <a:pPr algn="l" rtl="1"/>
              <a:t>56</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457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EDAE23CC-9E5A-4A4E-92DF-D96CD6E894D1}" type="datetimeFigureOut">
              <a:rPr lang="ar-SA" smtClean="0"/>
              <a:t>06/02/45</a:t>
            </a:fld>
            <a:endParaRPr lang="ar-SA"/>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ar-SA"/>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484B85C5-3174-4039-A6FC-C94CCF114213}" type="slidenum">
              <a:rPr lang="ar-SA" smtClean="0"/>
              <a:t>‹#›</a:t>
            </a:fld>
            <a:endParaRPr lang="ar-SA"/>
          </a:p>
        </p:txBody>
      </p:sp>
    </p:spTree>
    <p:extLst>
      <p:ext uri="{BB962C8B-B14F-4D97-AF65-F5344CB8AC3E}">
        <p14:creationId xmlns:p14="http://schemas.microsoft.com/office/powerpoint/2010/main" val="2731631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DAE23CC-9E5A-4A4E-92DF-D96CD6E894D1}" type="datetimeFigureOut">
              <a:rPr lang="ar-SA" smtClean="0"/>
              <a:t>06/02/45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84B85C5-3174-4039-A6FC-C94CCF114213}" type="slidenum">
              <a:rPr lang="ar-SA" smtClean="0"/>
              <a:t>‹#›</a:t>
            </a:fld>
            <a:endParaRPr lang="ar-SA"/>
          </a:p>
        </p:txBody>
      </p:sp>
    </p:spTree>
    <p:extLst>
      <p:ext uri="{BB962C8B-B14F-4D97-AF65-F5344CB8AC3E}">
        <p14:creationId xmlns:p14="http://schemas.microsoft.com/office/powerpoint/2010/main" val="2875526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EDAE23CC-9E5A-4A4E-92DF-D96CD6E894D1}" type="datetimeFigureOut">
              <a:rPr lang="ar-SA" smtClean="0"/>
              <a:t>06/02/45</a:t>
            </a:fld>
            <a:endParaRPr lang="ar-SA"/>
          </a:p>
        </p:txBody>
      </p:sp>
      <p:sp>
        <p:nvSpPr>
          <p:cNvPr id="5" name="Footer Placeholder 4"/>
          <p:cNvSpPr>
            <a:spLocks noGrp="1"/>
          </p:cNvSpPr>
          <p:nvPr>
            <p:ph type="ftr" sz="quarter" idx="11"/>
          </p:nvPr>
        </p:nvSpPr>
        <p:spPr>
          <a:xfrm>
            <a:off x="774923" y="5951811"/>
            <a:ext cx="7896279" cy="365125"/>
          </a:xfrm>
        </p:spPr>
        <p:txBody>
          <a:bodyPr/>
          <a:lstStyle/>
          <a:p>
            <a:endParaRPr lang="ar-SA"/>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484B85C5-3174-4039-A6FC-C94CCF114213}" type="slidenum">
              <a:rPr lang="ar-SA" smtClean="0"/>
              <a:t>‹#›</a:t>
            </a:fld>
            <a:endParaRPr lang="ar-SA"/>
          </a:p>
        </p:txBody>
      </p:sp>
    </p:spTree>
    <p:extLst>
      <p:ext uri="{BB962C8B-B14F-4D97-AF65-F5344CB8AC3E}">
        <p14:creationId xmlns:p14="http://schemas.microsoft.com/office/powerpoint/2010/main" val="3494840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917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DAE23CC-9E5A-4A4E-92DF-D96CD6E894D1}" type="datetimeFigureOut">
              <a:rPr lang="ar-SA" smtClean="0"/>
              <a:t>06/02/45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a:xfrm>
            <a:off x="10558300" y="5956137"/>
            <a:ext cx="1052508" cy="365125"/>
          </a:xfrm>
        </p:spPr>
        <p:txBody>
          <a:bodyPr/>
          <a:lstStyle/>
          <a:p>
            <a:fld id="{484B85C5-3174-4039-A6FC-C94CCF114213}" type="slidenum">
              <a:rPr lang="ar-SA" smtClean="0"/>
              <a:t>‹#›</a:t>
            </a:fld>
            <a:endParaRPr lang="ar-SA"/>
          </a:p>
        </p:txBody>
      </p:sp>
    </p:spTree>
    <p:extLst>
      <p:ext uri="{BB962C8B-B14F-4D97-AF65-F5344CB8AC3E}">
        <p14:creationId xmlns:p14="http://schemas.microsoft.com/office/powerpoint/2010/main" val="20694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EDAE23CC-9E5A-4A4E-92DF-D96CD6E894D1}" type="datetimeFigureOut">
              <a:rPr lang="ar-SA" smtClean="0"/>
              <a:t>06/02/45</a:t>
            </a:fld>
            <a:endParaRPr lang="ar-SA"/>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ar-SA"/>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84B85C5-3174-4039-A6FC-C94CCF114213}" type="slidenum">
              <a:rPr lang="ar-SA" smtClean="0"/>
              <a:t>‹#›</a:t>
            </a:fld>
            <a:endParaRPr lang="ar-SA"/>
          </a:p>
        </p:txBody>
      </p:sp>
    </p:spTree>
    <p:extLst>
      <p:ext uri="{BB962C8B-B14F-4D97-AF65-F5344CB8AC3E}">
        <p14:creationId xmlns:p14="http://schemas.microsoft.com/office/powerpoint/2010/main" val="302926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EDAE23CC-9E5A-4A4E-92DF-D96CD6E894D1}" type="datetimeFigureOut">
              <a:rPr lang="ar-SA" smtClean="0"/>
              <a:t>06/02/45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84B85C5-3174-4039-A6FC-C94CCF114213}" type="slidenum">
              <a:rPr lang="ar-SA" smtClean="0"/>
              <a:t>‹#›</a:t>
            </a:fld>
            <a:endParaRPr lang="ar-SA"/>
          </a:p>
        </p:txBody>
      </p:sp>
    </p:spTree>
    <p:extLst>
      <p:ext uri="{BB962C8B-B14F-4D97-AF65-F5344CB8AC3E}">
        <p14:creationId xmlns:p14="http://schemas.microsoft.com/office/powerpoint/2010/main" val="130685498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EDAE23CC-9E5A-4A4E-92DF-D96CD6E894D1}" type="datetimeFigureOut">
              <a:rPr lang="ar-SA" smtClean="0"/>
              <a:t>06/02/45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484B85C5-3174-4039-A6FC-C94CCF114213}" type="slidenum">
              <a:rPr lang="ar-SA" smtClean="0"/>
              <a:t>‹#›</a:t>
            </a:fld>
            <a:endParaRPr lang="ar-SA"/>
          </a:p>
        </p:txBody>
      </p:sp>
    </p:spTree>
    <p:extLst>
      <p:ext uri="{BB962C8B-B14F-4D97-AF65-F5344CB8AC3E}">
        <p14:creationId xmlns:p14="http://schemas.microsoft.com/office/powerpoint/2010/main" val="405147814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EDAE23CC-9E5A-4A4E-92DF-D96CD6E894D1}" type="datetimeFigureOut">
              <a:rPr lang="ar-SA" smtClean="0"/>
              <a:t>06/02/45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484B85C5-3174-4039-A6FC-C94CCF114213}" type="slidenum">
              <a:rPr lang="ar-SA" smtClean="0"/>
              <a:t>‹#›</a:t>
            </a:fld>
            <a:endParaRPr lang="ar-SA"/>
          </a:p>
        </p:txBody>
      </p:sp>
    </p:spTree>
    <p:extLst>
      <p:ext uri="{BB962C8B-B14F-4D97-AF65-F5344CB8AC3E}">
        <p14:creationId xmlns:p14="http://schemas.microsoft.com/office/powerpoint/2010/main" val="3225299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AE23CC-9E5A-4A4E-92DF-D96CD6E894D1}" type="datetimeFigureOut">
              <a:rPr lang="ar-SA" smtClean="0"/>
              <a:t>06/02/45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484B85C5-3174-4039-A6FC-C94CCF114213}" type="slidenum">
              <a:rPr lang="ar-SA" smtClean="0"/>
              <a:t>‹#›</a:t>
            </a:fld>
            <a:endParaRPr lang="ar-SA"/>
          </a:p>
        </p:txBody>
      </p:sp>
    </p:spTree>
    <p:extLst>
      <p:ext uri="{BB962C8B-B14F-4D97-AF65-F5344CB8AC3E}">
        <p14:creationId xmlns:p14="http://schemas.microsoft.com/office/powerpoint/2010/main" val="178652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DAE23CC-9E5A-4A4E-92DF-D96CD6E894D1}" type="datetimeFigureOut">
              <a:rPr lang="ar-SA" smtClean="0"/>
              <a:t>06/02/45</a:t>
            </a:fld>
            <a:endParaRPr lang="ar-SA"/>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ar-SA"/>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84B85C5-3174-4039-A6FC-C94CCF114213}" type="slidenum">
              <a:rPr lang="ar-SA" smtClean="0"/>
              <a:t>‹#›</a:t>
            </a:fld>
            <a:endParaRPr lang="ar-SA"/>
          </a:p>
        </p:txBody>
      </p:sp>
    </p:spTree>
    <p:extLst>
      <p:ext uri="{BB962C8B-B14F-4D97-AF65-F5344CB8AC3E}">
        <p14:creationId xmlns:p14="http://schemas.microsoft.com/office/powerpoint/2010/main" val="33573449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DAE23CC-9E5A-4A4E-92DF-D96CD6E894D1}" type="datetimeFigureOut">
              <a:rPr lang="ar-SA" smtClean="0"/>
              <a:t>06/02/45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84B85C5-3174-4039-A6FC-C94CCF114213}" type="slidenum">
              <a:rPr lang="ar-SA" smtClean="0"/>
              <a:t>‹#›</a:t>
            </a:fld>
            <a:endParaRPr lang="ar-SA"/>
          </a:p>
        </p:txBody>
      </p:sp>
    </p:spTree>
    <p:extLst>
      <p:ext uri="{BB962C8B-B14F-4D97-AF65-F5344CB8AC3E}">
        <p14:creationId xmlns:p14="http://schemas.microsoft.com/office/powerpoint/2010/main" val="1110489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EDAE23CC-9E5A-4A4E-92DF-D96CD6E894D1}" type="datetimeFigureOut">
              <a:rPr lang="ar-SA" smtClean="0"/>
              <a:t>06/02/45</a:t>
            </a:fld>
            <a:endParaRPr lang="ar-SA"/>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ar-SA"/>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484B85C5-3174-4039-A6FC-C94CCF114213}" type="slidenum">
              <a:rPr lang="ar-SA" smtClean="0"/>
              <a:t>‹#›</a:t>
            </a:fld>
            <a:endParaRPr lang="ar-SA"/>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4574195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xStyles>
    <p:titleStyle>
      <a:lvl1pPr algn="l" defTabSz="457200" rtl="1" eaLnBrk="1" latinLnBrk="0" hangingPunct="1">
        <a:spcBef>
          <a:spcPct val="0"/>
        </a:spcBef>
        <a:buNone/>
        <a:defRPr sz="2800" b="0" kern="1200" cap="all">
          <a:solidFill>
            <a:schemeClr val="bg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06000" indent="-306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4.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ideo" Target="https://www.youtube.com/embed/jAk2sW-AfeA?feature=oembed"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6.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6I2-AgsQ7CE?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6278F73-35C7-0370-30DE-39AD0A88CE3E}"/>
              </a:ext>
            </a:extLst>
          </p:cNvPr>
          <p:cNvSpPr>
            <a:spLocks noGrp="1"/>
          </p:cNvSpPr>
          <p:nvPr>
            <p:ph type="title"/>
          </p:nvPr>
        </p:nvSpPr>
        <p:spPr>
          <a:xfrm>
            <a:off x="3407651" y="1337527"/>
            <a:ext cx="8187071" cy="1799414"/>
          </a:xfrm>
        </p:spPr>
        <p:txBody>
          <a:bodyPr>
            <a:normAutofit/>
          </a:bodyPr>
          <a:lstStyle/>
          <a:p>
            <a:pPr algn="ctr"/>
            <a:r>
              <a:rPr lang="ar-SA" sz="5400" b="1" spc="0" dirty="0"/>
              <a:t>صباح الخير </a:t>
            </a:r>
          </a:p>
        </p:txBody>
      </p:sp>
      <p:sp>
        <p:nvSpPr>
          <p:cNvPr id="3" name="عنصر نائب للنص 2">
            <a:extLst>
              <a:ext uri="{FF2B5EF4-FFF2-40B4-BE49-F238E27FC236}">
                <a16:creationId xmlns:a16="http://schemas.microsoft.com/office/drawing/2014/main" id="{8185CC6C-E907-3902-ADB7-4036F3F03ED2}"/>
              </a:ext>
            </a:extLst>
          </p:cNvPr>
          <p:cNvSpPr>
            <a:spLocks noGrp="1"/>
          </p:cNvSpPr>
          <p:nvPr>
            <p:ph type="body" idx="1"/>
          </p:nvPr>
        </p:nvSpPr>
        <p:spPr>
          <a:xfrm>
            <a:off x="3908661" y="3429000"/>
            <a:ext cx="7017488" cy="951135"/>
          </a:xfrm>
        </p:spPr>
        <p:txBody>
          <a:bodyPr>
            <a:normAutofit fontScale="92500" lnSpcReduction="10000"/>
          </a:bodyPr>
          <a:lstStyle/>
          <a:p>
            <a:endParaRPr lang="ar-SA" dirty="0"/>
          </a:p>
          <a:p>
            <a:pPr algn="ctr"/>
            <a:r>
              <a:rPr lang="ar-SA" sz="3200" spc="0" dirty="0"/>
              <a:t>كن ذا أثر وأسعد تسعد </a:t>
            </a:r>
            <a:r>
              <a:rPr lang="ar-SA" sz="3200" dirty="0">
                <a:sym typeface="Wingdings" panose="05000000000000000000" pitchFamily="2" charset="2"/>
              </a:rPr>
              <a:t></a:t>
            </a:r>
            <a:r>
              <a:rPr lang="ar-SA" sz="3200" spc="0" dirty="0"/>
              <a:t> </a:t>
            </a:r>
          </a:p>
        </p:txBody>
      </p:sp>
      <p:pic>
        <p:nvPicPr>
          <p:cNvPr id="5" name="رسم 4" descr="شمس جزئية مع تعبئة خالصة">
            <a:extLst>
              <a:ext uri="{FF2B5EF4-FFF2-40B4-BE49-F238E27FC236}">
                <a16:creationId xmlns:a16="http://schemas.microsoft.com/office/drawing/2014/main" id="{6A3A54AF-2FFA-4DF2-803D-E98EB9A094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55561" y="789839"/>
            <a:ext cx="2225675" cy="1095375"/>
          </a:xfrm>
          <a:prstGeom prst="rect">
            <a:avLst/>
          </a:prstGeom>
        </p:spPr>
      </p:pic>
    </p:spTree>
    <p:extLst>
      <p:ext uri="{BB962C8B-B14F-4D97-AF65-F5344CB8AC3E}">
        <p14:creationId xmlns:p14="http://schemas.microsoft.com/office/powerpoint/2010/main" val="1088775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FA4F6F0-D03A-47B3-9E56-1AF79D9FD206}"/>
              </a:ext>
            </a:extLst>
          </p:cNvPr>
          <p:cNvSpPr>
            <a:spLocks noGrp="1"/>
          </p:cNvSpPr>
          <p:nvPr>
            <p:ph type="title"/>
          </p:nvPr>
        </p:nvSpPr>
        <p:spPr>
          <a:xfrm>
            <a:off x="581192" y="836364"/>
            <a:ext cx="11029616" cy="2105139"/>
          </a:xfrm>
        </p:spPr>
        <p:txBody>
          <a:bodyPr>
            <a:normAutofit/>
          </a:bodyPr>
          <a:lstStyle/>
          <a:p>
            <a:pPr algn="ctr"/>
            <a:r>
              <a:rPr lang="ar-SA" sz="3600" dirty="0"/>
              <a:t>دورة حياة تطوير البرمجيات</a:t>
            </a:r>
            <a:br>
              <a:rPr lang="ar-SA" sz="3600" dirty="0">
                <a:solidFill>
                  <a:schemeClr val="accent1">
                    <a:lumMod val="50000"/>
                    <a:lumOff val="50000"/>
                  </a:schemeClr>
                </a:solidFill>
              </a:rPr>
            </a:br>
            <a:br>
              <a:rPr lang="ar-SA" dirty="0">
                <a:solidFill>
                  <a:schemeClr val="accent1">
                    <a:lumMod val="50000"/>
                    <a:lumOff val="50000"/>
                  </a:schemeClr>
                </a:solidFill>
              </a:rPr>
            </a:br>
            <a:r>
              <a:rPr lang="en-GB" dirty="0">
                <a:solidFill>
                  <a:schemeClr val="accent1">
                    <a:lumMod val="50000"/>
                    <a:lumOff val="50000"/>
                  </a:schemeClr>
                </a:solidFill>
              </a:rPr>
              <a:t>software development lifecycle</a:t>
            </a:r>
            <a:br>
              <a:rPr lang="en-GB" dirty="0">
                <a:solidFill>
                  <a:schemeClr val="accent1">
                    <a:lumMod val="50000"/>
                    <a:lumOff val="50000"/>
                  </a:schemeClr>
                </a:solidFill>
              </a:rPr>
            </a:br>
            <a:r>
              <a:rPr lang="en-GB" dirty="0">
                <a:solidFill>
                  <a:schemeClr val="accent1">
                    <a:lumMod val="50000"/>
                    <a:lumOff val="50000"/>
                  </a:schemeClr>
                </a:solidFill>
              </a:rPr>
              <a:t>(</a:t>
            </a:r>
            <a:r>
              <a:rPr lang="en-GB" dirty="0" err="1">
                <a:solidFill>
                  <a:schemeClr val="accent1">
                    <a:lumMod val="50000"/>
                    <a:lumOff val="50000"/>
                  </a:schemeClr>
                </a:solidFill>
              </a:rPr>
              <a:t>Sdlc</a:t>
            </a:r>
            <a:r>
              <a:rPr lang="en-GB" dirty="0">
                <a:solidFill>
                  <a:schemeClr val="accent1">
                    <a:lumMod val="50000"/>
                    <a:lumOff val="50000"/>
                  </a:schemeClr>
                </a:solidFill>
              </a:rPr>
              <a:t>) </a:t>
            </a:r>
            <a:endParaRPr lang="ar-SA" dirty="0">
              <a:solidFill>
                <a:schemeClr val="accent1">
                  <a:lumMod val="50000"/>
                  <a:lumOff val="50000"/>
                </a:schemeClr>
              </a:solidFill>
            </a:endParaRPr>
          </a:p>
        </p:txBody>
      </p:sp>
      <p:sp>
        <p:nvSpPr>
          <p:cNvPr id="3" name="عنصر نائب للمحتوى 2">
            <a:extLst>
              <a:ext uri="{FF2B5EF4-FFF2-40B4-BE49-F238E27FC236}">
                <a16:creationId xmlns:a16="http://schemas.microsoft.com/office/drawing/2014/main" id="{50BACCFD-4F16-464A-B121-595105EBF48F}"/>
              </a:ext>
            </a:extLst>
          </p:cNvPr>
          <p:cNvSpPr>
            <a:spLocks noGrp="1"/>
          </p:cNvSpPr>
          <p:nvPr>
            <p:ph idx="1"/>
          </p:nvPr>
        </p:nvSpPr>
        <p:spPr>
          <a:xfrm>
            <a:off x="4439798" y="2671591"/>
            <a:ext cx="6990202" cy="4015647"/>
          </a:xfrm>
        </p:spPr>
        <p:txBody>
          <a:bodyPr>
            <a:normAutofit/>
          </a:bodyPr>
          <a:lstStyle/>
          <a:p>
            <a:pPr marL="0" indent="0">
              <a:buNone/>
            </a:pPr>
            <a:r>
              <a:rPr lang="ar-SA" sz="3600" dirty="0"/>
              <a:t>   تصف دورة حياة تطوير البرمجيات كيفية تنظيم عمليات إنتاج أنظمة المعلومات في شتى المجالات ولا تقتصر اهداف دورة حياة تطوير البرمجيات على تحسين المنتج النهائي </a:t>
            </a:r>
            <a:r>
              <a:rPr lang="ar-SA" sz="3600" dirty="0">
                <a:solidFill>
                  <a:schemeClr val="accent1">
                    <a:lumMod val="50000"/>
                    <a:lumOff val="50000"/>
                  </a:schemeClr>
                </a:solidFill>
              </a:rPr>
              <a:t>(نظام المعلومات) </a:t>
            </a:r>
            <a:r>
              <a:rPr lang="ar-SA" sz="3600" dirty="0"/>
              <a:t>بل تشمل أيضا إدارة عمليات الإنتاج والتطوير والتنظيم وترشيد استخدام الموارد خلال هذه العمليات</a:t>
            </a:r>
          </a:p>
        </p:txBody>
      </p:sp>
      <p:pic>
        <p:nvPicPr>
          <p:cNvPr id="3074" name="Picture 2" descr="دورة حياة البرنامج أو المشروع في هندسة البرمجيات | مطور">
            <a:extLst>
              <a:ext uri="{FF2B5EF4-FFF2-40B4-BE49-F238E27FC236}">
                <a16:creationId xmlns:a16="http://schemas.microsoft.com/office/drawing/2014/main" id="{E89E0425-99CF-4DF6-849F-7D1E58E37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412694"/>
            <a:ext cx="3608942" cy="360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69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6E09F158-D3D2-4B49-B452-3BFD36B87FCE}"/>
              </a:ext>
            </a:extLst>
          </p:cNvPr>
          <p:cNvPicPr>
            <a:picLocks noChangeAspect="1"/>
          </p:cNvPicPr>
          <p:nvPr/>
        </p:nvPicPr>
        <p:blipFill>
          <a:blip r:embed="rId2"/>
          <a:stretch>
            <a:fillRect/>
          </a:stretch>
        </p:blipFill>
        <p:spPr>
          <a:xfrm>
            <a:off x="2754215" y="1274127"/>
            <a:ext cx="7282151" cy="5258875"/>
          </a:xfrm>
          <a:prstGeom prst="rect">
            <a:avLst/>
          </a:prstGeom>
        </p:spPr>
      </p:pic>
      <p:sp>
        <p:nvSpPr>
          <p:cNvPr id="5" name="عنوان 1">
            <a:extLst>
              <a:ext uri="{FF2B5EF4-FFF2-40B4-BE49-F238E27FC236}">
                <a16:creationId xmlns:a16="http://schemas.microsoft.com/office/drawing/2014/main" id="{FA38EEC3-9195-4FE8-96DB-AAC8B9386ECA}"/>
              </a:ext>
            </a:extLst>
          </p:cNvPr>
          <p:cNvSpPr>
            <a:spLocks noGrp="1"/>
          </p:cNvSpPr>
          <p:nvPr>
            <p:ph type="title"/>
          </p:nvPr>
        </p:nvSpPr>
        <p:spPr>
          <a:xfrm>
            <a:off x="1251678" y="173065"/>
            <a:ext cx="10178322" cy="1492132"/>
          </a:xfrm>
        </p:spPr>
        <p:txBody>
          <a:bodyPr>
            <a:normAutofit/>
          </a:bodyPr>
          <a:lstStyle/>
          <a:p>
            <a:pPr algn="ctr"/>
            <a:r>
              <a:rPr lang="ar-SA" sz="4400" dirty="0"/>
              <a:t>تتكون دورة حياة تطوير البرمجيات من عدة مراحل </a:t>
            </a:r>
            <a:r>
              <a:rPr lang="ar-SA" sz="4400" dirty="0" err="1"/>
              <a:t>متسلسة</a:t>
            </a:r>
            <a:r>
              <a:rPr lang="ar-SA" sz="4400" dirty="0"/>
              <a:t> </a:t>
            </a:r>
            <a:br>
              <a:rPr lang="ar-SA" dirty="0"/>
            </a:br>
            <a:endParaRPr lang="ar-SA" dirty="0"/>
          </a:p>
        </p:txBody>
      </p:sp>
    </p:spTree>
    <p:extLst>
      <p:ext uri="{BB962C8B-B14F-4D97-AF65-F5344CB8AC3E}">
        <p14:creationId xmlns:p14="http://schemas.microsoft.com/office/powerpoint/2010/main" val="300575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DDCF988B-A33C-222F-C9B4-0BBF427F2F15}"/>
              </a:ext>
            </a:extLst>
          </p:cNvPr>
          <p:cNvSpPr/>
          <p:nvPr/>
        </p:nvSpPr>
        <p:spPr>
          <a:xfrm>
            <a:off x="-51620" y="0"/>
            <a:ext cx="12295239" cy="1104911"/>
          </a:xfrm>
          <a:prstGeom prst="rect">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dirty="0"/>
          </a:p>
        </p:txBody>
      </p:sp>
      <p:sp>
        <p:nvSpPr>
          <p:cNvPr id="5" name="شكل بيضاوي 4">
            <a:extLst>
              <a:ext uri="{FF2B5EF4-FFF2-40B4-BE49-F238E27FC236}">
                <a16:creationId xmlns:a16="http://schemas.microsoft.com/office/drawing/2014/main" id="{91EF7AA3-5B70-780E-3646-4C7DDCCFB8DF}"/>
              </a:ext>
            </a:extLst>
          </p:cNvPr>
          <p:cNvSpPr/>
          <p:nvPr/>
        </p:nvSpPr>
        <p:spPr>
          <a:xfrm>
            <a:off x="306704" y="258054"/>
            <a:ext cx="469732" cy="4697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شكل بيضاوي 5">
            <a:extLst>
              <a:ext uri="{FF2B5EF4-FFF2-40B4-BE49-F238E27FC236}">
                <a16:creationId xmlns:a16="http://schemas.microsoft.com/office/drawing/2014/main" id="{20BBA23E-685A-5C9E-577E-20A114204BA9}"/>
              </a:ext>
            </a:extLst>
          </p:cNvPr>
          <p:cNvSpPr/>
          <p:nvPr/>
        </p:nvSpPr>
        <p:spPr>
          <a:xfrm>
            <a:off x="941579" y="258054"/>
            <a:ext cx="469732" cy="4697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شكل بيضاوي 6">
            <a:extLst>
              <a:ext uri="{FF2B5EF4-FFF2-40B4-BE49-F238E27FC236}">
                <a16:creationId xmlns:a16="http://schemas.microsoft.com/office/drawing/2014/main" id="{6EDE1385-459D-E994-3C81-F78BDC551B62}"/>
              </a:ext>
            </a:extLst>
          </p:cNvPr>
          <p:cNvSpPr/>
          <p:nvPr/>
        </p:nvSpPr>
        <p:spPr>
          <a:xfrm>
            <a:off x="1532129" y="258054"/>
            <a:ext cx="469732" cy="4697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عنوان 1">
            <a:extLst>
              <a:ext uri="{FF2B5EF4-FFF2-40B4-BE49-F238E27FC236}">
                <a16:creationId xmlns:a16="http://schemas.microsoft.com/office/drawing/2014/main" id="{3A4120C2-ECA9-5DD2-F2DB-2D0C9C1FFEEF}"/>
              </a:ext>
            </a:extLst>
          </p:cNvPr>
          <p:cNvSpPr txBox="1">
            <a:spLocks/>
          </p:cNvSpPr>
          <p:nvPr/>
        </p:nvSpPr>
        <p:spPr>
          <a:xfrm>
            <a:off x="1223400" y="-87396"/>
            <a:ext cx="10661896"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b="1" dirty="0">
                <a:solidFill>
                  <a:schemeClr val="bg1"/>
                </a:solidFill>
              </a:rPr>
              <a:t>تقويم تكويني</a:t>
            </a:r>
          </a:p>
        </p:txBody>
      </p:sp>
      <p:sp>
        <p:nvSpPr>
          <p:cNvPr id="2" name="مربع نص 1">
            <a:extLst>
              <a:ext uri="{FF2B5EF4-FFF2-40B4-BE49-F238E27FC236}">
                <a16:creationId xmlns:a16="http://schemas.microsoft.com/office/drawing/2014/main" id="{674C51A9-AB62-4796-B953-390BFAF79EEE}"/>
              </a:ext>
            </a:extLst>
          </p:cNvPr>
          <p:cNvSpPr txBox="1"/>
          <p:nvPr/>
        </p:nvSpPr>
        <p:spPr>
          <a:xfrm>
            <a:off x="451692" y="1806766"/>
            <a:ext cx="11534660" cy="5201424"/>
          </a:xfrm>
          <a:prstGeom prst="rect">
            <a:avLst/>
          </a:prstGeom>
          <a:noFill/>
        </p:spPr>
        <p:txBody>
          <a:bodyPr wrap="square" rtlCol="1">
            <a:spAutoFit/>
          </a:bodyPr>
          <a:lstStyle/>
          <a:p>
            <a:pPr algn="r"/>
            <a:r>
              <a:rPr lang="ar-SA" sz="3600" dirty="0"/>
              <a:t> </a:t>
            </a:r>
            <a:r>
              <a:rPr lang="ar-SA" sz="4400" dirty="0">
                <a:highlight>
                  <a:srgbClr val="40BAD2"/>
                </a:highlight>
              </a:rPr>
              <a:t>صح أم خطأ </a:t>
            </a:r>
            <a:endParaRPr lang="ar-SA" sz="3600" dirty="0">
              <a:highlight>
                <a:srgbClr val="40BAD2"/>
              </a:highlight>
            </a:endParaRPr>
          </a:p>
          <a:p>
            <a:pPr algn="r"/>
            <a:endParaRPr lang="ar-SA" sz="3600" dirty="0"/>
          </a:p>
          <a:p>
            <a:pPr algn="r"/>
            <a:r>
              <a:rPr lang="ar-SA" sz="3600" dirty="0"/>
              <a:t>1- هندسة البرمجيات أحد فروع علم الحاسب التي تختص في تطوير أنظمة البرمجيات فقط</a:t>
            </a:r>
          </a:p>
          <a:p>
            <a:pPr algn="r"/>
            <a:r>
              <a:rPr lang="ar-SA" sz="3600" dirty="0"/>
              <a:t>                                                                                                                                                 (  </a:t>
            </a:r>
            <a:r>
              <a:rPr lang="ar-SA" sz="3600" dirty="0">
                <a:highlight>
                  <a:srgbClr val="00FF00"/>
                </a:highlight>
              </a:rPr>
              <a:t>خطأ</a:t>
            </a:r>
            <a:r>
              <a:rPr lang="ar-SA" sz="3600" dirty="0"/>
              <a:t>   )</a:t>
            </a:r>
          </a:p>
          <a:p>
            <a:pPr algn="r"/>
            <a:r>
              <a:rPr lang="ar-SA" sz="3600" dirty="0"/>
              <a:t>2- تهدف هندسة البرمجيات إلى إنتاج برمجيات الموثوقة وفعالة و ذات كفاءة عالية  </a:t>
            </a:r>
          </a:p>
          <a:p>
            <a:pPr algn="r"/>
            <a:r>
              <a:rPr lang="ar-SA" sz="3600" dirty="0"/>
              <a:t>                                                                                                                                                  ( </a:t>
            </a:r>
            <a:r>
              <a:rPr lang="ar-SA" sz="3600" dirty="0">
                <a:highlight>
                  <a:srgbClr val="00FF00"/>
                </a:highlight>
                <a:latin typeface="Avenir Next LT Pro" panose="020B0504020202020204" pitchFamily="34" charset="0"/>
              </a:rPr>
              <a:t>صح</a:t>
            </a:r>
            <a:r>
              <a:rPr lang="ar-SA" sz="3600" dirty="0"/>
              <a:t>   )</a:t>
            </a:r>
          </a:p>
          <a:p>
            <a:pPr algn="r"/>
            <a:r>
              <a:rPr lang="ar-SA" sz="3600" dirty="0"/>
              <a:t>3- تقتصر اهداف دورة حياة تطوير البرمجيات على تحسين المنتج النهائي           </a:t>
            </a:r>
          </a:p>
          <a:p>
            <a:pPr algn="r"/>
            <a:r>
              <a:rPr lang="ar-SA" sz="3600" dirty="0"/>
              <a:t>                                                                                                                                                 ( </a:t>
            </a:r>
            <a:r>
              <a:rPr lang="ar-SA" sz="3600" dirty="0">
                <a:highlight>
                  <a:srgbClr val="00FF00"/>
                </a:highlight>
              </a:rPr>
              <a:t>خطأ</a:t>
            </a:r>
            <a:r>
              <a:rPr lang="ar-SA" sz="3600" dirty="0"/>
              <a:t>  )</a:t>
            </a:r>
            <a:r>
              <a:rPr lang="en-GB" sz="3600" dirty="0"/>
              <a:t>    </a:t>
            </a:r>
          </a:p>
          <a:p>
            <a:pPr algn="r"/>
            <a:endParaRPr lang="ar-SA" sz="3600" dirty="0"/>
          </a:p>
        </p:txBody>
      </p:sp>
    </p:spTree>
    <p:extLst>
      <p:ext uri="{BB962C8B-B14F-4D97-AF65-F5344CB8AC3E}">
        <p14:creationId xmlns:p14="http://schemas.microsoft.com/office/powerpoint/2010/main" val="317331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1000"/>
                                        <p:tgtEl>
                                          <p:spTgt spid="2">
                                            <p:txEl>
                                              <p:pRg st="3" end="3"/>
                                            </p:txEl>
                                          </p:spTgt>
                                        </p:tgtEl>
                                      </p:cBhvr>
                                    </p:animEffect>
                                    <p:anim calcmode="lin" valueType="num">
                                      <p:cBhvr>
                                        <p:cTn id="1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1000"/>
                                        <p:tgtEl>
                                          <p:spTgt spid="2">
                                            <p:txEl>
                                              <p:pRg st="5" end="5"/>
                                            </p:txEl>
                                          </p:spTgt>
                                        </p:tgtEl>
                                      </p:cBhvr>
                                    </p:animEffect>
                                    <p:anim calcmode="lin" valueType="num">
                                      <p:cBhvr>
                                        <p:cTn id="2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1000"/>
                                        <p:tgtEl>
                                          <p:spTgt spid="2">
                                            <p:txEl>
                                              <p:pRg st="7" end="7"/>
                                            </p:txEl>
                                          </p:spTgt>
                                        </p:tgtEl>
                                      </p:cBhvr>
                                    </p:animEffect>
                                    <p:anim calcmode="lin" valueType="num">
                                      <p:cBhvr>
                                        <p:cTn id="2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ربع نص 14">
            <a:extLst>
              <a:ext uri="{FF2B5EF4-FFF2-40B4-BE49-F238E27FC236}">
                <a16:creationId xmlns:a16="http://schemas.microsoft.com/office/drawing/2014/main" id="{F890B27D-9772-4625-AEF4-6C91B47999E9}"/>
              </a:ext>
            </a:extLst>
          </p:cNvPr>
          <p:cNvSpPr txBox="1"/>
          <p:nvPr/>
        </p:nvSpPr>
        <p:spPr>
          <a:xfrm>
            <a:off x="1079653" y="815248"/>
            <a:ext cx="10620261" cy="3477875"/>
          </a:xfrm>
          <a:prstGeom prst="rect">
            <a:avLst/>
          </a:prstGeom>
          <a:noFill/>
        </p:spPr>
        <p:txBody>
          <a:bodyPr wrap="square" rtlCol="1">
            <a:spAutoFit/>
          </a:bodyPr>
          <a:lstStyle/>
          <a:p>
            <a:pPr algn="r"/>
            <a:r>
              <a:rPr lang="ar-SA" sz="3600" b="1" dirty="0"/>
              <a:t>دورة حياة تطوير البرمجيات  </a:t>
            </a:r>
          </a:p>
          <a:p>
            <a:pPr algn="r"/>
            <a:endParaRPr lang="ar-SA" sz="2400" b="1" dirty="0"/>
          </a:p>
          <a:p>
            <a:pPr algn="r"/>
            <a:r>
              <a:rPr lang="ar-SA" sz="3200" b="1" dirty="0">
                <a:solidFill>
                  <a:schemeClr val="bg1"/>
                </a:solidFill>
                <a:highlight>
                  <a:srgbClr val="800080"/>
                </a:highlight>
              </a:rPr>
              <a:t>التحليل </a:t>
            </a:r>
            <a:endParaRPr lang="en-GB" sz="3200" b="1" dirty="0">
              <a:solidFill>
                <a:schemeClr val="bg1"/>
              </a:solidFill>
              <a:highlight>
                <a:srgbClr val="800080"/>
              </a:highlight>
            </a:endParaRPr>
          </a:p>
          <a:p>
            <a:pPr algn="r"/>
            <a:r>
              <a:rPr lang="ar-SA" sz="3200" b="1" dirty="0">
                <a:solidFill>
                  <a:schemeClr val="bg1"/>
                </a:solidFill>
              </a:rPr>
              <a:t>‏</a:t>
            </a:r>
            <a:r>
              <a:rPr lang="ar-SA" sz="2400" b="1" dirty="0"/>
              <a:t>تتمثل الخطوة الأولى في دورة حياة تطوير البرمجيات في تحديد المشكلة التي يجب حلها , ثم تحديد متطلبات الحل </a:t>
            </a:r>
            <a:r>
              <a:rPr lang="ar-SA" sz="2400" b="1" dirty="0" err="1"/>
              <a:t>باكبر</a:t>
            </a:r>
            <a:r>
              <a:rPr lang="ar-SA" sz="2400" b="1" dirty="0"/>
              <a:t> قدر ممكن من الدقة من خلال عمليات جمع المتطلبات تتضمن عملية جمع المتطلبات تحليل احتياجات وتوقعات اصحاب </a:t>
            </a:r>
            <a:r>
              <a:rPr lang="ar-SA" sz="2400" b="1" dirty="0" err="1"/>
              <a:t>المصلحه</a:t>
            </a:r>
            <a:r>
              <a:rPr lang="ar-SA" sz="2400" b="1" dirty="0"/>
              <a:t> عملاء او مستخدمي النظام البرمجية و تحديدها والتحقق من صحتها وإدارتها يتضمن التحليل كذلك فهم مجال المشكلة وتحديد المتطلبات الوظيفية وغير الوظيفية للبرنامج.</a:t>
            </a:r>
            <a:endParaRPr lang="ar-SA" sz="2400" b="1" dirty="0">
              <a:highlight>
                <a:srgbClr val="800080"/>
              </a:highlight>
            </a:endParaRPr>
          </a:p>
          <a:p>
            <a:pPr algn="r"/>
            <a:r>
              <a:rPr lang="ar-SA" sz="2400" b="1" dirty="0"/>
              <a:t>  </a:t>
            </a:r>
          </a:p>
        </p:txBody>
      </p:sp>
      <p:sp>
        <p:nvSpPr>
          <p:cNvPr id="16" name="مستطيل: زوايا مستديرة 15">
            <a:extLst>
              <a:ext uri="{FF2B5EF4-FFF2-40B4-BE49-F238E27FC236}">
                <a16:creationId xmlns:a16="http://schemas.microsoft.com/office/drawing/2014/main" id="{99E87FFB-0C1F-4AAE-8E6C-C990DA9848A5}"/>
              </a:ext>
            </a:extLst>
          </p:cNvPr>
          <p:cNvSpPr/>
          <p:nvPr/>
        </p:nvSpPr>
        <p:spPr>
          <a:xfrm>
            <a:off x="719282" y="815248"/>
            <a:ext cx="1208670" cy="1200329"/>
          </a:xfrm>
          <a:prstGeom prst="roundRect">
            <a:avLst>
              <a:gd name="adj" fmla="val 10000"/>
            </a:avLst>
          </a:prstGeom>
          <a:blipFill rotWithShape="1">
            <a:blip r:embed="rId2"/>
            <a:srcRect/>
            <a:stretch>
              <a:fillRect t="-5000" b="-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ar-SA"/>
          </a:p>
        </p:txBody>
      </p:sp>
      <p:graphicFrame>
        <p:nvGraphicFramePr>
          <p:cNvPr id="17" name="رسم تخطيطي 16">
            <a:extLst>
              <a:ext uri="{FF2B5EF4-FFF2-40B4-BE49-F238E27FC236}">
                <a16:creationId xmlns:a16="http://schemas.microsoft.com/office/drawing/2014/main" id="{8D8505A5-9830-4F56-8A6B-4F67AD960667}"/>
              </a:ext>
            </a:extLst>
          </p:cNvPr>
          <p:cNvGraphicFramePr/>
          <p:nvPr>
            <p:extLst>
              <p:ext uri="{D42A27DB-BD31-4B8C-83A1-F6EECF244321}">
                <p14:modId xmlns:p14="http://schemas.microsoft.com/office/powerpoint/2010/main" val="2376525306"/>
              </p:ext>
            </p:extLst>
          </p:nvPr>
        </p:nvGraphicFramePr>
        <p:xfrm>
          <a:off x="1927952" y="3866920"/>
          <a:ext cx="9771962" cy="2820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مربع نص 17">
            <a:extLst>
              <a:ext uri="{FF2B5EF4-FFF2-40B4-BE49-F238E27FC236}">
                <a16:creationId xmlns:a16="http://schemas.microsoft.com/office/drawing/2014/main" id="{E9658BAE-BA02-4D28-B649-FC487066A872}"/>
              </a:ext>
            </a:extLst>
          </p:cNvPr>
          <p:cNvSpPr txBox="1"/>
          <p:nvPr/>
        </p:nvSpPr>
        <p:spPr>
          <a:xfrm>
            <a:off x="9077900" y="1784744"/>
            <a:ext cx="1839817" cy="461665"/>
          </a:xfrm>
          <a:prstGeom prst="rect">
            <a:avLst/>
          </a:prstGeom>
          <a:noFill/>
        </p:spPr>
        <p:txBody>
          <a:bodyPr wrap="square" rtlCol="1">
            <a:spAutoFit/>
          </a:bodyPr>
          <a:lstStyle/>
          <a:p>
            <a:r>
              <a:rPr lang="en-US" sz="2400" dirty="0"/>
              <a:t>(</a:t>
            </a:r>
            <a:r>
              <a:rPr lang="en-US" sz="2400" dirty="0" err="1"/>
              <a:t>Anlaysis</a:t>
            </a:r>
            <a:r>
              <a:rPr lang="en-US" sz="2400" dirty="0"/>
              <a:t>) </a:t>
            </a:r>
            <a:endParaRPr lang="ar-SA" sz="2400" dirty="0"/>
          </a:p>
        </p:txBody>
      </p:sp>
    </p:spTree>
    <p:extLst>
      <p:ext uri="{BB962C8B-B14F-4D97-AF65-F5344CB8AC3E}">
        <p14:creationId xmlns:p14="http://schemas.microsoft.com/office/powerpoint/2010/main" val="105982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Graphic spid="1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ربع نص 14">
            <a:extLst>
              <a:ext uri="{FF2B5EF4-FFF2-40B4-BE49-F238E27FC236}">
                <a16:creationId xmlns:a16="http://schemas.microsoft.com/office/drawing/2014/main" id="{F890B27D-9772-4625-AEF4-6C91B47999E9}"/>
              </a:ext>
            </a:extLst>
          </p:cNvPr>
          <p:cNvSpPr txBox="1"/>
          <p:nvPr/>
        </p:nvSpPr>
        <p:spPr>
          <a:xfrm>
            <a:off x="1079653" y="815248"/>
            <a:ext cx="10620261" cy="5078313"/>
          </a:xfrm>
          <a:prstGeom prst="rect">
            <a:avLst/>
          </a:prstGeom>
          <a:noFill/>
        </p:spPr>
        <p:txBody>
          <a:bodyPr wrap="square" rtlCol="1">
            <a:spAutoFit/>
          </a:bodyPr>
          <a:lstStyle/>
          <a:p>
            <a:pPr algn="r"/>
            <a:r>
              <a:rPr lang="ar-SA" sz="3600" b="1" dirty="0"/>
              <a:t>دورة حياة تطوير البرمجيات  </a:t>
            </a:r>
          </a:p>
          <a:p>
            <a:pPr algn="r"/>
            <a:endParaRPr lang="ar-SA" sz="2400" b="1" dirty="0"/>
          </a:p>
          <a:p>
            <a:pPr algn="r"/>
            <a:r>
              <a:rPr lang="ar-SA" sz="3200" b="1" dirty="0">
                <a:solidFill>
                  <a:schemeClr val="bg1"/>
                </a:solidFill>
                <a:highlight>
                  <a:srgbClr val="800080"/>
                </a:highlight>
              </a:rPr>
              <a:t>التحليل  </a:t>
            </a:r>
            <a:r>
              <a:rPr lang="en-US" sz="3200" b="1" dirty="0">
                <a:solidFill>
                  <a:schemeClr val="bg1"/>
                </a:solidFill>
                <a:highlight>
                  <a:srgbClr val="800080"/>
                </a:highlight>
              </a:rPr>
              <a:t> </a:t>
            </a:r>
            <a:endParaRPr lang="en-GB" sz="3200" b="1" dirty="0">
              <a:solidFill>
                <a:schemeClr val="bg1"/>
              </a:solidFill>
              <a:highlight>
                <a:srgbClr val="800080"/>
              </a:highlight>
            </a:endParaRPr>
          </a:p>
          <a:p>
            <a:pPr algn="r"/>
            <a:r>
              <a:rPr lang="ar-SA" sz="3200" b="1" dirty="0">
                <a:solidFill>
                  <a:schemeClr val="bg1"/>
                </a:solidFill>
              </a:rPr>
              <a:t>‏</a:t>
            </a:r>
            <a:r>
              <a:rPr lang="ar-SA" sz="3200" b="1" dirty="0"/>
              <a:t>تتضمن عملية التحليل تحديد المستخدمين واحتياجاتهم ومتطلبات هم وتعد الأدوات التالية الأكثر استخداما لجمع البيانات المطلوبة ؟</a:t>
            </a:r>
            <a:endParaRPr lang="en-GB" sz="3200" b="1" dirty="0"/>
          </a:p>
          <a:p>
            <a:pPr algn="r"/>
            <a:endParaRPr lang="ar-SA" sz="3200" b="1" dirty="0"/>
          </a:p>
          <a:p>
            <a:pPr algn="r"/>
            <a:endParaRPr lang="en-GB" sz="3200" b="1" dirty="0"/>
          </a:p>
          <a:p>
            <a:pPr algn="ctr"/>
            <a:r>
              <a:rPr lang="ar-SA" sz="3200" b="1" dirty="0">
                <a:highlight>
                  <a:srgbClr val="00FF00"/>
                </a:highlight>
              </a:rPr>
              <a:t>خبرات سابقة </a:t>
            </a:r>
          </a:p>
          <a:p>
            <a:pPr algn="r"/>
            <a:endParaRPr lang="ar-SA" sz="3200" b="1" dirty="0"/>
          </a:p>
          <a:p>
            <a:pPr algn="ctr"/>
            <a:r>
              <a:rPr lang="ar-SA" sz="4000" b="1" dirty="0">
                <a:highlight>
                  <a:srgbClr val="40BAD2"/>
                </a:highlight>
              </a:rPr>
              <a:t>كيف يتم جمع البيانات ؟!</a:t>
            </a:r>
            <a:r>
              <a:rPr lang="en-GB" sz="4000" b="1" dirty="0">
                <a:highlight>
                  <a:srgbClr val="40BAD2"/>
                </a:highlight>
              </a:rPr>
              <a:t> </a:t>
            </a:r>
            <a:endParaRPr lang="ar-SA" sz="3200" b="1" dirty="0">
              <a:highlight>
                <a:srgbClr val="40BAD2"/>
              </a:highlight>
            </a:endParaRPr>
          </a:p>
        </p:txBody>
      </p:sp>
      <p:sp>
        <p:nvSpPr>
          <p:cNvPr id="16" name="مستطيل: زوايا مستديرة 15">
            <a:extLst>
              <a:ext uri="{FF2B5EF4-FFF2-40B4-BE49-F238E27FC236}">
                <a16:creationId xmlns:a16="http://schemas.microsoft.com/office/drawing/2014/main" id="{99E87FFB-0C1F-4AAE-8E6C-C990DA9848A5}"/>
              </a:ext>
            </a:extLst>
          </p:cNvPr>
          <p:cNvSpPr/>
          <p:nvPr/>
        </p:nvSpPr>
        <p:spPr>
          <a:xfrm>
            <a:off x="719282" y="815248"/>
            <a:ext cx="1208670" cy="1200329"/>
          </a:xfrm>
          <a:prstGeom prst="roundRect">
            <a:avLst>
              <a:gd name="adj" fmla="val 10000"/>
            </a:avLst>
          </a:prstGeom>
          <a:blipFill rotWithShape="1">
            <a:blip r:embed="rId2"/>
            <a:srcRect/>
            <a:stretch>
              <a:fillRect t="-5000" b="-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ar-SA"/>
          </a:p>
        </p:txBody>
      </p:sp>
      <p:sp>
        <p:nvSpPr>
          <p:cNvPr id="5" name="مربع نص 4">
            <a:extLst>
              <a:ext uri="{FF2B5EF4-FFF2-40B4-BE49-F238E27FC236}">
                <a16:creationId xmlns:a16="http://schemas.microsoft.com/office/drawing/2014/main" id="{80BF02E2-047B-40E3-B85B-9D5F77DB8185}"/>
              </a:ext>
            </a:extLst>
          </p:cNvPr>
          <p:cNvSpPr txBox="1"/>
          <p:nvPr/>
        </p:nvSpPr>
        <p:spPr>
          <a:xfrm>
            <a:off x="9077900" y="1784744"/>
            <a:ext cx="1839817" cy="461665"/>
          </a:xfrm>
          <a:prstGeom prst="rect">
            <a:avLst/>
          </a:prstGeom>
          <a:noFill/>
        </p:spPr>
        <p:txBody>
          <a:bodyPr wrap="square" rtlCol="1">
            <a:spAutoFit/>
          </a:bodyPr>
          <a:lstStyle/>
          <a:p>
            <a:r>
              <a:rPr lang="en-US" sz="2400" dirty="0"/>
              <a:t>(</a:t>
            </a:r>
            <a:r>
              <a:rPr lang="en-US" sz="2400" dirty="0" err="1"/>
              <a:t>Anlaysis</a:t>
            </a:r>
            <a:r>
              <a:rPr lang="en-US" sz="2400" dirty="0"/>
              <a:t>) </a:t>
            </a:r>
            <a:endParaRPr lang="ar-SA" sz="2400" dirty="0"/>
          </a:p>
        </p:txBody>
      </p:sp>
    </p:spTree>
    <p:extLst>
      <p:ext uri="{BB962C8B-B14F-4D97-AF65-F5344CB8AC3E}">
        <p14:creationId xmlns:p14="http://schemas.microsoft.com/office/powerpoint/2010/main" val="197232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5">
                                            <p:txEl>
                                              <p:pRg st="6" end="6"/>
                                            </p:txEl>
                                          </p:spTgt>
                                        </p:tgtEl>
                                        <p:attrNameLst>
                                          <p:attrName>style.visibility</p:attrName>
                                        </p:attrNameLst>
                                      </p:cBhvr>
                                      <p:to>
                                        <p:strVal val="visible"/>
                                      </p:to>
                                    </p:set>
                                    <p:anim calcmode="lin" valueType="num">
                                      <p:cBhvr additive="base">
                                        <p:cTn id="14"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
                                            <p:txEl>
                                              <p:pRg st="8" end="8"/>
                                            </p:txEl>
                                          </p:spTgt>
                                        </p:tgtEl>
                                        <p:attrNameLst>
                                          <p:attrName>style.visibility</p:attrName>
                                        </p:attrNameLst>
                                      </p:cBhvr>
                                      <p:to>
                                        <p:strVal val="visible"/>
                                      </p:to>
                                    </p:set>
                                    <p:anim calcmode="lin" valueType="num">
                                      <p:cBhvr additive="base">
                                        <p:cTn id="20"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ربع نص 14">
            <a:extLst>
              <a:ext uri="{FF2B5EF4-FFF2-40B4-BE49-F238E27FC236}">
                <a16:creationId xmlns:a16="http://schemas.microsoft.com/office/drawing/2014/main" id="{F890B27D-9772-4625-AEF4-6C91B47999E9}"/>
              </a:ext>
            </a:extLst>
          </p:cNvPr>
          <p:cNvSpPr txBox="1"/>
          <p:nvPr/>
        </p:nvSpPr>
        <p:spPr>
          <a:xfrm>
            <a:off x="1079653" y="815248"/>
            <a:ext cx="10620261" cy="5324535"/>
          </a:xfrm>
          <a:prstGeom prst="rect">
            <a:avLst/>
          </a:prstGeom>
          <a:noFill/>
        </p:spPr>
        <p:txBody>
          <a:bodyPr wrap="square" rtlCol="1">
            <a:spAutoFit/>
          </a:bodyPr>
          <a:lstStyle/>
          <a:p>
            <a:pPr algn="r"/>
            <a:r>
              <a:rPr lang="ar-SA" sz="3600" b="1" dirty="0"/>
              <a:t>دورة حياة تطوير البرمجيات  </a:t>
            </a:r>
          </a:p>
          <a:p>
            <a:pPr algn="r"/>
            <a:endParaRPr lang="ar-SA" sz="2400" b="1" dirty="0"/>
          </a:p>
          <a:p>
            <a:pPr algn="r"/>
            <a:r>
              <a:rPr lang="ar-SA" sz="3200" b="1" dirty="0">
                <a:solidFill>
                  <a:schemeClr val="bg1"/>
                </a:solidFill>
                <a:highlight>
                  <a:srgbClr val="800080"/>
                </a:highlight>
              </a:rPr>
              <a:t>التصميم </a:t>
            </a:r>
            <a:endParaRPr lang="en-GB" sz="3200" b="1" dirty="0">
              <a:solidFill>
                <a:schemeClr val="bg1"/>
              </a:solidFill>
              <a:highlight>
                <a:srgbClr val="800080"/>
              </a:highlight>
            </a:endParaRPr>
          </a:p>
          <a:p>
            <a:pPr algn="r"/>
            <a:r>
              <a:rPr lang="ar-SA" sz="3200" b="1" dirty="0">
                <a:solidFill>
                  <a:schemeClr val="bg1"/>
                </a:solidFill>
              </a:rPr>
              <a:t>‏</a:t>
            </a:r>
            <a:r>
              <a:rPr lang="ar-SA" sz="2400" b="1" dirty="0"/>
              <a:t>مرحلة التصميم هي المرحلة الثانية من دورة حياة تطوير البرمجيات حيث ويوفر محلل الأنظمة في هذه المرحلة الخبرات والمهارات اللازمة لي تخطيط وتصميم حل المشكلة المحددة .</a:t>
            </a:r>
          </a:p>
          <a:p>
            <a:pPr algn="r"/>
            <a:r>
              <a:rPr lang="ar-SA" sz="2400" b="1" dirty="0"/>
              <a:t>تتضمن مرحلة التصميم ما يلي : </a:t>
            </a:r>
          </a:p>
          <a:p>
            <a:pPr algn="r"/>
            <a:r>
              <a:rPr lang="ar-SA" sz="2400" b="1" dirty="0"/>
              <a:t>1- تحديد تدفق البيانات والمعلومات .</a:t>
            </a:r>
          </a:p>
          <a:p>
            <a:pPr algn="r"/>
            <a:r>
              <a:rPr lang="ar-SA" sz="2400" b="1" dirty="0"/>
              <a:t>2- تحديد البيانات الرئيسية المراد معالجتها </a:t>
            </a:r>
          </a:p>
          <a:p>
            <a:pPr algn="r"/>
            <a:r>
              <a:rPr lang="ar-SA" sz="2400" b="1" dirty="0"/>
              <a:t>3- تحديد مكان تخزين البيانات وطريقة تخزينها ومعايير الأمان الخاصة بها </a:t>
            </a:r>
          </a:p>
          <a:p>
            <a:pPr algn="r"/>
            <a:r>
              <a:rPr lang="ar-SA" sz="2400" b="1" dirty="0"/>
              <a:t>4- تصميم التقارير وغيرها من مخرجات البيانات والمعلومات </a:t>
            </a:r>
          </a:p>
          <a:p>
            <a:pPr algn="r"/>
            <a:r>
              <a:rPr lang="ar-SA" sz="2400" b="1" dirty="0"/>
              <a:t>5- تصميم واجهات المستخدم وتحديد وظائف كافة العناصر الموجودة فيها</a:t>
            </a:r>
          </a:p>
          <a:p>
            <a:pPr algn="r"/>
            <a:r>
              <a:rPr lang="ar-SA" sz="2400" b="1" dirty="0"/>
              <a:t> 6- تصميم واجهات التكاملية لتبادل البيانات مع أنظمة المعلومات والاتصالات </a:t>
            </a:r>
          </a:p>
          <a:p>
            <a:pPr algn="r"/>
            <a:r>
              <a:rPr lang="ar-SA" sz="2400" b="1" dirty="0"/>
              <a:t>7- تحديد طريقة اختبار النظام و البيانات المستخدمة للاختبار وكيفية استخدامها في ضمان الجودة</a:t>
            </a:r>
            <a:endParaRPr lang="ar-SA" sz="2400" b="1" dirty="0">
              <a:highlight>
                <a:srgbClr val="40BAD2"/>
              </a:highlight>
            </a:endParaRPr>
          </a:p>
        </p:txBody>
      </p:sp>
      <p:sp>
        <p:nvSpPr>
          <p:cNvPr id="4" name="مستطيل: زوايا مستديرة 3">
            <a:extLst>
              <a:ext uri="{FF2B5EF4-FFF2-40B4-BE49-F238E27FC236}">
                <a16:creationId xmlns:a16="http://schemas.microsoft.com/office/drawing/2014/main" id="{872EEB21-CE4B-4CC0-9830-DFB58D9B6DBF}"/>
              </a:ext>
            </a:extLst>
          </p:cNvPr>
          <p:cNvSpPr/>
          <p:nvPr/>
        </p:nvSpPr>
        <p:spPr>
          <a:xfrm>
            <a:off x="723441" y="936434"/>
            <a:ext cx="1105360" cy="1087016"/>
          </a:xfrm>
          <a:prstGeom prst="roundRect">
            <a:avLst>
              <a:gd name="adj" fmla="val 10000"/>
            </a:avLst>
          </a:prstGeom>
          <a:blipFill rotWithShape="1">
            <a:blip r:embed="rId2"/>
            <a:srcRect/>
            <a:stretch>
              <a:fillRect t="-1000" b="-1000"/>
            </a:stretch>
          </a:blipFill>
        </p:spPr>
        <p:style>
          <a:lnRef idx="2">
            <a:schemeClr val="lt1">
              <a:hueOff val="0"/>
              <a:satOff val="0"/>
              <a:lumOff val="0"/>
              <a:alphaOff val="0"/>
            </a:schemeClr>
          </a:lnRef>
          <a:fillRef idx="1">
            <a:scrgbClr r="0" g="0" b="0"/>
          </a:fillRef>
          <a:effectRef idx="0">
            <a:schemeClr val="accent1">
              <a:tint val="50000"/>
              <a:hueOff val="50832"/>
              <a:satOff val="5599"/>
              <a:lumOff val="8654"/>
              <a:alphaOff val="0"/>
            </a:schemeClr>
          </a:effectRef>
          <a:fontRef idx="minor">
            <a:schemeClr val="lt1">
              <a:hueOff val="0"/>
              <a:satOff val="0"/>
              <a:lumOff val="0"/>
              <a:alphaOff val="0"/>
            </a:schemeClr>
          </a:fontRef>
        </p:style>
        <p:txBody>
          <a:bodyPr/>
          <a:lstStyle/>
          <a:p>
            <a:endParaRPr lang="ar-SA"/>
          </a:p>
        </p:txBody>
      </p:sp>
      <p:sp>
        <p:nvSpPr>
          <p:cNvPr id="5" name="مربع نص 4">
            <a:extLst>
              <a:ext uri="{FF2B5EF4-FFF2-40B4-BE49-F238E27FC236}">
                <a16:creationId xmlns:a16="http://schemas.microsoft.com/office/drawing/2014/main" id="{14A49A79-B64A-468C-865C-375AE439B26F}"/>
              </a:ext>
            </a:extLst>
          </p:cNvPr>
          <p:cNvSpPr txBox="1"/>
          <p:nvPr/>
        </p:nvSpPr>
        <p:spPr>
          <a:xfrm>
            <a:off x="9077900" y="1784744"/>
            <a:ext cx="1839817" cy="461665"/>
          </a:xfrm>
          <a:prstGeom prst="rect">
            <a:avLst/>
          </a:prstGeom>
          <a:noFill/>
        </p:spPr>
        <p:txBody>
          <a:bodyPr wrap="square" rtlCol="1">
            <a:spAutoFit/>
          </a:bodyPr>
          <a:lstStyle/>
          <a:p>
            <a:r>
              <a:rPr lang="en-US" sz="2400" dirty="0"/>
              <a:t>(Design) </a:t>
            </a:r>
            <a:endParaRPr lang="ar-SA" sz="2400" dirty="0"/>
          </a:p>
        </p:txBody>
      </p:sp>
    </p:spTree>
    <p:extLst>
      <p:ext uri="{BB962C8B-B14F-4D97-AF65-F5344CB8AC3E}">
        <p14:creationId xmlns:p14="http://schemas.microsoft.com/office/powerpoint/2010/main" val="140769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ربع نص 14">
            <a:extLst>
              <a:ext uri="{FF2B5EF4-FFF2-40B4-BE49-F238E27FC236}">
                <a16:creationId xmlns:a16="http://schemas.microsoft.com/office/drawing/2014/main" id="{F890B27D-9772-4625-AEF4-6C91B47999E9}"/>
              </a:ext>
            </a:extLst>
          </p:cNvPr>
          <p:cNvSpPr txBox="1"/>
          <p:nvPr/>
        </p:nvSpPr>
        <p:spPr>
          <a:xfrm>
            <a:off x="1079653" y="815248"/>
            <a:ext cx="10620261" cy="6432530"/>
          </a:xfrm>
          <a:prstGeom prst="rect">
            <a:avLst/>
          </a:prstGeom>
          <a:noFill/>
        </p:spPr>
        <p:txBody>
          <a:bodyPr wrap="square" rtlCol="1">
            <a:spAutoFit/>
          </a:bodyPr>
          <a:lstStyle/>
          <a:p>
            <a:pPr algn="r"/>
            <a:r>
              <a:rPr lang="ar-SA" sz="3600" b="1" dirty="0"/>
              <a:t>دورة حياة تطوير البرمجيات  </a:t>
            </a:r>
          </a:p>
          <a:p>
            <a:pPr algn="r"/>
            <a:endParaRPr lang="ar-SA" sz="2400" b="1" dirty="0"/>
          </a:p>
          <a:p>
            <a:pPr algn="r"/>
            <a:r>
              <a:rPr lang="ar-SA" sz="3200" b="1" dirty="0">
                <a:solidFill>
                  <a:schemeClr val="bg1"/>
                </a:solidFill>
                <a:highlight>
                  <a:srgbClr val="800080"/>
                </a:highlight>
              </a:rPr>
              <a:t>التطوير  و الاختبار </a:t>
            </a:r>
            <a:endParaRPr lang="en-GB" sz="3200" b="1" dirty="0">
              <a:solidFill>
                <a:schemeClr val="bg1"/>
              </a:solidFill>
              <a:highlight>
                <a:srgbClr val="800080"/>
              </a:highlight>
            </a:endParaRPr>
          </a:p>
          <a:p>
            <a:pPr algn="r"/>
            <a:r>
              <a:rPr lang="ar-SA" sz="3200" b="1" dirty="0">
                <a:solidFill>
                  <a:schemeClr val="bg1"/>
                </a:solidFill>
              </a:rPr>
              <a:t>‏</a:t>
            </a:r>
            <a:r>
              <a:rPr lang="ar-SA" sz="2400" b="1" dirty="0"/>
              <a:t>بعد إجراء عملية التحليل والتصميم بشكل مفصل يتعين على المبرمجين وأولئك المسؤولون عن اختبار النظام تحويل المتطلبات والمواصفات إلى مقاطع برمجية باستخدام البرامج المناسبة و لغات البرمجة المختلفة لا يمكن الفصل بين مرحلتين التطوير والاختبار حيث يجب اختبار النظام بشكل شامل أثناء التطوير وبعده لضمان معالجة جميع المشاكل و التأكد بشكل مطلق بأن النظام يلبي متطلبات المستخدمين</a:t>
            </a:r>
            <a:endParaRPr lang="en-US" sz="2400" b="1" dirty="0"/>
          </a:p>
          <a:p>
            <a:pPr algn="r"/>
            <a:endParaRPr lang="ar-SA" sz="2400" b="1" dirty="0"/>
          </a:p>
          <a:p>
            <a:pPr algn="r"/>
            <a:r>
              <a:rPr lang="ar-SA" sz="2400" b="1" dirty="0"/>
              <a:t> </a:t>
            </a:r>
            <a:r>
              <a:rPr lang="ar-SA" sz="2400" b="1" dirty="0">
                <a:highlight>
                  <a:srgbClr val="C0C0C0"/>
                </a:highlight>
              </a:rPr>
              <a:t>ماهي عناصر النظام التي تتطلب اختبارًا مستقلًا ؟</a:t>
            </a:r>
          </a:p>
          <a:p>
            <a:pPr algn="r"/>
            <a:endParaRPr lang="ar-SA" sz="2400" b="1" dirty="0"/>
          </a:p>
          <a:p>
            <a:pPr algn="r"/>
            <a:r>
              <a:rPr lang="ar-SA" sz="2400" b="1" dirty="0"/>
              <a:t>1- اختبار صحة البيانات المدخلة</a:t>
            </a:r>
          </a:p>
          <a:p>
            <a:pPr algn="r"/>
            <a:r>
              <a:rPr lang="ar-SA" sz="2400" b="1" dirty="0"/>
              <a:t>2-  اختبار  وظائف النظام وقابليته للاستخدام.</a:t>
            </a:r>
          </a:p>
          <a:p>
            <a:pPr algn="r"/>
            <a:r>
              <a:rPr lang="ar-SA" sz="2400" b="1" dirty="0"/>
              <a:t>3-  اختبار أخطاء التشغيل </a:t>
            </a:r>
          </a:p>
          <a:p>
            <a:pPr algn="r"/>
            <a:r>
              <a:rPr lang="ar-SA" sz="2400" b="1" dirty="0"/>
              <a:t>4- اختبار الاتصال بالأنظمة الأخرى</a:t>
            </a:r>
          </a:p>
          <a:p>
            <a:pPr algn="r"/>
            <a:endParaRPr lang="ar-SA" sz="2400" b="1" dirty="0"/>
          </a:p>
          <a:p>
            <a:pPr algn="r"/>
            <a:endParaRPr lang="ar-SA" sz="2400" b="1" dirty="0"/>
          </a:p>
        </p:txBody>
      </p:sp>
      <p:sp>
        <p:nvSpPr>
          <p:cNvPr id="4" name="مستطيل: زوايا مستديرة 3">
            <a:extLst>
              <a:ext uri="{FF2B5EF4-FFF2-40B4-BE49-F238E27FC236}">
                <a16:creationId xmlns:a16="http://schemas.microsoft.com/office/drawing/2014/main" id="{32AC35B5-5927-4DF1-849E-26EC3931AC0B}"/>
              </a:ext>
            </a:extLst>
          </p:cNvPr>
          <p:cNvSpPr/>
          <p:nvPr/>
        </p:nvSpPr>
        <p:spPr>
          <a:xfrm>
            <a:off x="492087" y="815248"/>
            <a:ext cx="1182478" cy="1167788"/>
          </a:xfrm>
          <a:prstGeom prst="roundRect">
            <a:avLst>
              <a:gd name="adj" fmla="val 10000"/>
            </a:avLst>
          </a:prstGeom>
          <a:blipFill rotWithShape="1">
            <a:blip r:embed="rId2"/>
            <a:srcRect/>
            <a:stretch>
              <a:fillRect t="-2000" b="-2000"/>
            </a:stretch>
          </a:blipFill>
        </p:spPr>
        <p:style>
          <a:lnRef idx="2">
            <a:schemeClr val="lt1">
              <a:hueOff val="0"/>
              <a:satOff val="0"/>
              <a:lumOff val="0"/>
              <a:alphaOff val="0"/>
            </a:schemeClr>
          </a:lnRef>
          <a:fillRef idx="1">
            <a:scrgbClr r="0" g="0" b="0"/>
          </a:fillRef>
          <a:effectRef idx="0">
            <a:schemeClr val="accent1">
              <a:tint val="50000"/>
              <a:hueOff val="101664"/>
              <a:satOff val="11197"/>
              <a:lumOff val="17309"/>
              <a:alphaOff val="0"/>
            </a:schemeClr>
          </a:effectRef>
          <a:fontRef idx="minor">
            <a:schemeClr val="lt1">
              <a:hueOff val="0"/>
              <a:satOff val="0"/>
              <a:lumOff val="0"/>
              <a:alphaOff val="0"/>
            </a:schemeClr>
          </a:fontRef>
        </p:style>
        <p:txBody>
          <a:bodyPr/>
          <a:lstStyle/>
          <a:p>
            <a:endParaRPr lang="ar-SA"/>
          </a:p>
        </p:txBody>
      </p:sp>
      <p:pic>
        <p:nvPicPr>
          <p:cNvPr id="5" name="صورة 4">
            <a:extLst>
              <a:ext uri="{FF2B5EF4-FFF2-40B4-BE49-F238E27FC236}">
                <a16:creationId xmlns:a16="http://schemas.microsoft.com/office/drawing/2014/main" id="{5222358E-21BC-4EBB-8499-753FED8ADFAA}"/>
              </a:ext>
            </a:extLst>
          </p:cNvPr>
          <p:cNvPicPr>
            <a:picLocks noChangeAspect="1"/>
          </p:cNvPicPr>
          <p:nvPr/>
        </p:nvPicPr>
        <p:blipFill>
          <a:blip r:embed="rId3"/>
          <a:stretch>
            <a:fillRect/>
          </a:stretch>
        </p:blipFill>
        <p:spPr>
          <a:xfrm>
            <a:off x="1880157" y="815247"/>
            <a:ext cx="1199566" cy="1167789"/>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مربع نص 5">
            <a:extLst>
              <a:ext uri="{FF2B5EF4-FFF2-40B4-BE49-F238E27FC236}">
                <a16:creationId xmlns:a16="http://schemas.microsoft.com/office/drawing/2014/main" id="{94116DBA-B15C-4D04-B5FF-0344D8E2BC32}"/>
              </a:ext>
            </a:extLst>
          </p:cNvPr>
          <p:cNvSpPr txBox="1"/>
          <p:nvPr/>
        </p:nvSpPr>
        <p:spPr>
          <a:xfrm>
            <a:off x="5199961" y="1752203"/>
            <a:ext cx="4505901" cy="461665"/>
          </a:xfrm>
          <a:prstGeom prst="rect">
            <a:avLst/>
          </a:prstGeom>
          <a:noFill/>
        </p:spPr>
        <p:txBody>
          <a:bodyPr wrap="square" rtlCol="1">
            <a:spAutoFit/>
          </a:bodyPr>
          <a:lstStyle/>
          <a:p>
            <a:r>
              <a:rPr lang="en-US" sz="2400" dirty="0"/>
              <a:t>(Development and Testing  ) </a:t>
            </a:r>
            <a:endParaRPr lang="ar-SA" sz="2400" dirty="0"/>
          </a:p>
        </p:txBody>
      </p:sp>
    </p:spTree>
    <p:extLst>
      <p:ext uri="{BB962C8B-B14F-4D97-AF65-F5344CB8AC3E}">
        <p14:creationId xmlns:p14="http://schemas.microsoft.com/office/powerpoint/2010/main" val="122931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xEl>
                                              <p:pRg st="5" end="5"/>
                                            </p:txEl>
                                          </p:spTgt>
                                        </p:tgtEl>
                                        <p:attrNameLst>
                                          <p:attrName>style.visibility</p:attrName>
                                        </p:attrNameLst>
                                      </p:cBhvr>
                                      <p:to>
                                        <p:strVal val="visible"/>
                                      </p:to>
                                    </p:set>
                                    <p:animEffect transition="in" filter="fade">
                                      <p:cBhvr>
                                        <p:cTn id="14" dur="500"/>
                                        <p:tgtEl>
                                          <p:spTgt spid="15">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7" end="7"/>
                                            </p:txEl>
                                          </p:spTgt>
                                        </p:tgtEl>
                                        <p:attrNameLst>
                                          <p:attrName>style.visibility</p:attrName>
                                        </p:attrNameLst>
                                      </p:cBhvr>
                                      <p:to>
                                        <p:strVal val="visible"/>
                                      </p:to>
                                    </p:set>
                                    <p:anim calcmode="lin" valueType="num">
                                      <p:cBhvr additive="base">
                                        <p:cTn id="19"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8" end="8"/>
                                            </p:txEl>
                                          </p:spTgt>
                                        </p:tgtEl>
                                        <p:attrNameLst>
                                          <p:attrName>style.visibility</p:attrName>
                                        </p:attrNameLst>
                                      </p:cBhvr>
                                      <p:to>
                                        <p:strVal val="visible"/>
                                      </p:to>
                                    </p:set>
                                    <p:anim calcmode="lin" valueType="num">
                                      <p:cBhvr additive="base">
                                        <p:cTn id="25"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xEl>
                                              <p:pRg st="9" end="9"/>
                                            </p:txEl>
                                          </p:spTgt>
                                        </p:tgtEl>
                                        <p:attrNameLst>
                                          <p:attrName>style.visibility</p:attrName>
                                        </p:attrNameLst>
                                      </p:cBhvr>
                                      <p:to>
                                        <p:strVal val="visible"/>
                                      </p:to>
                                    </p:set>
                                    <p:anim calcmode="lin" valueType="num">
                                      <p:cBhvr additive="base">
                                        <p:cTn id="31"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xEl>
                                              <p:pRg st="10" end="10"/>
                                            </p:txEl>
                                          </p:spTgt>
                                        </p:tgtEl>
                                        <p:attrNameLst>
                                          <p:attrName>style.visibility</p:attrName>
                                        </p:attrNameLst>
                                      </p:cBhvr>
                                      <p:to>
                                        <p:strVal val="visible"/>
                                      </p:to>
                                    </p:set>
                                    <p:anim calcmode="lin" valueType="num">
                                      <p:cBhvr additive="base">
                                        <p:cTn id="37"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ربع نص 14">
            <a:extLst>
              <a:ext uri="{FF2B5EF4-FFF2-40B4-BE49-F238E27FC236}">
                <a16:creationId xmlns:a16="http://schemas.microsoft.com/office/drawing/2014/main" id="{F890B27D-9772-4625-AEF4-6C91B47999E9}"/>
              </a:ext>
            </a:extLst>
          </p:cNvPr>
          <p:cNvSpPr txBox="1"/>
          <p:nvPr/>
        </p:nvSpPr>
        <p:spPr>
          <a:xfrm>
            <a:off x="1079653" y="815248"/>
            <a:ext cx="10620261" cy="3847207"/>
          </a:xfrm>
          <a:prstGeom prst="rect">
            <a:avLst/>
          </a:prstGeom>
          <a:noFill/>
        </p:spPr>
        <p:txBody>
          <a:bodyPr wrap="square" rtlCol="1">
            <a:spAutoFit/>
          </a:bodyPr>
          <a:lstStyle/>
          <a:p>
            <a:pPr algn="r"/>
            <a:r>
              <a:rPr lang="ar-SA" sz="3600" b="1" dirty="0"/>
              <a:t>دورة حياة تطوير البرمجيات  </a:t>
            </a:r>
          </a:p>
          <a:p>
            <a:pPr algn="r"/>
            <a:endParaRPr lang="ar-SA" sz="2400" b="1" dirty="0"/>
          </a:p>
          <a:p>
            <a:pPr algn="r"/>
            <a:r>
              <a:rPr lang="ar-SA" sz="3200" b="1" dirty="0">
                <a:solidFill>
                  <a:schemeClr val="bg1"/>
                </a:solidFill>
                <a:highlight>
                  <a:srgbClr val="800080"/>
                </a:highlight>
              </a:rPr>
              <a:t>التنفيذ  </a:t>
            </a:r>
            <a:endParaRPr lang="en-GB" sz="3200" b="1" dirty="0">
              <a:solidFill>
                <a:schemeClr val="bg1"/>
              </a:solidFill>
              <a:highlight>
                <a:srgbClr val="800080"/>
              </a:highlight>
            </a:endParaRPr>
          </a:p>
          <a:p>
            <a:pPr algn="r"/>
            <a:r>
              <a:rPr lang="ar-SA" sz="3200" b="1" dirty="0">
                <a:solidFill>
                  <a:schemeClr val="bg1"/>
                </a:solidFill>
              </a:rPr>
              <a:t>‏</a:t>
            </a:r>
            <a:r>
              <a:rPr lang="ar-SA" sz="2400" b="1" dirty="0"/>
              <a:t>تبدأ مرحلة التنفيذ بعد الحصول على موافقة المستخدم على النظام الجديد الذي تم تطويره واختبار ويتم في هذه المرحلة تحويل الخطط التي تم وضعها و إقرارها إلى واقع وذلك من خلال وضع المنتج في الخدمة ويتم فيها أيضا تجهيز النظام للنشر والتطبيق ليكون جاهزا للعمل وللاستخدام</a:t>
            </a:r>
          </a:p>
          <a:p>
            <a:pPr algn="r"/>
            <a:endParaRPr lang="ar-SA" sz="2400" b="1" dirty="0"/>
          </a:p>
          <a:p>
            <a:pPr algn="ctr"/>
            <a:r>
              <a:rPr lang="ar-SA" sz="2400" b="1" dirty="0">
                <a:highlight>
                  <a:srgbClr val="40BAD2"/>
                </a:highlight>
              </a:rPr>
              <a:t>يشمل أيضا تدريب المستخدمين النهائي وذلك للتأكد من معرفتهم بكيفية استخدام النظام وظائفها وقد يستغرق مرحلة التنفيذ وقتا طويلا حسب درجة تعقيد النظام و وظائفه</a:t>
            </a:r>
          </a:p>
        </p:txBody>
      </p:sp>
      <p:pic>
        <p:nvPicPr>
          <p:cNvPr id="2" name="صورة 1">
            <a:extLst>
              <a:ext uri="{FF2B5EF4-FFF2-40B4-BE49-F238E27FC236}">
                <a16:creationId xmlns:a16="http://schemas.microsoft.com/office/drawing/2014/main" id="{8408C5E1-38F7-4432-A6B5-3ECB821036E5}"/>
              </a:ext>
            </a:extLst>
          </p:cNvPr>
          <p:cNvPicPr>
            <a:picLocks noChangeAspect="1"/>
          </p:cNvPicPr>
          <p:nvPr/>
        </p:nvPicPr>
        <p:blipFill>
          <a:blip r:embed="rId2"/>
          <a:stretch>
            <a:fillRect/>
          </a:stretch>
        </p:blipFill>
        <p:spPr>
          <a:xfrm>
            <a:off x="847817" y="948232"/>
            <a:ext cx="1168269" cy="1141717"/>
          </a:xfrm>
          <a:prstGeom prst="rect">
            <a:avLst/>
          </a:prstGeom>
        </p:spPr>
      </p:pic>
      <p:sp>
        <p:nvSpPr>
          <p:cNvPr id="6" name="مربع نص 5">
            <a:extLst>
              <a:ext uri="{FF2B5EF4-FFF2-40B4-BE49-F238E27FC236}">
                <a16:creationId xmlns:a16="http://schemas.microsoft.com/office/drawing/2014/main" id="{302741C0-92CE-4E26-8844-7D92DDC24B4E}"/>
              </a:ext>
            </a:extLst>
          </p:cNvPr>
          <p:cNvSpPr txBox="1"/>
          <p:nvPr/>
        </p:nvSpPr>
        <p:spPr>
          <a:xfrm>
            <a:off x="8042314" y="1784744"/>
            <a:ext cx="2875404" cy="461665"/>
          </a:xfrm>
          <a:prstGeom prst="rect">
            <a:avLst/>
          </a:prstGeom>
          <a:noFill/>
        </p:spPr>
        <p:txBody>
          <a:bodyPr wrap="square" rtlCol="1">
            <a:spAutoFit/>
          </a:bodyPr>
          <a:lstStyle/>
          <a:p>
            <a:r>
              <a:rPr lang="en-US" sz="2400" dirty="0"/>
              <a:t>(Implementation ) </a:t>
            </a:r>
            <a:endParaRPr lang="ar-SA" sz="2400" dirty="0"/>
          </a:p>
        </p:txBody>
      </p:sp>
    </p:spTree>
    <p:extLst>
      <p:ext uri="{BB962C8B-B14F-4D97-AF65-F5344CB8AC3E}">
        <p14:creationId xmlns:p14="http://schemas.microsoft.com/office/powerpoint/2010/main" val="166588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5">
                                            <p:txEl>
                                              <p:pRg st="5" end="5"/>
                                            </p:txEl>
                                          </p:spTgt>
                                        </p:tgtEl>
                                        <p:attrNameLst>
                                          <p:attrName>style.visibility</p:attrName>
                                        </p:attrNameLst>
                                      </p:cBhvr>
                                      <p:to>
                                        <p:strVal val="visible"/>
                                      </p:to>
                                    </p:set>
                                    <p:anim calcmode="lin" valueType="num">
                                      <p:cBhvr additive="base">
                                        <p:cTn id="14"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ربع نص 14">
            <a:extLst>
              <a:ext uri="{FF2B5EF4-FFF2-40B4-BE49-F238E27FC236}">
                <a16:creationId xmlns:a16="http://schemas.microsoft.com/office/drawing/2014/main" id="{F890B27D-9772-4625-AEF4-6C91B47999E9}"/>
              </a:ext>
            </a:extLst>
          </p:cNvPr>
          <p:cNvSpPr txBox="1"/>
          <p:nvPr/>
        </p:nvSpPr>
        <p:spPr>
          <a:xfrm>
            <a:off x="1079653" y="815248"/>
            <a:ext cx="10620261" cy="3970318"/>
          </a:xfrm>
          <a:prstGeom prst="rect">
            <a:avLst/>
          </a:prstGeom>
          <a:noFill/>
        </p:spPr>
        <p:txBody>
          <a:bodyPr wrap="square" rtlCol="1">
            <a:spAutoFit/>
          </a:bodyPr>
          <a:lstStyle/>
          <a:p>
            <a:pPr algn="r"/>
            <a:r>
              <a:rPr lang="ar-SA" sz="3600" b="1" dirty="0"/>
              <a:t>دورة حياة تطوير البرمجيات  </a:t>
            </a:r>
          </a:p>
          <a:p>
            <a:pPr algn="r"/>
            <a:endParaRPr lang="ar-SA" sz="2400" b="1" dirty="0"/>
          </a:p>
          <a:p>
            <a:pPr algn="r"/>
            <a:r>
              <a:rPr lang="ar-SA" sz="3200" b="1" dirty="0">
                <a:solidFill>
                  <a:schemeClr val="bg1"/>
                </a:solidFill>
                <a:highlight>
                  <a:srgbClr val="800080"/>
                </a:highlight>
              </a:rPr>
              <a:t>الصيانة  </a:t>
            </a:r>
            <a:endParaRPr lang="en-GB" sz="3200" b="1" dirty="0">
              <a:solidFill>
                <a:schemeClr val="bg1"/>
              </a:solidFill>
              <a:highlight>
                <a:srgbClr val="800080"/>
              </a:highlight>
            </a:endParaRPr>
          </a:p>
          <a:p>
            <a:pPr algn="r"/>
            <a:r>
              <a:rPr lang="ar-SA" sz="3200" b="1" dirty="0">
                <a:solidFill>
                  <a:schemeClr val="bg1"/>
                </a:solidFill>
              </a:rPr>
              <a:t>‏</a:t>
            </a:r>
            <a:r>
              <a:rPr lang="ar-SA" sz="2400" b="1" dirty="0"/>
              <a:t>‏تعد الصيانة ضرورية لمعالجة أي أخطاء خلال عمل النظام وكذلك لضبط النظام حسب التغيرات في بيئات عمله المختلفة ويجب أن يفي النظام به الاحتياجات الحالية و أن يقدم كذلك تحسينات ومميزات وظيفية مضافة للتعامل مع الاحتياجات المستقبلية ويتم تقييم النظام بشكل مستمر لضمان حداثته</a:t>
            </a:r>
          </a:p>
          <a:p>
            <a:pPr algn="r"/>
            <a:endParaRPr lang="ar-SA" sz="2400" b="1" dirty="0"/>
          </a:p>
          <a:p>
            <a:pPr algn="ctr"/>
            <a:r>
              <a:rPr lang="ar-SA" sz="3200" b="1" dirty="0">
                <a:highlight>
                  <a:srgbClr val="40BAD2"/>
                </a:highlight>
              </a:rPr>
              <a:t>من المهم أدراك أن الاحتياجات والمتطلبات تتغير بانتظام</a:t>
            </a:r>
          </a:p>
          <a:p>
            <a:pPr algn="r"/>
            <a:endParaRPr lang="ar-SA" sz="2400" b="1" dirty="0"/>
          </a:p>
        </p:txBody>
      </p:sp>
      <p:pic>
        <p:nvPicPr>
          <p:cNvPr id="2" name="صورة 1">
            <a:extLst>
              <a:ext uri="{FF2B5EF4-FFF2-40B4-BE49-F238E27FC236}">
                <a16:creationId xmlns:a16="http://schemas.microsoft.com/office/drawing/2014/main" id="{AD62CE6B-F01A-40AE-8147-90A87BCB3C63}"/>
              </a:ext>
            </a:extLst>
          </p:cNvPr>
          <p:cNvPicPr>
            <a:picLocks noChangeAspect="1"/>
          </p:cNvPicPr>
          <p:nvPr/>
        </p:nvPicPr>
        <p:blipFill>
          <a:blip r:embed="rId2"/>
          <a:stretch>
            <a:fillRect/>
          </a:stretch>
        </p:blipFill>
        <p:spPr>
          <a:xfrm>
            <a:off x="730496" y="815248"/>
            <a:ext cx="1333392" cy="1344058"/>
          </a:xfrm>
          <a:prstGeom prst="rect">
            <a:avLst/>
          </a:prstGeom>
        </p:spPr>
      </p:pic>
      <p:sp>
        <p:nvSpPr>
          <p:cNvPr id="6" name="مربع نص 5">
            <a:extLst>
              <a:ext uri="{FF2B5EF4-FFF2-40B4-BE49-F238E27FC236}">
                <a16:creationId xmlns:a16="http://schemas.microsoft.com/office/drawing/2014/main" id="{855CF9A6-65A3-4649-A014-7872770B9B95}"/>
              </a:ext>
            </a:extLst>
          </p:cNvPr>
          <p:cNvSpPr txBox="1"/>
          <p:nvPr/>
        </p:nvSpPr>
        <p:spPr>
          <a:xfrm>
            <a:off x="8427904" y="1784744"/>
            <a:ext cx="2489813" cy="461665"/>
          </a:xfrm>
          <a:prstGeom prst="rect">
            <a:avLst/>
          </a:prstGeom>
          <a:noFill/>
        </p:spPr>
        <p:txBody>
          <a:bodyPr wrap="square" rtlCol="1">
            <a:spAutoFit/>
          </a:bodyPr>
          <a:lstStyle/>
          <a:p>
            <a:r>
              <a:rPr lang="en-US" sz="2400" dirty="0"/>
              <a:t>(Maintenance ) </a:t>
            </a:r>
            <a:endParaRPr lang="ar-SA" sz="2400" dirty="0"/>
          </a:p>
        </p:txBody>
      </p:sp>
    </p:spTree>
    <p:extLst>
      <p:ext uri="{BB962C8B-B14F-4D97-AF65-F5344CB8AC3E}">
        <p14:creationId xmlns:p14="http://schemas.microsoft.com/office/powerpoint/2010/main" val="18710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5">
                                            <p:txEl>
                                              <p:pRg st="5" end="5"/>
                                            </p:txEl>
                                          </p:spTgt>
                                        </p:tgtEl>
                                        <p:attrNameLst>
                                          <p:attrName>style.visibility</p:attrName>
                                        </p:attrNameLst>
                                      </p:cBhvr>
                                      <p:to>
                                        <p:strVal val="visible"/>
                                      </p:to>
                                    </p:set>
                                    <p:anim calcmode="lin" valueType="num">
                                      <p:cBhvr additive="base">
                                        <p:cTn id="14"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ربع نص 14">
            <a:extLst>
              <a:ext uri="{FF2B5EF4-FFF2-40B4-BE49-F238E27FC236}">
                <a16:creationId xmlns:a16="http://schemas.microsoft.com/office/drawing/2014/main" id="{F890B27D-9772-4625-AEF4-6C91B47999E9}"/>
              </a:ext>
            </a:extLst>
          </p:cNvPr>
          <p:cNvSpPr txBox="1"/>
          <p:nvPr/>
        </p:nvSpPr>
        <p:spPr>
          <a:xfrm>
            <a:off x="1079653" y="815248"/>
            <a:ext cx="10620261" cy="4585871"/>
          </a:xfrm>
          <a:prstGeom prst="rect">
            <a:avLst/>
          </a:prstGeom>
          <a:noFill/>
        </p:spPr>
        <p:txBody>
          <a:bodyPr wrap="square" rtlCol="1">
            <a:spAutoFit/>
          </a:bodyPr>
          <a:lstStyle/>
          <a:p>
            <a:pPr algn="r"/>
            <a:r>
              <a:rPr lang="ar-SA" sz="3600" b="1" dirty="0"/>
              <a:t>دورة حياة تطوير البرمجيات  </a:t>
            </a:r>
          </a:p>
          <a:p>
            <a:pPr algn="r"/>
            <a:endParaRPr lang="ar-SA" sz="2400" b="1" dirty="0"/>
          </a:p>
          <a:p>
            <a:pPr algn="r"/>
            <a:r>
              <a:rPr lang="ar-SA" sz="3200" b="1" dirty="0">
                <a:solidFill>
                  <a:schemeClr val="bg1"/>
                </a:solidFill>
                <a:highlight>
                  <a:srgbClr val="800080"/>
                </a:highlight>
              </a:rPr>
              <a:t>التوثيق  </a:t>
            </a:r>
            <a:endParaRPr lang="en-GB" sz="3200" b="1" dirty="0">
              <a:solidFill>
                <a:schemeClr val="bg1"/>
              </a:solidFill>
              <a:highlight>
                <a:srgbClr val="800080"/>
              </a:highlight>
            </a:endParaRPr>
          </a:p>
          <a:p>
            <a:pPr algn="r"/>
            <a:r>
              <a:rPr lang="ar-SA" sz="3200" b="1" dirty="0">
                <a:solidFill>
                  <a:schemeClr val="bg1"/>
                </a:solidFill>
              </a:rPr>
              <a:t>‏</a:t>
            </a:r>
            <a:r>
              <a:rPr lang="ar-SA" sz="2400" b="1" dirty="0"/>
              <a:t>‏تتضمن عملية التوثيق وصف جميع تفاصيل تحليل النظام و تصميمه وتطويره واختبار وتنفيذ وصيانته وتتم الإشارة إلى توثيق النظام عند الحاجة إلى أي تغيير أو إصلاح أو تعديل .</a:t>
            </a:r>
          </a:p>
          <a:p>
            <a:pPr algn="r"/>
            <a:r>
              <a:rPr lang="en-GB" sz="2400" b="1" dirty="0"/>
              <a:t>  </a:t>
            </a:r>
            <a:r>
              <a:rPr lang="en-US" sz="2400" b="1" dirty="0"/>
              <a:t> </a:t>
            </a:r>
            <a:endParaRPr lang="ar-SA" sz="2400" b="1" dirty="0"/>
          </a:p>
          <a:p>
            <a:pPr algn="r"/>
            <a:r>
              <a:rPr lang="ar-SA" sz="2400" b="1" dirty="0">
                <a:highlight>
                  <a:srgbClr val="FFFF00"/>
                </a:highlight>
              </a:rPr>
              <a:t>                         </a:t>
            </a:r>
            <a:endParaRPr lang="en-US" sz="3200" b="1" dirty="0">
              <a:highlight>
                <a:srgbClr val="FFFF00"/>
              </a:highlight>
            </a:endParaRPr>
          </a:p>
          <a:p>
            <a:pPr algn="r"/>
            <a:endParaRPr lang="ar-SA" sz="3200" b="1" dirty="0">
              <a:highlight>
                <a:srgbClr val="FFFF00"/>
              </a:highlight>
            </a:endParaRPr>
          </a:p>
          <a:p>
            <a:pPr algn="ctr"/>
            <a:r>
              <a:rPr lang="ar-SA" sz="3200" b="1" dirty="0">
                <a:highlight>
                  <a:srgbClr val="40BAD2"/>
                </a:highlight>
              </a:rPr>
              <a:t> </a:t>
            </a:r>
          </a:p>
          <a:p>
            <a:pPr algn="r"/>
            <a:endParaRPr lang="ar-SA" sz="2400" b="1" dirty="0"/>
          </a:p>
        </p:txBody>
      </p:sp>
      <p:pic>
        <p:nvPicPr>
          <p:cNvPr id="2" name="صورة 1">
            <a:extLst>
              <a:ext uri="{FF2B5EF4-FFF2-40B4-BE49-F238E27FC236}">
                <a16:creationId xmlns:a16="http://schemas.microsoft.com/office/drawing/2014/main" id="{7DE32E34-5846-4096-89F0-4372E0D996AD}"/>
              </a:ext>
            </a:extLst>
          </p:cNvPr>
          <p:cNvPicPr>
            <a:picLocks noChangeAspect="1"/>
          </p:cNvPicPr>
          <p:nvPr/>
        </p:nvPicPr>
        <p:blipFill>
          <a:blip r:embed="rId2"/>
          <a:stretch>
            <a:fillRect/>
          </a:stretch>
        </p:blipFill>
        <p:spPr>
          <a:xfrm>
            <a:off x="706866" y="703647"/>
            <a:ext cx="1134834" cy="1327178"/>
          </a:xfrm>
          <a:prstGeom prst="rect">
            <a:avLst/>
          </a:prstGeom>
        </p:spPr>
      </p:pic>
      <p:pic>
        <p:nvPicPr>
          <p:cNvPr id="7170" name="Picture 2" descr="مجلة فكر الثقافية - تأملات في الفكر التربوي">
            <a:extLst>
              <a:ext uri="{FF2B5EF4-FFF2-40B4-BE49-F238E27FC236}">
                <a16:creationId xmlns:a16="http://schemas.microsoft.com/office/drawing/2014/main" id="{3EC53061-6BB1-4FA7-88C7-1AEAEB2EF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1957" y="3231294"/>
            <a:ext cx="1277957" cy="863447"/>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a:extLst>
              <a:ext uri="{FF2B5EF4-FFF2-40B4-BE49-F238E27FC236}">
                <a16:creationId xmlns:a16="http://schemas.microsoft.com/office/drawing/2014/main" id="{80549B54-E8F6-49A1-A99B-EA4DD4E957EE}"/>
              </a:ext>
            </a:extLst>
          </p:cNvPr>
          <p:cNvSpPr txBox="1"/>
          <p:nvPr/>
        </p:nvSpPr>
        <p:spPr>
          <a:xfrm>
            <a:off x="8097398" y="1784744"/>
            <a:ext cx="2820319" cy="461665"/>
          </a:xfrm>
          <a:prstGeom prst="rect">
            <a:avLst/>
          </a:prstGeom>
          <a:noFill/>
        </p:spPr>
        <p:txBody>
          <a:bodyPr wrap="square" rtlCol="1">
            <a:spAutoFit/>
          </a:bodyPr>
          <a:lstStyle/>
          <a:p>
            <a:r>
              <a:rPr lang="en-US" sz="2400" dirty="0"/>
              <a:t>(Documentation ) </a:t>
            </a:r>
            <a:endParaRPr lang="ar-SA" sz="2400" dirty="0"/>
          </a:p>
        </p:txBody>
      </p:sp>
    </p:spTree>
    <p:extLst>
      <p:ext uri="{BB962C8B-B14F-4D97-AF65-F5344CB8AC3E}">
        <p14:creationId xmlns:p14="http://schemas.microsoft.com/office/powerpoint/2010/main" val="392572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5">
                                            <p:txEl>
                                              <p:pRg st="5" end="5"/>
                                            </p:txEl>
                                          </p:spTgt>
                                        </p:tgtEl>
                                        <p:attrNameLst>
                                          <p:attrName>style.visibility</p:attrName>
                                        </p:attrNameLst>
                                      </p:cBhvr>
                                      <p:to>
                                        <p:strVal val="visible"/>
                                      </p:to>
                                    </p:set>
                                    <p:anim calcmode="lin" valueType="num">
                                      <p:cBhvr additive="base">
                                        <p:cTn id="14"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5">
                                            <p:txEl>
                                              <p:pRg st="5" end="5"/>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5">
                                            <p:txEl>
                                              <p:pRg st="7" end="7"/>
                                            </p:txEl>
                                          </p:spTgt>
                                        </p:tgtEl>
                                        <p:attrNameLst>
                                          <p:attrName>style.visibility</p:attrName>
                                        </p:attrNameLst>
                                      </p:cBhvr>
                                      <p:to>
                                        <p:strVal val="visible"/>
                                      </p:to>
                                    </p:set>
                                    <p:anim calcmode="lin" valueType="num">
                                      <p:cBhvr additive="base">
                                        <p:cTn id="18"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
            <a:extLst>
              <a:ext uri="{FF2B5EF4-FFF2-40B4-BE49-F238E27FC236}">
                <a16:creationId xmlns:a16="http://schemas.microsoft.com/office/drawing/2014/main" id="{3ADFCE49-7D04-44F9-8563-C099FD9341A1}"/>
              </a:ext>
            </a:extLst>
          </p:cNvP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5" name="Rectangle 3">
            <a:extLst>
              <a:ext uri="{FF2B5EF4-FFF2-40B4-BE49-F238E27FC236}">
                <a16:creationId xmlns:a16="http://schemas.microsoft.com/office/drawing/2014/main" id="{1CD92B8D-14C4-4D06-94E4-2CA20E8CD955}"/>
              </a:ext>
            </a:extLst>
          </p:cNvPr>
          <p:cNvSpPr>
            <a:spLocks noChangeArrowheads="1"/>
          </p:cNvSpPr>
          <p:nvPr/>
        </p:nvSpPr>
        <p:spPr bwMode="auto">
          <a:xfrm>
            <a:off x="2730347" y="4756091"/>
            <a:ext cx="77246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altLang="ar-SA" sz="3200" b="0" i="0" u="none" strike="noStrike" cap="none" normalizeH="0" baseline="0" dirty="0">
                <a:ln>
                  <a:noFill/>
                </a:ln>
                <a:solidFill>
                  <a:schemeClr val="accent1">
                    <a:lumMod val="50000"/>
                    <a:lumOff val="50000"/>
                  </a:schemeClr>
                </a:solidFill>
                <a:effectLst/>
                <a:latin typeface="Tahoma" panose="020B0604030504040204" pitchFamily="34" charset="0"/>
              </a:rPr>
              <a:t>عُدْنا والعَوْدُ أحْمَدُ أجمل بداية لعامنا الدراسي الجديد١٤٤٥هـ</a:t>
            </a:r>
            <a:r>
              <a:rPr kumimoji="0" lang="ar-SA" altLang="ar-SA" sz="3200" b="0" i="0" u="none" strike="noStrike" cap="none" normalizeH="0" baseline="0" dirty="0">
                <a:ln>
                  <a:noFill/>
                </a:ln>
                <a:solidFill>
                  <a:schemeClr val="accent1">
                    <a:lumMod val="50000"/>
                    <a:lumOff val="50000"/>
                  </a:schemeClr>
                </a:solidFill>
                <a:effectLst/>
              </a:rPr>
              <a:t>    </a:t>
            </a:r>
            <a:r>
              <a:rPr kumimoji="0" lang="ar-SA" altLang="ar-SA" sz="3200" b="0" i="0" u="none" strike="noStrike" cap="none" normalizeH="0" baseline="0" dirty="0">
                <a:ln>
                  <a:noFill/>
                </a:ln>
                <a:solidFill>
                  <a:schemeClr val="accent1">
                    <a:lumMod val="50000"/>
                    <a:lumOff val="50000"/>
                  </a:schemeClr>
                </a:solidFill>
                <a:effectLst/>
                <a:latin typeface="Arial" panose="020B0604020202020204" pitchFamily="34" charset="0"/>
              </a:rPr>
              <a:t> </a:t>
            </a:r>
          </a:p>
        </p:txBody>
      </p:sp>
      <p:sp>
        <p:nvSpPr>
          <p:cNvPr id="6" name="AutoShape 4" descr="🎯">
            <a:extLst>
              <a:ext uri="{FF2B5EF4-FFF2-40B4-BE49-F238E27FC236}">
                <a16:creationId xmlns:a16="http://schemas.microsoft.com/office/drawing/2014/main" id="{9540A070-B25F-4D77-B3C5-92ECCCC19921}"/>
              </a:ext>
            </a:extLst>
          </p:cNvPr>
          <p:cNvSpPr>
            <a:spLocks noChangeAspect="1" noChangeArrowheads="1"/>
          </p:cNvSpPr>
          <p:nvPr/>
        </p:nvSpPr>
        <p:spPr bwMode="auto">
          <a:xfrm flipV="1">
            <a:off x="215900" y="-37782"/>
            <a:ext cx="193117" cy="457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9" name="AutoShape 10" descr="ماهو شعار العودة للمدارس 1445 في المملكة العربية السعودية؟ وزارة التعليم  توضح - مصر مكس">
            <a:extLst>
              <a:ext uri="{FF2B5EF4-FFF2-40B4-BE49-F238E27FC236}">
                <a16:creationId xmlns:a16="http://schemas.microsoft.com/office/drawing/2014/main" id="{902B6070-919B-420F-A0C0-793DD166D7B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4108" name="Picture 12">
            <a:extLst>
              <a:ext uri="{FF2B5EF4-FFF2-40B4-BE49-F238E27FC236}">
                <a16:creationId xmlns:a16="http://schemas.microsoft.com/office/drawing/2014/main" id="{553F6B9D-1835-4685-9707-31AF8A15EF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442" r="18778"/>
          <a:stretch/>
        </p:blipFill>
        <p:spPr bwMode="auto">
          <a:xfrm>
            <a:off x="5001658" y="1111438"/>
            <a:ext cx="2710150" cy="2653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93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ربع نص 14">
            <a:extLst>
              <a:ext uri="{FF2B5EF4-FFF2-40B4-BE49-F238E27FC236}">
                <a16:creationId xmlns:a16="http://schemas.microsoft.com/office/drawing/2014/main" id="{F890B27D-9772-4625-AEF4-6C91B47999E9}"/>
              </a:ext>
            </a:extLst>
          </p:cNvPr>
          <p:cNvSpPr txBox="1"/>
          <p:nvPr/>
        </p:nvSpPr>
        <p:spPr>
          <a:xfrm>
            <a:off x="1079653" y="815248"/>
            <a:ext cx="10620261" cy="3600986"/>
          </a:xfrm>
          <a:prstGeom prst="rect">
            <a:avLst/>
          </a:prstGeom>
          <a:noFill/>
        </p:spPr>
        <p:txBody>
          <a:bodyPr wrap="square" rtlCol="1">
            <a:spAutoFit/>
          </a:bodyPr>
          <a:lstStyle/>
          <a:p>
            <a:pPr algn="r"/>
            <a:r>
              <a:rPr lang="ar-SA" sz="3600" b="1" dirty="0"/>
              <a:t>دورة حياة تطوير البرمجيات  </a:t>
            </a:r>
          </a:p>
          <a:p>
            <a:pPr algn="r"/>
            <a:endParaRPr lang="ar-SA" sz="2400" b="1" dirty="0"/>
          </a:p>
          <a:p>
            <a:pPr algn="r"/>
            <a:r>
              <a:rPr lang="ar-SA" sz="3200" b="1" dirty="0">
                <a:solidFill>
                  <a:schemeClr val="bg1"/>
                </a:solidFill>
                <a:highlight>
                  <a:srgbClr val="800080"/>
                </a:highlight>
              </a:rPr>
              <a:t>التقييم  </a:t>
            </a:r>
            <a:endParaRPr lang="en-GB" sz="3200" b="1" dirty="0">
              <a:solidFill>
                <a:schemeClr val="bg1"/>
              </a:solidFill>
              <a:highlight>
                <a:srgbClr val="800080"/>
              </a:highlight>
            </a:endParaRPr>
          </a:p>
          <a:p>
            <a:pPr algn="r"/>
            <a:r>
              <a:rPr lang="ar-SA" sz="3200" b="1" dirty="0">
                <a:solidFill>
                  <a:schemeClr val="bg1"/>
                </a:solidFill>
              </a:rPr>
              <a:t>‏</a:t>
            </a:r>
            <a:r>
              <a:rPr lang="ar-SA" sz="2400" b="1" dirty="0"/>
              <a:t>‏يجب تقييم كل مرحلة من مراحل دورة حياة تطوير البرمجيات وقد يتضمن ذلك اتخاذ بعض القرارات الصعبة حيث انه وجود مشكلة في التصميم قد يؤدي إلى مشاكل اكبر لاحقا أثناء التطوير أو عند تنفيذ النظام او استخدامه.</a:t>
            </a:r>
          </a:p>
          <a:p>
            <a:pPr algn="r"/>
            <a:r>
              <a:rPr lang="en-GB" sz="2400" b="1" dirty="0"/>
              <a:t>  </a:t>
            </a:r>
            <a:r>
              <a:rPr lang="en-US" sz="2400" b="1" dirty="0"/>
              <a:t> </a:t>
            </a:r>
            <a:endParaRPr lang="ar-SA" sz="2400" b="1" dirty="0"/>
          </a:p>
          <a:p>
            <a:pPr algn="ctr"/>
            <a:endParaRPr lang="ar-SA" sz="3200" b="1" dirty="0">
              <a:highlight>
                <a:srgbClr val="40BAD2"/>
              </a:highlight>
            </a:endParaRPr>
          </a:p>
          <a:p>
            <a:pPr algn="r"/>
            <a:endParaRPr lang="ar-SA" sz="2400" b="1" dirty="0"/>
          </a:p>
        </p:txBody>
      </p:sp>
      <p:pic>
        <p:nvPicPr>
          <p:cNvPr id="3" name="Picture 2" descr="مجلة فكر الثقافية - تأملات في الفكر التربوي">
            <a:extLst>
              <a:ext uri="{FF2B5EF4-FFF2-40B4-BE49-F238E27FC236}">
                <a16:creationId xmlns:a16="http://schemas.microsoft.com/office/drawing/2014/main" id="{4D8E8062-22EB-48E8-99BF-870D6867E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1957" y="3231294"/>
            <a:ext cx="1277957" cy="863447"/>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a:extLst>
              <a:ext uri="{FF2B5EF4-FFF2-40B4-BE49-F238E27FC236}">
                <a16:creationId xmlns:a16="http://schemas.microsoft.com/office/drawing/2014/main" id="{7B09644C-8D46-4FAB-904B-3BFC64B270FF}"/>
              </a:ext>
            </a:extLst>
          </p:cNvPr>
          <p:cNvSpPr txBox="1"/>
          <p:nvPr/>
        </p:nvSpPr>
        <p:spPr>
          <a:xfrm>
            <a:off x="9077900" y="1784744"/>
            <a:ext cx="1839817" cy="461665"/>
          </a:xfrm>
          <a:prstGeom prst="rect">
            <a:avLst/>
          </a:prstGeom>
          <a:noFill/>
        </p:spPr>
        <p:txBody>
          <a:bodyPr wrap="square" rtlCol="1">
            <a:spAutoFit/>
          </a:bodyPr>
          <a:lstStyle/>
          <a:p>
            <a:r>
              <a:rPr lang="en-US" sz="2400" dirty="0"/>
              <a:t>(Evaluation) </a:t>
            </a:r>
            <a:endParaRPr lang="ar-SA" sz="2400" dirty="0"/>
          </a:p>
        </p:txBody>
      </p:sp>
    </p:spTree>
    <p:extLst>
      <p:ext uri="{BB962C8B-B14F-4D97-AF65-F5344CB8AC3E}">
        <p14:creationId xmlns:p14="http://schemas.microsoft.com/office/powerpoint/2010/main" val="333531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D5E52C1-3F01-4CA2-AB0A-A0BEB895209E}"/>
              </a:ext>
            </a:extLst>
          </p:cNvPr>
          <p:cNvSpPr/>
          <p:nvPr/>
        </p:nvSpPr>
        <p:spPr>
          <a:xfrm>
            <a:off x="-51620" y="0"/>
            <a:ext cx="12295239" cy="1104911"/>
          </a:xfrm>
          <a:prstGeom prst="rect">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dirty="0"/>
          </a:p>
        </p:txBody>
      </p:sp>
      <p:pic>
        <p:nvPicPr>
          <p:cNvPr id="10" name="صورة 9" descr="صورة تحتوي على نص, رسوم المتجهات&#10;&#10;تم إنشاء الوصف تلقائياً">
            <a:extLst>
              <a:ext uri="{FF2B5EF4-FFF2-40B4-BE49-F238E27FC236}">
                <a16:creationId xmlns:a16="http://schemas.microsoft.com/office/drawing/2014/main" id="{DBB28A70-8477-CE8D-2C61-5D347737D9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956" y="3726157"/>
            <a:ext cx="3029641" cy="2864602"/>
          </a:xfrm>
          <a:prstGeom prst="rect">
            <a:avLst/>
          </a:prstGeom>
        </p:spPr>
      </p:pic>
      <p:sp>
        <p:nvSpPr>
          <p:cNvPr id="5" name="شكل بيضاوي 4">
            <a:extLst>
              <a:ext uri="{FF2B5EF4-FFF2-40B4-BE49-F238E27FC236}">
                <a16:creationId xmlns:a16="http://schemas.microsoft.com/office/drawing/2014/main" id="{95616190-C5D7-4B90-8D76-FD797FB491B5}"/>
              </a:ext>
            </a:extLst>
          </p:cNvPr>
          <p:cNvSpPr/>
          <p:nvPr/>
        </p:nvSpPr>
        <p:spPr>
          <a:xfrm>
            <a:off x="306704" y="258054"/>
            <a:ext cx="469732" cy="4697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شكل بيضاوي 5">
            <a:extLst>
              <a:ext uri="{FF2B5EF4-FFF2-40B4-BE49-F238E27FC236}">
                <a16:creationId xmlns:a16="http://schemas.microsoft.com/office/drawing/2014/main" id="{3394F10D-DE95-4AD3-B9F6-84BE3EC44528}"/>
              </a:ext>
            </a:extLst>
          </p:cNvPr>
          <p:cNvSpPr/>
          <p:nvPr/>
        </p:nvSpPr>
        <p:spPr>
          <a:xfrm>
            <a:off x="941579" y="258054"/>
            <a:ext cx="469732" cy="4697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شكل بيضاوي 6">
            <a:extLst>
              <a:ext uri="{FF2B5EF4-FFF2-40B4-BE49-F238E27FC236}">
                <a16:creationId xmlns:a16="http://schemas.microsoft.com/office/drawing/2014/main" id="{25C2723C-C3ED-4237-8F11-A429372A3E15}"/>
              </a:ext>
            </a:extLst>
          </p:cNvPr>
          <p:cNvSpPr/>
          <p:nvPr/>
        </p:nvSpPr>
        <p:spPr>
          <a:xfrm>
            <a:off x="1532129" y="258054"/>
            <a:ext cx="469732" cy="4697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عنوان 1">
            <a:extLst>
              <a:ext uri="{FF2B5EF4-FFF2-40B4-BE49-F238E27FC236}">
                <a16:creationId xmlns:a16="http://schemas.microsoft.com/office/drawing/2014/main" id="{D6800F67-C88C-457F-A626-9C77EF997B68}"/>
              </a:ext>
            </a:extLst>
          </p:cNvPr>
          <p:cNvSpPr txBox="1">
            <a:spLocks/>
          </p:cNvSpPr>
          <p:nvPr/>
        </p:nvSpPr>
        <p:spPr>
          <a:xfrm>
            <a:off x="1223400" y="-87396"/>
            <a:ext cx="10661896"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b="1" dirty="0">
                <a:solidFill>
                  <a:schemeClr val="bg1"/>
                </a:solidFill>
              </a:rPr>
              <a:t>تقويم تكويني</a:t>
            </a:r>
          </a:p>
        </p:txBody>
      </p:sp>
      <p:sp>
        <p:nvSpPr>
          <p:cNvPr id="2" name="عنوان 1">
            <a:extLst>
              <a:ext uri="{FF2B5EF4-FFF2-40B4-BE49-F238E27FC236}">
                <a16:creationId xmlns:a16="http://schemas.microsoft.com/office/drawing/2014/main" id="{33434FEF-3974-1E60-8EAF-C8F1D1126AD6}"/>
              </a:ext>
            </a:extLst>
          </p:cNvPr>
          <p:cNvSpPr txBox="1">
            <a:spLocks/>
          </p:cNvSpPr>
          <p:nvPr/>
        </p:nvSpPr>
        <p:spPr>
          <a:xfrm>
            <a:off x="-51620" y="1101922"/>
            <a:ext cx="11449049" cy="29972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ar-SA" sz="3600" b="1" dirty="0"/>
              <a:t>اختاري الإجابة الصحيحة فيما يلي </a:t>
            </a:r>
          </a:p>
          <a:p>
            <a:pPr>
              <a:lnSpc>
                <a:spcPct val="150000"/>
              </a:lnSpc>
            </a:pPr>
            <a:r>
              <a:rPr lang="ar-SA" sz="3600" dirty="0">
                <a:solidFill>
                  <a:srgbClr val="F9A826"/>
                </a:solidFill>
                <a:latin typeface="Calibri" panose="020F0502020204030204" pitchFamily="34" charset="0"/>
              </a:rPr>
              <a:t>المرحلة التي تستخدم فيها لغة برمجة او برنامج حاسوبي لإعداد النظام هي</a:t>
            </a:r>
          </a:p>
        </p:txBody>
      </p:sp>
      <p:grpSp>
        <p:nvGrpSpPr>
          <p:cNvPr id="3" name="مجموعة 2">
            <a:extLst>
              <a:ext uri="{FF2B5EF4-FFF2-40B4-BE49-F238E27FC236}">
                <a16:creationId xmlns:a16="http://schemas.microsoft.com/office/drawing/2014/main" id="{C12336C9-371B-D9EF-D910-BF2E9CE58C28}"/>
              </a:ext>
            </a:extLst>
          </p:cNvPr>
          <p:cNvGrpSpPr/>
          <p:nvPr/>
        </p:nvGrpSpPr>
        <p:grpSpPr>
          <a:xfrm>
            <a:off x="9485371" y="3459545"/>
            <a:ext cx="2758248" cy="2758248"/>
            <a:chOff x="9485371" y="3429000"/>
            <a:chExt cx="2758248" cy="2758248"/>
          </a:xfrm>
        </p:grpSpPr>
        <p:pic>
          <p:nvPicPr>
            <p:cNvPr id="9" name="صورة 8">
              <a:extLst>
                <a:ext uri="{FF2B5EF4-FFF2-40B4-BE49-F238E27FC236}">
                  <a16:creationId xmlns:a16="http://schemas.microsoft.com/office/drawing/2014/main" id="{DFEC7034-0F3D-566C-F303-17EBB39F8D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5371" y="3429000"/>
              <a:ext cx="2758248" cy="2758248"/>
            </a:xfrm>
            <a:prstGeom prst="rect">
              <a:avLst/>
            </a:prstGeom>
          </p:spPr>
        </p:pic>
        <p:sp>
          <p:nvSpPr>
            <p:cNvPr id="11" name="مستطيل 10">
              <a:extLst>
                <a:ext uri="{FF2B5EF4-FFF2-40B4-BE49-F238E27FC236}">
                  <a16:creationId xmlns:a16="http://schemas.microsoft.com/office/drawing/2014/main" id="{BF181337-0680-ECD1-37E8-5C463C95D17B}"/>
                </a:ext>
              </a:extLst>
            </p:cNvPr>
            <p:cNvSpPr/>
            <p:nvPr/>
          </p:nvSpPr>
          <p:spPr>
            <a:xfrm>
              <a:off x="9932277" y="3960543"/>
              <a:ext cx="1765738" cy="2018102"/>
            </a:xfrm>
            <a:prstGeom prst="rect">
              <a:avLst/>
            </a:prstGeom>
            <a:solidFill>
              <a:srgbClr val="EDEFF1"/>
            </a:solidFill>
            <a:ln>
              <a:solidFill>
                <a:srgbClr val="EDEF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grpSp>
        <p:nvGrpSpPr>
          <p:cNvPr id="12" name="مجموعة 11">
            <a:extLst>
              <a:ext uri="{FF2B5EF4-FFF2-40B4-BE49-F238E27FC236}">
                <a16:creationId xmlns:a16="http://schemas.microsoft.com/office/drawing/2014/main" id="{216DF4AD-0307-D0B0-1ACA-E7FA61ADD1EC}"/>
              </a:ext>
            </a:extLst>
          </p:cNvPr>
          <p:cNvGrpSpPr/>
          <p:nvPr/>
        </p:nvGrpSpPr>
        <p:grpSpPr>
          <a:xfrm>
            <a:off x="3884205" y="3459545"/>
            <a:ext cx="2758248" cy="2758248"/>
            <a:chOff x="3884205" y="3429000"/>
            <a:chExt cx="2758248" cy="2758248"/>
          </a:xfrm>
        </p:grpSpPr>
        <p:pic>
          <p:nvPicPr>
            <p:cNvPr id="13" name="صورة 12">
              <a:extLst>
                <a:ext uri="{FF2B5EF4-FFF2-40B4-BE49-F238E27FC236}">
                  <a16:creationId xmlns:a16="http://schemas.microsoft.com/office/drawing/2014/main" id="{0BFC962F-BABD-8C1B-0371-61E8A54C59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4205" y="3429000"/>
              <a:ext cx="2758248" cy="2758248"/>
            </a:xfrm>
            <a:prstGeom prst="rect">
              <a:avLst/>
            </a:prstGeom>
          </p:spPr>
        </p:pic>
        <p:sp>
          <p:nvSpPr>
            <p:cNvPr id="15" name="مستطيل 14">
              <a:extLst>
                <a:ext uri="{FF2B5EF4-FFF2-40B4-BE49-F238E27FC236}">
                  <a16:creationId xmlns:a16="http://schemas.microsoft.com/office/drawing/2014/main" id="{B1455363-F9C7-7B2E-6509-8E80154FB37E}"/>
                </a:ext>
              </a:extLst>
            </p:cNvPr>
            <p:cNvSpPr/>
            <p:nvPr/>
          </p:nvSpPr>
          <p:spPr>
            <a:xfrm>
              <a:off x="4348655" y="3960543"/>
              <a:ext cx="1765738" cy="2102090"/>
            </a:xfrm>
            <a:prstGeom prst="rect">
              <a:avLst/>
            </a:prstGeom>
            <a:solidFill>
              <a:srgbClr val="EDEFF1"/>
            </a:solidFill>
            <a:ln>
              <a:solidFill>
                <a:srgbClr val="EDEF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6" name="مجموعة 15">
            <a:extLst>
              <a:ext uri="{FF2B5EF4-FFF2-40B4-BE49-F238E27FC236}">
                <a16:creationId xmlns:a16="http://schemas.microsoft.com/office/drawing/2014/main" id="{FEBAB47F-BF48-3992-97A1-51353E75500E}"/>
              </a:ext>
            </a:extLst>
          </p:cNvPr>
          <p:cNvGrpSpPr/>
          <p:nvPr/>
        </p:nvGrpSpPr>
        <p:grpSpPr>
          <a:xfrm>
            <a:off x="6653822" y="3459545"/>
            <a:ext cx="2758248" cy="2758248"/>
            <a:chOff x="6653822" y="3429000"/>
            <a:chExt cx="2758248" cy="2758248"/>
          </a:xfrm>
        </p:grpSpPr>
        <p:pic>
          <p:nvPicPr>
            <p:cNvPr id="17" name="صورة 16">
              <a:extLst>
                <a:ext uri="{FF2B5EF4-FFF2-40B4-BE49-F238E27FC236}">
                  <a16:creationId xmlns:a16="http://schemas.microsoft.com/office/drawing/2014/main" id="{C1F0B01D-4D1F-B586-C78E-8DAD5E52C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3822" y="3429000"/>
              <a:ext cx="2758248" cy="2758248"/>
            </a:xfrm>
            <a:prstGeom prst="rect">
              <a:avLst/>
            </a:prstGeom>
          </p:spPr>
        </p:pic>
        <p:sp>
          <p:nvSpPr>
            <p:cNvPr id="18" name="مستطيل 17">
              <a:extLst>
                <a:ext uri="{FF2B5EF4-FFF2-40B4-BE49-F238E27FC236}">
                  <a16:creationId xmlns:a16="http://schemas.microsoft.com/office/drawing/2014/main" id="{B768CB28-EAD2-1F04-CBA0-B657E80D3D4A}"/>
                </a:ext>
              </a:extLst>
            </p:cNvPr>
            <p:cNvSpPr/>
            <p:nvPr/>
          </p:nvSpPr>
          <p:spPr>
            <a:xfrm>
              <a:off x="7126212" y="3960543"/>
              <a:ext cx="1765738" cy="2102090"/>
            </a:xfrm>
            <a:prstGeom prst="rect">
              <a:avLst/>
            </a:prstGeom>
            <a:solidFill>
              <a:srgbClr val="EDEFF1"/>
            </a:solidFill>
            <a:ln>
              <a:solidFill>
                <a:srgbClr val="EDEF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9" name="عنوان 1">
            <a:extLst>
              <a:ext uri="{FF2B5EF4-FFF2-40B4-BE49-F238E27FC236}">
                <a16:creationId xmlns:a16="http://schemas.microsoft.com/office/drawing/2014/main" id="{1D6B7FDA-3A44-1607-5D06-0B4A78AF9174}"/>
              </a:ext>
            </a:extLst>
          </p:cNvPr>
          <p:cNvSpPr txBox="1">
            <a:spLocks/>
          </p:cNvSpPr>
          <p:nvPr/>
        </p:nvSpPr>
        <p:spPr>
          <a:xfrm>
            <a:off x="6805845" y="3340069"/>
            <a:ext cx="2412757" cy="29972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sz="3200" b="1" dirty="0"/>
              <a:t>التطوير</a:t>
            </a:r>
            <a:endParaRPr lang="ar-SA" sz="3200" dirty="0"/>
          </a:p>
        </p:txBody>
      </p:sp>
      <p:sp>
        <p:nvSpPr>
          <p:cNvPr id="20" name="عنوان 1">
            <a:extLst>
              <a:ext uri="{FF2B5EF4-FFF2-40B4-BE49-F238E27FC236}">
                <a16:creationId xmlns:a16="http://schemas.microsoft.com/office/drawing/2014/main" id="{37BE80BE-DCB1-BAEC-2FD4-1341CBE3AE04}"/>
              </a:ext>
            </a:extLst>
          </p:cNvPr>
          <p:cNvSpPr txBox="1">
            <a:spLocks/>
          </p:cNvSpPr>
          <p:nvPr/>
        </p:nvSpPr>
        <p:spPr>
          <a:xfrm>
            <a:off x="2565802" y="3419891"/>
            <a:ext cx="5385382" cy="29972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sz="3200" b="1" dirty="0"/>
              <a:t>التوثيق</a:t>
            </a:r>
            <a:endParaRPr lang="ar-SA" sz="3200" dirty="0"/>
          </a:p>
        </p:txBody>
      </p:sp>
      <p:sp>
        <p:nvSpPr>
          <p:cNvPr id="21" name="عنوان 1">
            <a:extLst>
              <a:ext uri="{FF2B5EF4-FFF2-40B4-BE49-F238E27FC236}">
                <a16:creationId xmlns:a16="http://schemas.microsoft.com/office/drawing/2014/main" id="{03896BFF-4B02-5A8F-55E7-F17A9C0A5E7E}"/>
              </a:ext>
            </a:extLst>
          </p:cNvPr>
          <p:cNvSpPr txBox="1">
            <a:spLocks/>
          </p:cNvSpPr>
          <p:nvPr/>
        </p:nvSpPr>
        <p:spPr>
          <a:xfrm>
            <a:off x="9639210" y="3466344"/>
            <a:ext cx="2239171" cy="29972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sz="3200" b="1" dirty="0"/>
              <a:t>التحليل</a:t>
            </a:r>
            <a:endParaRPr lang="ar-SA" sz="3200" dirty="0"/>
          </a:p>
        </p:txBody>
      </p:sp>
      <p:pic>
        <p:nvPicPr>
          <p:cNvPr id="22" name="صورة 21" descr="صورة تحتوي على سهم&#10;&#10;تم إنشاء الوصف تلقائياً">
            <a:extLst>
              <a:ext uri="{FF2B5EF4-FFF2-40B4-BE49-F238E27FC236}">
                <a16:creationId xmlns:a16="http://schemas.microsoft.com/office/drawing/2014/main" id="{EA026766-1C6F-97F2-06D5-F6D588B96D28}"/>
              </a:ext>
            </a:extLst>
          </p:cNvPr>
          <p:cNvPicPr>
            <a:picLocks noChangeAspect="1"/>
          </p:cNvPicPr>
          <p:nvPr/>
        </p:nvPicPr>
        <p:blipFill>
          <a:blip r:embed="rId5">
            <a:duotone>
              <a:prstClr val="black"/>
              <a:schemeClr val="accent2">
                <a:tint val="45000"/>
                <a:satMod val="400000"/>
              </a:schemeClr>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7234134" y="5113898"/>
            <a:ext cx="1402842" cy="1402842"/>
          </a:xfrm>
          <a:prstGeom prst="rect">
            <a:avLst/>
          </a:prstGeom>
        </p:spPr>
      </p:pic>
    </p:spTree>
    <p:custDataLst>
      <p:tags r:id="rId1"/>
    </p:custDataLst>
    <p:extLst>
      <p:ext uri="{BB962C8B-B14F-4D97-AF65-F5344CB8AC3E}">
        <p14:creationId xmlns:p14="http://schemas.microsoft.com/office/powerpoint/2010/main" val="226972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par>
                          <p:cTn id="27" fill="hold">
                            <p:stCondLst>
                              <p:cond delay="3000"/>
                            </p:stCondLst>
                            <p:childTnLst>
                              <p:par>
                                <p:cTn id="28" presetID="22" presetClass="entr" presetSubtype="1"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up)">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uiExpand="1" build="p"/>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D5E52C1-3F01-4CA2-AB0A-A0BEB895209E}"/>
              </a:ext>
            </a:extLst>
          </p:cNvPr>
          <p:cNvSpPr/>
          <p:nvPr/>
        </p:nvSpPr>
        <p:spPr>
          <a:xfrm>
            <a:off x="-51620" y="0"/>
            <a:ext cx="12295239" cy="1104911"/>
          </a:xfrm>
          <a:prstGeom prst="rect">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dirty="0"/>
          </a:p>
        </p:txBody>
      </p:sp>
      <p:pic>
        <p:nvPicPr>
          <p:cNvPr id="10" name="صورة 9" descr="صورة تحتوي على نص, رسوم المتجهات&#10;&#10;تم إنشاء الوصف تلقائياً">
            <a:extLst>
              <a:ext uri="{FF2B5EF4-FFF2-40B4-BE49-F238E27FC236}">
                <a16:creationId xmlns:a16="http://schemas.microsoft.com/office/drawing/2014/main" id="{DBB28A70-8477-CE8D-2C61-5D347737D9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956" y="3726157"/>
            <a:ext cx="3029641" cy="2864602"/>
          </a:xfrm>
          <a:prstGeom prst="rect">
            <a:avLst/>
          </a:prstGeom>
        </p:spPr>
      </p:pic>
      <p:sp>
        <p:nvSpPr>
          <p:cNvPr id="5" name="شكل بيضاوي 4">
            <a:extLst>
              <a:ext uri="{FF2B5EF4-FFF2-40B4-BE49-F238E27FC236}">
                <a16:creationId xmlns:a16="http://schemas.microsoft.com/office/drawing/2014/main" id="{95616190-C5D7-4B90-8D76-FD797FB491B5}"/>
              </a:ext>
            </a:extLst>
          </p:cNvPr>
          <p:cNvSpPr/>
          <p:nvPr/>
        </p:nvSpPr>
        <p:spPr>
          <a:xfrm>
            <a:off x="306704" y="258054"/>
            <a:ext cx="469732" cy="4697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شكل بيضاوي 5">
            <a:extLst>
              <a:ext uri="{FF2B5EF4-FFF2-40B4-BE49-F238E27FC236}">
                <a16:creationId xmlns:a16="http://schemas.microsoft.com/office/drawing/2014/main" id="{3394F10D-DE95-4AD3-B9F6-84BE3EC44528}"/>
              </a:ext>
            </a:extLst>
          </p:cNvPr>
          <p:cNvSpPr/>
          <p:nvPr/>
        </p:nvSpPr>
        <p:spPr>
          <a:xfrm>
            <a:off x="941579" y="258054"/>
            <a:ext cx="469732" cy="4697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شكل بيضاوي 6">
            <a:extLst>
              <a:ext uri="{FF2B5EF4-FFF2-40B4-BE49-F238E27FC236}">
                <a16:creationId xmlns:a16="http://schemas.microsoft.com/office/drawing/2014/main" id="{25C2723C-C3ED-4237-8F11-A429372A3E15}"/>
              </a:ext>
            </a:extLst>
          </p:cNvPr>
          <p:cNvSpPr/>
          <p:nvPr/>
        </p:nvSpPr>
        <p:spPr>
          <a:xfrm>
            <a:off x="1532129" y="258054"/>
            <a:ext cx="469732" cy="4697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عنوان 1">
            <a:extLst>
              <a:ext uri="{FF2B5EF4-FFF2-40B4-BE49-F238E27FC236}">
                <a16:creationId xmlns:a16="http://schemas.microsoft.com/office/drawing/2014/main" id="{D6800F67-C88C-457F-A626-9C77EF997B68}"/>
              </a:ext>
            </a:extLst>
          </p:cNvPr>
          <p:cNvSpPr txBox="1">
            <a:spLocks/>
          </p:cNvSpPr>
          <p:nvPr/>
        </p:nvSpPr>
        <p:spPr>
          <a:xfrm>
            <a:off x="1223400" y="-87396"/>
            <a:ext cx="10661896"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b="1" dirty="0">
                <a:solidFill>
                  <a:schemeClr val="bg1"/>
                </a:solidFill>
              </a:rPr>
              <a:t>تقويم تكويني</a:t>
            </a:r>
          </a:p>
        </p:txBody>
      </p:sp>
      <p:sp>
        <p:nvSpPr>
          <p:cNvPr id="2" name="عنوان 1">
            <a:extLst>
              <a:ext uri="{FF2B5EF4-FFF2-40B4-BE49-F238E27FC236}">
                <a16:creationId xmlns:a16="http://schemas.microsoft.com/office/drawing/2014/main" id="{33434FEF-3974-1E60-8EAF-C8F1D1126AD6}"/>
              </a:ext>
            </a:extLst>
          </p:cNvPr>
          <p:cNvSpPr txBox="1">
            <a:spLocks/>
          </p:cNvSpPr>
          <p:nvPr/>
        </p:nvSpPr>
        <p:spPr>
          <a:xfrm>
            <a:off x="-51620" y="1101922"/>
            <a:ext cx="11449049" cy="29972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ar-SA" sz="3600" b="1" dirty="0"/>
              <a:t>اختاري الإجابة الصحيحة فيما يلي </a:t>
            </a:r>
          </a:p>
          <a:p>
            <a:pPr>
              <a:lnSpc>
                <a:spcPct val="150000"/>
              </a:lnSpc>
            </a:pPr>
            <a:r>
              <a:rPr lang="ar-SA" sz="3600" dirty="0">
                <a:solidFill>
                  <a:srgbClr val="F9A826"/>
                </a:solidFill>
                <a:latin typeface="Calibri" panose="020F0502020204030204" pitchFamily="34" charset="0"/>
              </a:rPr>
              <a:t>المرحلة التي تستخدم فيها أدوات جمع البيانات هي</a:t>
            </a:r>
          </a:p>
        </p:txBody>
      </p:sp>
      <p:grpSp>
        <p:nvGrpSpPr>
          <p:cNvPr id="3" name="مجموعة 2">
            <a:extLst>
              <a:ext uri="{FF2B5EF4-FFF2-40B4-BE49-F238E27FC236}">
                <a16:creationId xmlns:a16="http://schemas.microsoft.com/office/drawing/2014/main" id="{C12336C9-371B-D9EF-D910-BF2E9CE58C28}"/>
              </a:ext>
            </a:extLst>
          </p:cNvPr>
          <p:cNvGrpSpPr/>
          <p:nvPr/>
        </p:nvGrpSpPr>
        <p:grpSpPr>
          <a:xfrm>
            <a:off x="9485371" y="3459545"/>
            <a:ext cx="2758248" cy="2758248"/>
            <a:chOff x="9485371" y="3429000"/>
            <a:chExt cx="2758248" cy="2758248"/>
          </a:xfrm>
        </p:grpSpPr>
        <p:pic>
          <p:nvPicPr>
            <p:cNvPr id="9" name="صورة 8">
              <a:extLst>
                <a:ext uri="{FF2B5EF4-FFF2-40B4-BE49-F238E27FC236}">
                  <a16:creationId xmlns:a16="http://schemas.microsoft.com/office/drawing/2014/main" id="{DFEC7034-0F3D-566C-F303-17EBB39F8D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5371" y="3429000"/>
              <a:ext cx="2758248" cy="2758248"/>
            </a:xfrm>
            <a:prstGeom prst="rect">
              <a:avLst/>
            </a:prstGeom>
          </p:spPr>
        </p:pic>
        <p:sp>
          <p:nvSpPr>
            <p:cNvPr id="11" name="مستطيل 10">
              <a:extLst>
                <a:ext uri="{FF2B5EF4-FFF2-40B4-BE49-F238E27FC236}">
                  <a16:creationId xmlns:a16="http://schemas.microsoft.com/office/drawing/2014/main" id="{BF181337-0680-ECD1-37E8-5C463C95D17B}"/>
                </a:ext>
              </a:extLst>
            </p:cNvPr>
            <p:cNvSpPr/>
            <p:nvPr/>
          </p:nvSpPr>
          <p:spPr>
            <a:xfrm>
              <a:off x="9932277" y="3960543"/>
              <a:ext cx="1765738" cy="2018102"/>
            </a:xfrm>
            <a:prstGeom prst="rect">
              <a:avLst/>
            </a:prstGeom>
            <a:solidFill>
              <a:srgbClr val="EDEFF1"/>
            </a:solidFill>
            <a:ln>
              <a:solidFill>
                <a:srgbClr val="EDEF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grpSp>
        <p:nvGrpSpPr>
          <p:cNvPr id="12" name="مجموعة 11">
            <a:extLst>
              <a:ext uri="{FF2B5EF4-FFF2-40B4-BE49-F238E27FC236}">
                <a16:creationId xmlns:a16="http://schemas.microsoft.com/office/drawing/2014/main" id="{216DF4AD-0307-D0B0-1ACA-E7FA61ADD1EC}"/>
              </a:ext>
            </a:extLst>
          </p:cNvPr>
          <p:cNvGrpSpPr/>
          <p:nvPr/>
        </p:nvGrpSpPr>
        <p:grpSpPr>
          <a:xfrm>
            <a:off x="3884205" y="3459545"/>
            <a:ext cx="2758248" cy="2758248"/>
            <a:chOff x="3884205" y="3429000"/>
            <a:chExt cx="2758248" cy="2758248"/>
          </a:xfrm>
        </p:grpSpPr>
        <p:pic>
          <p:nvPicPr>
            <p:cNvPr id="13" name="صورة 12">
              <a:extLst>
                <a:ext uri="{FF2B5EF4-FFF2-40B4-BE49-F238E27FC236}">
                  <a16:creationId xmlns:a16="http://schemas.microsoft.com/office/drawing/2014/main" id="{0BFC962F-BABD-8C1B-0371-61E8A54C59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4205" y="3429000"/>
              <a:ext cx="2758248" cy="2758248"/>
            </a:xfrm>
            <a:prstGeom prst="rect">
              <a:avLst/>
            </a:prstGeom>
          </p:spPr>
        </p:pic>
        <p:sp>
          <p:nvSpPr>
            <p:cNvPr id="15" name="مستطيل 14">
              <a:extLst>
                <a:ext uri="{FF2B5EF4-FFF2-40B4-BE49-F238E27FC236}">
                  <a16:creationId xmlns:a16="http://schemas.microsoft.com/office/drawing/2014/main" id="{B1455363-F9C7-7B2E-6509-8E80154FB37E}"/>
                </a:ext>
              </a:extLst>
            </p:cNvPr>
            <p:cNvSpPr/>
            <p:nvPr/>
          </p:nvSpPr>
          <p:spPr>
            <a:xfrm>
              <a:off x="4348655" y="3960543"/>
              <a:ext cx="1765738" cy="2102090"/>
            </a:xfrm>
            <a:prstGeom prst="rect">
              <a:avLst/>
            </a:prstGeom>
            <a:solidFill>
              <a:srgbClr val="EDEFF1"/>
            </a:solidFill>
            <a:ln>
              <a:solidFill>
                <a:srgbClr val="EDEF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6" name="مجموعة 15">
            <a:extLst>
              <a:ext uri="{FF2B5EF4-FFF2-40B4-BE49-F238E27FC236}">
                <a16:creationId xmlns:a16="http://schemas.microsoft.com/office/drawing/2014/main" id="{FEBAB47F-BF48-3992-97A1-51353E75500E}"/>
              </a:ext>
            </a:extLst>
          </p:cNvPr>
          <p:cNvGrpSpPr/>
          <p:nvPr/>
        </p:nvGrpSpPr>
        <p:grpSpPr>
          <a:xfrm>
            <a:off x="6653822" y="3459545"/>
            <a:ext cx="2758248" cy="2758248"/>
            <a:chOff x="6653822" y="3429000"/>
            <a:chExt cx="2758248" cy="2758248"/>
          </a:xfrm>
        </p:grpSpPr>
        <p:pic>
          <p:nvPicPr>
            <p:cNvPr id="17" name="صورة 16">
              <a:extLst>
                <a:ext uri="{FF2B5EF4-FFF2-40B4-BE49-F238E27FC236}">
                  <a16:creationId xmlns:a16="http://schemas.microsoft.com/office/drawing/2014/main" id="{C1F0B01D-4D1F-B586-C78E-8DAD5E52C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3822" y="3429000"/>
              <a:ext cx="2758248" cy="2758248"/>
            </a:xfrm>
            <a:prstGeom prst="rect">
              <a:avLst/>
            </a:prstGeom>
          </p:spPr>
        </p:pic>
        <p:sp>
          <p:nvSpPr>
            <p:cNvPr id="18" name="مستطيل 17">
              <a:extLst>
                <a:ext uri="{FF2B5EF4-FFF2-40B4-BE49-F238E27FC236}">
                  <a16:creationId xmlns:a16="http://schemas.microsoft.com/office/drawing/2014/main" id="{B768CB28-EAD2-1F04-CBA0-B657E80D3D4A}"/>
                </a:ext>
              </a:extLst>
            </p:cNvPr>
            <p:cNvSpPr/>
            <p:nvPr/>
          </p:nvSpPr>
          <p:spPr>
            <a:xfrm>
              <a:off x="7126212" y="3960543"/>
              <a:ext cx="1765738" cy="2102090"/>
            </a:xfrm>
            <a:prstGeom prst="rect">
              <a:avLst/>
            </a:prstGeom>
            <a:solidFill>
              <a:srgbClr val="EDEFF1"/>
            </a:solidFill>
            <a:ln>
              <a:solidFill>
                <a:srgbClr val="EDEF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9" name="عنوان 1">
            <a:extLst>
              <a:ext uri="{FF2B5EF4-FFF2-40B4-BE49-F238E27FC236}">
                <a16:creationId xmlns:a16="http://schemas.microsoft.com/office/drawing/2014/main" id="{1D6B7FDA-3A44-1607-5D06-0B4A78AF9174}"/>
              </a:ext>
            </a:extLst>
          </p:cNvPr>
          <p:cNvSpPr txBox="1">
            <a:spLocks/>
          </p:cNvSpPr>
          <p:nvPr/>
        </p:nvSpPr>
        <p:spPr>
          <a:xfrm>
            <a:off x="6805845" y="3340069"/>
            <a:ext cx="2412757" cy="29972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sz="3200" b="1" dirty="0"/>
              <a:t>التطوير</a:t>
            </a:r>
            <a:endParaRPr lang="ar-SA" sz="3200" dirty="0"/>
          </a:p>
        </p:txBody>
      </p:sp>
      <p:sp>
        <p:nvSpPr>
          <p:cNvPr id="20" name="عنوان 1">
            <a:extLst>
              <a:ext uri="{FF2B5EF4-FFF2-40B4-BE49-F238E27FC236}">
                <a16:creationId xmlns:a16="http://schemas.microsoft.com/office/drawing/2014/main" id="{37BE80BE-DCB1-BAEC-2FD4-1341CBE3AE04}"/>
              </a:ext>
            </a:extLst>
          </p:cNvPr>
          <p:cNvSpPr txBox="1">
            <a:spLocks/>
          </p:cNvSpPr>
          <p:nvPr/>
        </p:nvSpPr>
        <p:spPr>
          <a:xfrm>
            <a:off x="2565802" y="3419891"/>
            <a:ext cx="5385382" cy="29972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sz="3200" b="1" dirty="0"/>
              <a:t>التوثيق</a:t>
            </a:r>
            <a:endParaRPr lang="ar-SA" sz="3200" dirty="0"/>
          </a:p>
        </p:txBody>
      </p:sp>
      <p:sp>
        <p:nvSpPr>
          <p:cNvPr id="21" name="عنوان 1">
            <a:extLst>
              <a:ext uri="{FF2B5EF4-FFF2-40B4-BE49-F238E27FC236}">
                <a16:creationId xmlns:a16="http://schemas.microsoft.com/office/drawing/2014/main" id="{03896BFF-4B02-5A8F-55E7-F17A9C0A5E7E}"/>
              </a:ext>
            </a:extLst>
          </p:cNvPr>
          <p:cNvSpPr txBox="1">
            <a:spLocks/>
          </p:cNvSpPr>
          <p:nvPr/>
        </p:nvSpPr>
        <p:spPr>
          <a:xfrm>
            <a:off x="9639210" y="3466344"/>
            <a:ext cx="2239171" cy="29972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sz="3200" b="1" dirty="0"/>
              <a:t>التحليل</a:t>
            </a:r>
            <a:endParaRPr lang="ar-SA" sz="3200" dirty="0"/>
          </a:p>
        </p:txBody>
      </p:sp>
      <p:pic>
        <p:nvPicPr>
          <p:cNvPr id="22" name="صورة 21" descr="صورة تحتوي على سهم&#10;&#10;تم إنشاء الوصف تلقائياً">
            <a:extLst>
              <a:ext uri="{FF2B5EF4-FFF2-40B4-BE49-F238E27FC236}">
                <a16:creationId xmlns:a16="http://schemas.microsoft.com/office/drawing/2014/main" id="{EA026766-1C6F-97F2-06D5-F6D588B96D28}"/>
              </a:ext>
            </a:extLst>
          </p:cNvPr>
          <p:cNvPicPr>
            <a:picLocks noChangeAspect="1"/>
          </p:cNvPicPr>
          <p:nvPr/>
        </p:nvPicPr>
        <p:blipFill>
          <a:blip r:embed="rId5">
            <a:duotone>
              <a:prstClr val="black"/>
              <a:schemeClr val="accent2">
                <a:tint val="45000"/>
                <a:satMod val="400000"/>
              </a:schemeClr>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10083030" y="5094532"/>
            <a:ext cx="1402842" cy="1402842"/>
          </a:xfrm>
          <a:prstGeom prst="rect">
            <a:avLst/>
          </a:prstGeom>
        </p:spPr>
      </p:pic>
    </p:spTree>
    <p:custDataLst>
      <p:tags r:id="rId1"/>
    </p:custDataLst>
    <p:extLst>
      <p:ext uri="{BB962C8B-B14F-4D97-AF65-F5344CB8AC3E}">
        <p14:creationId xmlns:p14="http://schemas.microsoft.com/office/powerpoint/2010/main" val="243274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par>
                          <p:cTn id="27" fill="hold">
                            <p:stCondLst>
                              <p:cond delay="3000"/>
                            </p:stCondLst>
                            <p:childTnLst>
                              <p:par>
                                <p:cTn id="28" presetID="22" presetClass="entr" presetSubtype="1"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up)">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uiExpand="1" build="p"/>
      <p:bldP spid="19"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a:extLst>
              <a:ext uri="{FF2B5EF4-FFF2-40B4-BE49-F238E27FC236}">
                <a16:creationId xmlns:a16="http://schemas.microsoft.com/office/drawing/2014/main" id="{BA8AF412-EA42-6F16-C576-61CE463D1F10}"/>
              </a:ext>
            </a:extLst>
          </p:cNvPr>
          <p:cNvSpPr>
            <a:spLocks noGrp="1"/>
          </p:cNvSpPr>
          <p:nvPr>
            <p:ph type="title"/>
          </p:nvPr>
        </p:nvSpPr>
        <p:spPr>
          <a:xfrm>
            <a:off x="1177593" y="763675"/>
            <a:ext cx="2947482" cy="1902392"/>
          </a:xfrm>
        </p:spPr>
        <p:txBody>
          <a:bodyPr>
            <a:normAutofit/>
          </a:bodyPr>
          <a:lstStyle/>
          <a:p>
            <a:pPr algn="ctr">
              <a:lnSpc>
                <a:spcPct val="150000"/>
              </a:lnSpc>
            </a:pPr>
            <a:r>
              <a:rPr lang="ar-SA" sz="4000" b="1" dirty="0"/>
              <a:t>ملخص الدرس</a:t>
            </a:r>
          </a:p>
        </p:txBody>
      </p:sp>
      <p:sp>
        <p:nvSpPr>
          <p:cNvPr id="6" name="مربع نص 5">
            <a:extLst>
              <a:ext uri="{FF2B5EF4-FFF2-40B4-BE49-F238E27FC236}">
                <a16:creationId xmlns:a16="http://schemas.microsoft.com/office/drawing/2014/main" id="{A66C7EA8-723B-4F29-E6DB-A201C7FEFBEE}"/>
              </a:ext>
            </a:extLst>
          </p:cNvPr>
          <p:cNvSpPr txBox="1"/>
          <p:nvPr/>
        </p:nvSpPr>
        <p:spPr>
          <a:xfrm>
            <a:off x="4038603" y="692681"/>
            <a:ext cx="7453085" cy="938719"/>
          </a:xfrm>
          <a:prstGeom prst="rect">
            <a:avLst/>
          </a:prstGeom>
          <a:noFill/>
        </p:spPr>
        <p:txBody>
          <a:bodyPr wrap="square" rtlCol="1">
            <a:spAutoFit/>
          </a:bodyPr>
          <a:lstStyle/>
          <a:p>
            <a:pPr algn="r" rtl="1">
              <a:lnSpc>
                <a:spcPct val="150000"/>
              </a:lnSpc>
            </a:pPr>
            <a:r>
              <a:rPr lang="ar-SA" sz="4000" dirty="0">
                <a:solidFill>
                  <a:schemeClr val="bg1"/>
                </a:solidFill>
              </a:rPr>
              <a:t>تعرّفنا اليوم على :</a:t>
            </a:r>
          </a:p>
        </p:txBody>
      </p:sp>
      <p:sp>
        <p:nvSpPr>
          <p:cNvPr id="7" name="مستطيل: زوايا قطرية مستديرة 6">
            <a:extLst>
              <a:ext uri="{FF2B5EF4-FFF2-40B4-BE49-F238E27FC236}">
                <a16:creationId xmlns:a16="http://schemas.microsoft.com/office/drawing/2014/main" id="{7530846B-ABFB-20E0-84C8-12414C7CEFED}"/>
              </a:ext>
            </a:extLst>
          </p:cNvPr>
          <p:cNvSpPr/>
          <p:nvPr/>
        </p:nvSpPr>
        <p:spPr>
          <a:xfrm>
            <a:off x="4695368" y="2019161"/>
            <a:ext cx="6052457" cy="1182914"/>
          </a:xfrm>
          <a:prstGeom prst="round2DiagRect">
            <a:avLst>
              <a:gd name="adj1" fmla="val 50000"/>
              <a:gd name="adj2" fmla="val 0"/>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dirty="0"/>
              <a:t>مفهوم هندسة البرمجيات </a:t>
            </a:r>
          </a:p>
        </p:txBody>
      </p:sp>
      <p:sp>
        <p:nvSpPr>
          <p:cNvPr id="8" name="مستطيل: زوايا قطرية مستديرة 7">
            <a:extLst>
              <a:ext uri="{FF2B5EF4-FFF2-40B4-BE49-F238E27FC236}">
                <a16:creationId xmlns:a16="http://schemas.microsoft.com/office/drawing/2014/main" id="{6D609D64-4412-7D1E-3071-AE04F1E53AF4}"/>
              </a:ext>
            </a:extLst>
          </p:cNvPr>
          <p:cNvSpPr/>
          <p:nvPr/>
        </p:nvSpPr>
        <p:spPr>
          <a:xfrm>
            <a:off x="4695368" y="3424428"/>
            <a:ext cx="5304968" cy="1182914"/>
          </a:xfrm>
          <a:prstGeom prst="round2DiagRect">
            <a:avLst>
              <a:gd name="adj1" fmla="val 50000"/>
              <a:gd name="adj2" fmla="val 0"/>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3200" dirty="0"/>
              <a:t>دورة حياة تطوير البرمجيات </a:t>
            </a:r>
          </a:p>
        </p:txBody>
      </p:sp>
      <p:pic>
        <p:nvPicPr>
          <p:cNvPr id="7170" name="Picture 2" descr="Calm - Free healthcare and medical icons">
            <a:extLst>
              <a:ext uri="{FF2B5EF4-FFF2-40B4-BE49-F238E27FC236}">
                <a16:creationId xmlns:a16="http://schemas.microsoft.com/office/drawing/2014/main" id="{50B7965A-1EA0-D7B1-8734-44F48412DD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206" y="2773999"/>
            <a:ext cx="2835869" cy="2835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05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D5E52C1-3F01-4CA2-AB0A-A0BEB895209E}"/>
              </a:ext>
            </a:extLst>
          </p:cNvPr>
          <p:cNvSpPr/>
          <p:nvPr/>
        </p:nvSpPr>
        <p:spPr>
          <a:xfrm>
            <a:off x="0" y="0"/>
            <a:ext cx="12295239" cy="1104911"/>
          </a:xfrm>
          <a:prstGeom prst="rect">
            <a:avLst/>
          </a:prstGeom>
          <a:ln/>
        </p:spPr>
        <p:style>
          <a:lnRef idx="1">
            <a:schemeClr val="accent3"/>
          </a:lnRef>
          <a:fillRef idx="2">
            <a:schemeClr val="accent3"/>
          </a:fillRef>
          <a:effectRef idx="1">
            <a:schemeClr val="accent3"/>
          </a:effectRef>
          <a:fontRef idx="minor">
            <a:schemeClr val="dk1"/>
          </a:fontRef>
        </p:style>
        <p:txBody>
          <a:bodyPr rtlCol="1" anchor="ctr"/>
          <a:lstStyle/>
          <a:p>
            <a:pPr algn="r" defTabSz="914400" rtl="1">
              <a:lnSpc>
                <a:spcPct val="90000"/>
              </a:lnSpc>
              <a:spcBef>
                <a:spcPct val="0"/>
              </a:spcBef>
            </a:pPr>
            <a:r>
              <a:rPr lang="ar-SA" sz="4400" b="1" dirty="0">
                <a:solidFill>
                  <a:schemeClr val="bg1"/>
                </a:solidFill>
                <a:latin typeface="+mj-lt"/>
                <a:ea typeface="+mj-ea"/>
                <a:cs typeface="+mj-cs"/>
              </a:rPr>
              <a:t>     الواجب  </a:t>
            </a:r>
          </a:p>
        </p:txBody>
      </p:sp>
      <p:pic>
        <p:nvPicPr>
          <p:cNvPr id="10" name="صورة 9" descr="صورة تحتوي على نص, رسوم المتجهات&#10;&#10;تم إنشاء الوصف تلقائياً">
            <a:extLst>
              <a:ext uri="{FF2B5EF4-FFF2-40B4-BE49-F238E27FC236}">
                <a16:creationId xmlns:a16="http://schemas.microsoft.com/office/drawing/2014/main" id="{DBB28A70-8477-CE8D-2C61-5D347737D9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899" y="1715877"/>
            <a:ext cx="5852933" cy="5534096"/>
          </a:xfrm>
          <a:prstGeom prst="rect">
            <a:avLst/>
          </a:prstGeom>
        </p:spPr>
      </p:pic>
      <p:sp>
        <p:nvSpPr>
          <p:cNvPr id="5" name="شكل بيضاوي 4">
            <a:extLst>
              <a:ext uri="{FF2B5EF4-FFF2-40B4-BE49-F238E27FC236}">
                <a16:creationId xmlns:a16="http://schemas.microsoft.com/office/drawing/2014/main" id="{95616190-C5D7-4B90-8D76-FD797FB491B5}"/>
              </a:ext>
            </a:extLst>
          </p:cNvPr>
          <p:cNvSpPr/>
          <p:nvPr/>
        </p:nvSpPr>
        <p:spPr>
          <a:xfrm>
            <a:off x="306704" y="258054"/>
            <a:ext cx="469732" cy="4697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شكل بيضاوي 5">
            <a:extLst>
              <a:ext uri="{FF2B5EF4-FFF2-40B4-BE49-F238E27FC236}">
                <a16:creationId xmlns:a16="http://schemas.microsoft.com/office/drawing/2014/main" id="{3394F10D-DE95-4AD3-B9F6-84BE3EC44528}"/>
              </a:ext>
            </a:extLst>
          </p:cNvPr>
          <p:cNvSpPr/>
          <p:nvPr/>
        </p:nvSpPr>
        <p:spPr>
          <a:xfrm>
            <a:off x="941579" y="258054"/>
            <a:ext cx="469732" cy="4697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شكل بيضاوي 6">
            <a:extLst>
              <a:ext uri="{FF2B5EF4-FFF2-40B4-BE49-F238E27FC236}">
                <a16:creationId xmlns:a16="http://schemas.microsoft.com/office/drawing/2014/main" id="{25C2723C-C3ED-4237-8F11-A429372A3E15}"/>
              </a:ext>
            </a:extLst>
          </p:cNvPr>
          <p:cNvSpPr/>
          <p:nvPr/>
        </p:nvSpPr>
        <p:spPr>
          <a:xfrm>
            <a:off x="1532129" y="258054"/>
            <a:ext cx="469732" cy="4697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عنوان 1">
            <a:extLst>
              <a:ext uri="{FF2B5EF4-FFF2-40B4-BE49-F238E27FC236}">
                <a16:creationId xmlns:a16="http://schemas.microsoft.com/office/drawing/2014/main" id="{D6800F67-C88C-457F-A626-9C77EF997B68}"/>
              </a:ext>
            </a:extLst>
          </p:cNvPr>
          <p:cNvSpPr txBox="1">
            <a:spLocks/>
          </p:cNvSpPr>
          <p:nvPr/>
        </p:nvSpPr>
        <p:spPr>
          <a:xfrm>
            <a:off x="1223400" y="-87396"/>
            <a:ext cx="10661896"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endParaRPr lang="ar-SA" b="1" dirty="0">
              <a:solidFill>
                <a:schemeClr val="bg1"/>
              </a:solidFill>
            </a:endParaRPr>
          </a:p>
        </p:txBody>
      </p:sp>
      <p:sp>
        <p:nvSpPr>
          <p:cNvPr id="2" name="عنوان 1">
            <a:extLst>
              <a:ext uri="{FF2B5EF4-FFF2-40B4-BE49-F238E27FC236}">
                <a16:creationId xmlns:a16="http://schemas.microsoft.com/office/drawing/2014/main" id="{33434FEF-3974-1E60-8EAF-C8F1D1126AD6}"/>
              </a:ext>
            </a:extLst>
          </p:cNvPr>
          <p:cNvSpPr txBox="1">
            <a:spLocks/>
          </p:cNvSpPr>
          <p:nvPr/>
        </p:nvSpPr>
        <p:spPr>
          <a:xfrm>
            <a:off x="-174409" y="2139753"/>
            <a:ext cx="11449049" cy="29972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ar-SA" sz="3600" dirty="0">
              <a:solidFill>
                <a:srgbClr val="F9A826"/>
              </a:solidFill>
              <a:latin typeface="Calibri" panose="020F0502020204030204" pitchFamily="34" charset="0"/>
            </a:endParaRPr>
          </a:p>
        </p:txBody>
      </p:sp>
      <p:sp>
        <p:nvSpPr>
          <p:cNvPr id="3" name="مستطيل 2">
            <a:extLst>
              <a:ext uri="{FF2B5EF4-FFF2-40B4-BE49-F238E27FC236}">
                <a16:creationId xmlns:a16="http://schemas.microsoft.com/office/drawing/2014/main" id="{7D774371-B4DD-DA55-FCC7-B42EB584024F}"/>
              </a:ext>
            </a:extLst>
          </p:cNvPr>
          <p:cNvSpPr/>
          <p:nvPr/>
        </p:nvSpPr>
        <p:spPr>
          <a:xfrm>
            <a:off x="7576178" y="2802948"/>
            <a:ext cx="3163045" cy="923330"/>
          </a:xfrm>
          <a:prstGeom prst="rect">
            <a:avLst/>
          </a:prstGeom>
          <a:noFill/>
        </p:spPr>
        <p:txBody>
          <a:bodyPr wrap="none" lIns="91440" tIns="45720" rIns="91440" bIns="45720">
            <a:spAutoFit/>
          </a:bodyPr>
          <a:lstStyle/>
          <a:p>
            <a:pPr algn="ctr"/>
            <a:r>
              <a:rPr lang="ar-SA"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تدريب 1 صــ 21</a:t>
            </a:r>
            <a:endParaRPr lang="ar-SA"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ustDataLst>
      <p:tags r:id="rId1"/>
    </p:custDataLst>
    <p:extLst>
      <p:ext uri="{BB962C8B-B14F-4D97-AF65-F5344CB8AC3E}">
        <p14:creationId xmlns:p14="http://schemas.microsoft.com/office/powerpoint/2010/main" val="310444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nodePh="1">
                                  <p:stCondLst>
                                    <p:cond delay="0"/>
                                  </p:stCondLst>
                                  <p:endCondLst>
                                    <p:cond evt="begin" delay="0">
                                      <p:tn val="10"/>
                                    </p:cond>
                                  </p:end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920D4359-14EA-CABA-E0BD-CAC2B8C9673C}"/>
              </a:ext>
            </a:extLst>
          </p:cNvPr>
          <p:cNvSpPr/>
          <p:nvPr/>
        </p:nvSpPr>
        <p:spPr>
          <a:xfrm>
            <a:off x="242371" y="1167788"/>
            <a:ext cx="11666863" cy="4616564"/>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pic>
        <p:nvPicPr>
          <p:cNvPr id="2052" name="Picture 4">
            <a:extLst>
              <a:ext uri="{FF2B5EF4-FFF2-40B4-BE49-F238E27FC236}">
                <a16:creationId xmlns:a16="http://schemas.microsoft.com/office/drawing/2014/main" id="{5E7D6AD7-8F14-068E-5DCE-37786FD73C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7591" r="-2407" b="10364"/>
          <a:stretch/>
        </p:blipFill>
        <p:spPr bwMode="auto">
          <a:xfrm>
            <a:off x="3045752" y="976045"/>
            <a:ext cx="6992099" cy="4407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347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6278F73-35C7-0370-30DE-39AD0A88CE3E}"/>
              </a:ext>
            </a:extLst>
          </p:cNvPr>
          <p:cNvSpPr>
            <a:spLocks noGrp="1"/>
          </p:cNvSpPr>
          <p:nvPr>
            <p:ph type="title"/>
          </p:nvPr>
        </p:nvSpPr>
        <p:spPr>
          <a:xfrm>
            <a:off x="3407651" y="1337527"/>
            <a:ext cx="8187071" cy="1799414"/>
          </a:xfrm>
        </p:spPr>
        <p:txBody>
          <a:bodyPr>
            <a:normAutofit/>
          </a:bodyPr>
          <a:lstStyle/>
          <a:p>
            <a:pPr algn="ctr"/>
            <a:r>
              <a:rPr lang="ar-SA" sz="5400" b="1" spc="0" dirty="0"/>
              <a:t>صباح الخير </a:t>
            </a:r>
          </a:p>
        </p:txBody>
      </p:sp>
      <p:sp>
        <p:nvSpPr>
          <p:cNvPr id="3" name="عنصر نائب للنص 2">
            <a:extLst>
              <a:ext uri="{FF2B5EF4-FFF2-40B4-BE49-F238E27FC236}">
                <a16:creationId xmlns:a16="http://schemas.microsoft.com/office/drawing/2014/main" id="{8185CC6C-E907-3902-ADB7-4036F3F03ED2}"/>
              </a:ext>
            </a:extLst>
          </p:cNvPr>
          <p:cNvSpPr>
            <a:spLocks noGrp="1"/>
          </p:cNvSpPr>
          <p:nvPr>
            <p:ph type="body" idx="1"/>
          </p:nvPr>
        </p:nvSpPr>
        <p:spPr>
          <a:xfrm>
            <a:off x="3908661" y="3429000"/>
            <a:ext cx="7017488" cy="951135"/>
          </a:xfrm>
        </p:spPr>
        <p:txBody>
          <a:bodyPr>
            <a:normAutofit fontScale="92500" lnSpcReduction="10000"/>
          </a:bodyPr>
          <a:lstStyle/>
          <a:p>
            <a:endParaRPr lang="ar-SA" dirty="0"/>
          </a:p>
          <a:p>
            <a:pPr algn="ctr"/>
            <a:r>
              <a:rPr lang="ar-SA" sz="3200" spc="0" dirty="0"/>
              <a:t>كن ذا أثر وأسعد تسعد </a:t>
            </a:r>
            <a:r>
              <a:rPr lang="ar-SA" sz="3200" dirty="0">
                <a:sym typeface="Wingdings" panose="05000000000000000000" pitchFamily="2" charset="2"/>
              </a:rPr>
              <a:t></a:t>
            </a:r>
            <a:r>
              <a:rPr lang="ar-SA" sz="3200" spc="0" dirty="0"/>
              <a:t> </a:t>
            </a:r>
          </a:p>
        </p:txBody>
      </p:sp>
      <p:pic>
        <p:nvPicPr>
          <p:cNvPr id="5" name="رسم 4" descr="شمس جزئية مع تعبئة خالصة">
            <a:extLst>
              <a:ext uri="{FF2B5EF4-FFF2-40B4-BE49-F238E27FC236}">
                <a16:creationId xmlns:a16="http://schemas.microsoft.com/office/drawing/2014/main" id="{6A3A54AF-2FFA-4DF2-803D-E98EB9A094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55561" y="789839"/>
            <a:ext cx="2225675" cy="1095375"/>
          </a:xfrm>
          <a:prstGeom prst="rect">
            <a:avLst/>
          </a:prstGeom>
        </p:spPr>
      </p:pic>
    </p:spTree>
    <p:extLst>
      <p:ext uri="{BB962C8B-B14F-4D97-AF65-F5344CB8AC3E}">
        <p14:creationId xmlns:p14="http://schemas.microsoft.com/office/powerpoint/2010/main" val="2348764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a:extLst>
              <a:ext uri="{FF2B5EF4-FFF2-40B4-BE49-F238E27FC236}">
                <a16:creationId xmlns:a16="http://schemas.microsoft.com/office/drawing/2014/main" id="{C02C5318-1A1E-49D0-B2E2-A4B0FA9E8A40}"/>
              </a:ext>
            </a:extLst>
          </p:cNvPr>
          <p:cNvSpPr>
            <a:spLocks noGrp="1"/>
          </p:cNvSpPr>
          <p:nvPr>
            <p:ph type="ctrTitle"/>
          </p:nvPr>
        </p:nvSpPr>
        <p:spPr>
          <a:xfrm>
            <a:off x="2895311" y="1534097"/>
            <a:ext cx="6574728" cy="875791"/>
          </a:xfrm>
        </p:spPr>
        <p:txBody>
          <a:bodyPr rtlCol="1">
            <a:normAutofit fontScale="90000"/>
          </a:bodyPr>
          <a:lstStyle/>
          <a:p>
            <a:pPr algn="ctr" rtl="1">
              <a:lnSpc>
                <a:spcPct val="150000"/>
              </a:lnSpc>
            </a:pPr>
            <a:r>
              <a:rPr lang="ar-SA" sz="5000" b="1" spc="300" dirty="0">
                <a:solidFill>
                  <a:schemeClr val="accent3">
                    <a:lumMod val="60000"/>
                    <a:lumOff val="40000"/>
                  </a:schemeClr>
                </a:solidFill>
                <a:cs typeface="PT Simple Bold Ruled" panose="02010400000000000000" pitchFamily="2" charset="-78"/>
              </a:rPr>
              <a:t>هندسة البرمجيات </a:t>
            </a:r>
          </a:p>
        </p:txBody>
      </p:sp>
      <p:pic>
        <p:nvPicPr>
          <p:cNvPr id="1026" name="Picture 2" descr="تعرف على تخصص هندسة البرمجيات - مقالات برمجة عامة - أكاديمية حسوب">
            <a:extLst>
              <a:ext uri="{FF2B5EF4-FFF2-40B4-BE49-F238E27FC236}">
                <a16:creationId xmlns:a16="http://schemas.microsoft.com/office/drawing/2014/main" id="{6F635474-89CD-4C2C-BD86-C6716A32F8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6282" y="3318831"/>
            <a:ext cx="4354672" cy="27739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2840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36B218E-A3CD-D232-60D7-854F6D234A68}"/>
              </a:ext>
            </a:extLst>
          </p:cNvPr>
          <p:cNvSpPr>
            <a:spLocks noGrp="1"/>
          </p:cNvSpPr>
          <p:nvPr>
            <p:ph type="title"/>
          </p:nvPr>
        </p:nvSpPr>
        <p:spPr>
          <a:xfrm>
            <a:off x="1580945" y="535845"/>
            <a:ext cx="9678294" cy="1083635"/>
          </a:xfrm>
        </p:spPr>
        <p:txBody>
          <a:bodyPr>
            <a:normAutofit/>
          </a:bodyPr>
          <a:lstStyle/>
          <a:p>
            <a:pPr algn="r">
              <a:lnSpc>
                <a:spcPct val="150000"/>
              </a:lnSpc>
            </a:pPr>
            <a:r>
              <a:rPr lang="ar-SA" sz="4400" b="1" dirty="0">
                <a:solidFill>
                  <a:srgbClr val="FF0000"/>
                </a:solidFill>
              </a:rPr>
              <a:t>أهداف الدرس</a:t>
            </a:r>
          </a:p>
        </p:txBody>
      </p:sp>
      <p:sp>
        <p:nvSpPr>
          <p:cNvPr id="3" name="مربع نص 2">
            <a:extLst>
              <a:ext uri="{FF2B5EF4-FFF2-40B4-BE49-F238E27FC236}">
                <a16:creationId xmlns:a16="http://schemas.microsoft.com/office/drawing/2014/main" id="{5E329CE8-CD06-883D-6875-FBA9B5B27AB3}"/>
              </a:ext>
            </a:extLst>
          </p:cNvPr>
          <p:cNvSpPr txBox="1"/>
          <p:nvPr/>
        </p:nvSpPr>
        <p:spPr>
          <a:xfrm>
            <a:off x="4803353" y="2124568"/>
            <a:ext cx="6878795" cy="3724096"/>
          </a:xfrm>
          <a:prstGeom prst="rect">
            <a:avLst/>
          </a:prstGeom>
          <a:noFill/>
        </p:spPr>
        <p:txBody>
          <a:bodyPr wrap="square" rtlCol="1">
            <a:spAutoFit/>
          </a:bodyPr>
          <a:lstStyle/>
          <a:p>
            <a:pPr algn="r" rtl="1">
              <a:lnSpc>
                <a:spcPct val="150000"/>
              </a:lnSpc>
            </a:pPr>
            <a:r>
              <a:rPr lang="ar-SA" sz="3200" dirty="0">
                <a:solidFill>
                  <a:schemeClr val="bg1">
                    <a:lumMod val="75000"/>
                  </a:schemeClr>
                </a:solidFill>
              </a:rPr>
              <a:t>1- التعرف على مفهوم هندسة البرمجيات </a:t>
            </a:r>
          </a:p>
          <a:p>
            <a:pPr algn="r" rtl="1">
              <a:lnSpc>
                <a:spcPct val="150000"/>
              </a:lnSpc>
            </a:pPr>
            <a:r>
              <a:rPr lang="ar-SA" sz="3200" dirty="0">
                <a:solidFill>
                  <a:schemeClr val="bg1">
                    <a:lumMod val="75000"/>
                  </a:schemeClr>
                </a:solidFill>
              </a:rPr>
              <a:t>2- التعرف على دورة حياة تطوير البرمجيات </a:t>
            </a:r>
          </a:p>
          <a:p>
            <a:pPr algn="r" rtl="1">
              <a:lnSpc>
                <a:spcPct val="150000"/>
              </a:lnSpc>
            </a:pPr>
            <a:r>
              <a:rPr lang="ar-SA" sz="3200" dirty="0"/>
              <a:t>3-  تطبيق دورة حياة البرمجيات في تطوير تطبيق هاتف ذكي</a:t>
            </a:r>
          </a:p>
          <a:p>
            <a:pPr algn="r" rtl="1">
              <a:lnSpc>
                <a:spcPct val="150000"/>
              </a:lnSpc>
            </a:pPr>
            <a:r>
              <a:rPr lang="ar-SA" sz="3200" dirty="0"/>
              <a:t>4- تمييز فرص العمل في هندسة البرمجيات</a:t>
            </a:r>
          </a:p>
          <a:p>
            <a:pPr algn="r" rtl="1">
              <a:lnSpc>
                <a:spcPct val="150000"/>
              </a:lnSpc>
            </a:pPr>
            <a:r>
              <a:rPr lang="ar-SA" sz="3200" dirty="0"/>
              <a:t>5- تمييز منهجيات تطوير البرمجيات المختلفة </a:t>
            </a:r>
          </a:p>
        </p:txBody>
      </p:sp>
      <p:pic>
        <p:nvPicPr>
          <p:cNvPr id="2050" name="Picture 2" descr="چگونه اهداف درست را تعیین کنیم - دگرگونی">
            <a:extLst>
              <a:ext uri="{FF2B5EF4-FFF2-40B4-BE49-F238E27FC236}">
                <a16:creationId xmlns:a16="http://schemas.microsoft.com/office/drawing/2014/main" id="{34B3DBE6-7F7E-C143-3AAD-CC15901F1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810" y="2570622"/>
            <a:ext cx="3715543" cy="20324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2238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rgbClr val="388DAE"/>
                                      </p:to>
                                    </p:animClr>
                                    <p:animClr clrSpc="rgb" dir="cw">
                                      <p:cBhvr>
                                        <p:cTn id="7" dur="500" fill="hold"/>
                                        <p:tgtEl>
                                          <p:spTgt spid="3">
                                            <p:txEl>
                                              <p:pRg st="2" end="2"/>
                                            </p:txEl>
                                          </p:spTgt>
                                        </p:tgtEl>
                                        <p:attrNameLst>
                                          <p:attrName>fillcolor</p:attrName>
                                        </p:attrNameLst>
                                      </p:cBhvr>
                                      <p:to>
                                        <a:srgbClr val="388DAE"/>
                                      </p:to>
                                    </p:animClr>
                                    <p:set>
                                      <p:cBhvr>
                                        <p:cTn id="8" dur="500" fill="hold"/>
                                        <p:tgtEl>
                                          <p:spTgt spid="3">
                                            <p:txEl>
                                              <p:pRg st="2" end="2"/>
                                            </p:txEl>
                                          </p:spTgt>
                                        </p:tgtEl>
                                        <p:attrNameLst>
                                          <p:attrName>fill.type</p:attrName>
                                        </p:attrNameLst>
                                      </p:cBhvr>
                                      <p:to>
                                        <p:strVal val="solid"/>
                                      </p:to>
                                    </p:set>
                                    <p:set>
                                      <p:cBhvr>
                                        <p:cTn id="9" dur="500" fill="hold"/>
                                        <p:tgtEl>
                                          <p:spTgt spid="3">
                                            <p:txEl>
                                              <p:pRg st="2" end="2"/>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3" end="3"/>
                                            </p:txEl>
                                          </p:spTgt>
                                        </p:tgtEl>
                                        <p:attrNameLst>
                                          <p:attrName>style.color</p:attrName>
                                        </p:attrNameLst>
                                      </p:cBhvr>
                                      <p:to>
                                        <a:srgbClr val="388DAE"/>
                                      </p:to>
                                    </p:animClr>
                                    <p:animClr clrSpc="rgb" dir="cw">
                                      <p:cBhvr>
                                        <p:cTn id="14" dur="500" fill="hold"/>
                                        <p:tgtEl>
                                          <p:spTgt spid="3">
                                            <p:txEl>
                                              <p:pRg st="3" end="3"/>
                                            </p:txEl>
                                          </p:spTgt>
                                        </p:tgtEl>
                                        <p:attrNameLst>
                                          <p:attrName>fillcolor</p:attrName>
                                        </p:attrNameLst>
                                      </p:cBhvr>
                                      <p:to>
                                        <a:srgbClr val="388DAE"/>
                                      </p:to>
                                    </p:animClr>
                                    <p:set>
                                      <p:cBhvr>
                                        <p:cTn id="15" dur="500" fill="hold"/>
                                        <p:tgtEl>
                                          <p:spTgt spid="3">
                                            <p:txEl>
                                              <p:pRg st="3" end="3"/>
                                            </p:txEl>
                                          </p:spTgt>
                                        </p:tgtEl>
                                        <p:attrNameLst>
                                          <p:attrName>fill.type</p:attrName>
                                        </p:attrNameLst>
                                      </p:cBhvr>
                                      <p:to>
                                        <p:strVal val="solid"/>
                                      </p:to>
                                    </p:set>
                                    <p:set>
                                      <p:cBhvr>
                                        <p:cTn id="16"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F10C26-C6DB-44A8-A7D4-DA4BAE2AB591}"/>
              </a:ext>
            </a:extLst>
          </p:cNvPr>
          <p:cNvSpPr>
            <a:spLocks noGrp="1"/>
          </p:cNvSpPr>
          <p:nvPr>
            <p:ph type="title"/>
          </p:nvPr>
        </p:nvSpPr>
        <p:spPr/>
        <p:txBody>
          <a:bodyPr>
            <a:normAutofit fontScale="90000"/>
          </a:bodyPr>
          <a:lstStyle/>
          <a:p>
            <a:pPr algn="ctr"/>
            <a:r>
              <a:rPr lang="ar-SA" sz="4000" dirty="0"/>
              <a:t>دورة حياة تطوير البرمجيات لتطبيق هاتف ذكي</a:t>
            </a:r>
            <a:br>
              <a:rPr lang="ar-SA" sz="4000" dirty="0"/>
            </a:br>
            <a:r>
              <a:rPr lang="en-GB" sz="4000" dirty="0" err="1"/>
              <a:t>SDLc</a:t>
            </a:r>
            <a:r>
              <a:rPr lang="en-GB" sz="4000" dirty="0"/>
              <a:t> for smartphone application </a:t>
            </a:r>
            <a:endParaRPr lang="ar-SA" sz="4000" dirty="0"/>
          </a:p>
        </p:txBody>
      </p:sp>
      <p:sp>
        <p:nvSpPr>
          <p:cNvPr id="3" name="عنصر نائب للمحتوى 2">
            <a:extLst>
              <a:ext uri="{FF2B5EF4-FFF2-40B4-BE49-F238E27FC236}">
                <a16:creationId xmlns:a16="http://schemas.microsoft.com/office/drawing/2014/main" id="{A892240B-44E6-4B24-B4AA-BDA745A249AE}"/>
              </a:ext>
            </a:extLst>
          </p:cNvPr>
          <p:cNvSpPr>
            <a:spLocks noGrp="1"/>
          </p:cNvSpPr>
          <p:nvPr>
            <p:ph idx="1"/>
          </p:nvPr>
        </p:nvSpPr>
        <p:spPr/>
        <p:txBody>
          <a:bodyPr>
            <a:normAutofit/>
          </a:bodyPr>
          <a:lstStyle/>
          <a:p>
            <a:pPr marL="0" indent="0">
              <a:buNone/>
            </a:pPr>
            <a:r>
              <a:rPr lang="ar-SA" dirty="0"/>
              <a:t>‏</a:t>
            </a:r>
          </a:p>
        </p:txBody>
      </p:sp>
      <p:pic>
        <p:nvPicPr>
          <p:cNvPr id="5122" name="Picture 2" descr="نهاية مرض الباركنسون (الشلل الرعاش) | د. علي صلاح">
            <a:extLst>
              <a:ext uri="{FF2B5EF4-FFF2-40B4-BE49-F238E27FC236}">
                <a16:creationId xmlns:a16="http://schemas.microsoft.com/office/drawing/2014/main" id="{52C2C816-33FD-4D60-8063-8DEACF94CC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927" y="2648874"/>
            <a:ext cx="5210175" cy="3209925"/>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a:extLst>
              <a:ext uri="{FF2B5EF4-FFF2-40B4-BE49-F238E27FC236}">
                <a16:creationId xmlns:a16="http://schemas.microsoft.com/office/drawing/2014/main" id="{E1B6C0CA-D7CA-474F-B823-3EF5D78D539B}"/>
              </a:ext>
            </a:extLst>
          </p:cNvPr>
          <p:cNvSpPr txBox="1"/>
          <p:nvPr/>
        </p:nvSpPr>
        <p:spPr>
          <a:xfrm>
            <a:off x="7006728" y="2412694"/>
            <a:ext cx="4505899" cy="2677656"/>
          </a:xfrm>
          <a:prstGeom prst="rect">
            <a:avLst/>
          </a:prstGeom>
          <a:noFill/>
        </p:spPr>
        <p:txBody>
          <a:bodyPr wrap="square" rtlCol="1">
            <a:spAutoFit/>
          </a:bodyPr>
          <a:lstStyle/>
          <a:p>
            <a:pPr algn="r"/>
            <a:r>
              <a:rPr lang="ar-SA" sz="2800" dirty="0">
                <a:highlight>
                  <a:srgbClr val="40BAD2"/>
                </a:highlight>
              </a:rPr>
              <a:t>هل سمعتي عن الشلل الرعاش  </a:t>
            </a:r>
          </a:p>
          <a:p>
            <a:pPr algn="r"/>
            <a:endParaRPr lang="ar-SA" sz="2800" dirty="0"/>
          </a:p>
          <a:p>
            <a:pPr algn="r"/>
            <a:r>
              <a:rPr lang="ar-SA" sz="2800" dirty="0"/>
              <a:t>برأيك ما مدى صعوبة استخدام كبار السن الذين يعانون من شلل الرعاش في استخدام الهواتف الذكية ؟!</a:t>
            </a:r>
          </a:p>
          <a:p>
            <a:endParaRPr lang="ar-SA" sz="2800" dirty="0"/>
          </a:p>
        </p:txBody>
      </p:sp>
    </p:spTree>
    <p:extLst>
      <p:ext uri="{BB962C8B-B14F-4D97-AF65-F5344CB8AC3E}">
        <p14:creationId xmlns:p14="http://schemas.microsoft.com/office/powerpoint/2010/main" val="2506151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a:extLst>
              <a:ext uri="{FF2B5EF4-FFF2-40B4-BE49-F238E27FC236}">
                <a16:creationId xmlns:a16="http://schemas.microsoft.com/office/drawing/2014/main" id="{C02C5318-1A1E-49D0-B2E2-A4B0FA9E8A40}"/>
              </a:ext>
            </a:extLst>
          </p:cNvPr>
          <p:cNvSpPr>
            <a:spLocks noGrp="1"/>
          </p:cNvSpPr>
          <p:nvPr>
            <p:ph type="ctrTitle"/>
          </p:nvPr>
        </p:nvSpPr>
        <p:spPr>
          <a:xfrm>
            <a:off x="2895311" y="1534097"/>
            <a:ext cx="6574728" cy="875791"/>
          </a:xfrm>
        </p:spPr>
        <p:txBody>
          <a:bodyPr rtlCol="1">
            <a:normAutofit fontScale="90000"/>
          </a:bodyPr>
          <a:lstStyle/>
          <a:p>
            <a:pPr algn="ctr" rtl="1">
              <a:lnSpc>
                <a:spcPct val="150000"/>
              </a:lnSpc>
            </a:pPr>
            <a:r>
              <a:rPr lang="ar-SA" sz="5000" b="1" spc="300" dirty="0">
                <a:solidFill>
                  <a:schemeClr val="accent3">
                    <a:lumMod val="60000"/>
                    <a:lumOff val="40000"/>
                  </a:schemeClr>
                </a:solidFill>
                <a:cs typeface="PT Simple Bold Ruled" panose="02010400000000000000" pitchFamily="2" charset="-78"/>
              </a:rPr>
              <a:t>الوحدة الأولى </a:t>
            </a:r>
            <a:br>
              <a:rPr lang="ar-SA" sz="5000" b="1" spc="300" dirty="0">
                <a:solidFill>
                  <a:schemeClr val="accent3">
                    <a:lumMod val="60000"/>
                    <a:lumOff val="40000"/>
                  </a:schemeClr>
                </a:solidFill>
                <a:cs typeface="PT Simple Bold Ruled" panose="02010400000000000000" pitchFamily="2" charset="-78"/>
              </a:rPr>
            </a:br>
            <a:r>
              <a:rPr lang="ar-SA" sz="5000" b="1" spc="300" dirty="0">
                <a:solidFill>
                  <a:schemeClr val="accent3">
                    <a:lumMod val="60000"/>
                    <a:lumOff val="40000"/>
                  </a:schemeClr>
                </a:solidFill>
                <a:cs typeface="PT Simple Bold Ruled" panose="02010400000000000000" pitchFamily="2" charset="-78"/>
              </a:rPr>
              <a:t> هندسة البرمجيات </a:t>
            </a:r>
          </a:p>
        </p:txBody>
      </p:sp>
      <p:pic>
        <p:nvPicPr>
          <p:cNvPr id="1026" name="Picture 2" descr="تعرف على تخصص هندسة البرمجيات - مقالات برمجة عامة - أكاديمية حسوب">
            <a:extLst>
              <a:ext uri="{FF2B5EF4-FFF2-40B4-BE49-F238E27FC236}">
                <a16:creationId xmlns:a16="http://schemas.microsoft.com/office/drawing/2014/main" id="{6F635474-89CD-4C2C-BD86-C6716A32F8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6282" y="3318831"/>
            <a:ext cx="4354672" cy="27739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8770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F10C26-C6DB-44A8-A7D4-DA4BAE2AB591}"/>
              </a:ext>
            </a:extLst>
          </p:cNvPr>
          <p:cNvSpPr>
            <a:spLocks noGrp="1"/>
          </p:cNvSpPr>
          <p:nvPr>
            <p:ph type="title"/>
          </p:nvPr>
        </p:nvSpPr>
        <p:spPr/>
        <p:txBody>
          <a:bodyPr>
            <a:normAutofit/>
          </a:bodyPr>
          <a:lstStyle/>
          <a:p>
            <a:pPr algn="ctr"/>
            <a:r>
              <a:rPr lang="ar-SA" sz="4000" dirty="0"/>
              <a:t>دورة حياة تطوير البرمجيات لتطبيق هاتف ذكي</a:t>
            </a:r>
          </a:p>
        </p:txBody>
      </p:sp>
      <p:sp>
        <p:nvSpPr>
          <p:cNvPr id="3" name="عنصر نائب للمحتوى 2">
            <a:extLst>
              <a:ext uri="{FF2B5EF4-FFF2-40B4-BE49-F238E27FC236}">
                <a16:creationId xmlns:a16="http://schemas.microsoft.com/office/drawing/2014/main" id="{A892240B-44E6-4B24-B4AA-BDA745A249AE}"/>
              </a:ext>
            </a:extLst>
          </p:cNvPr>
          <p:cNvSpPr>
            <a:spLocks noGrp="1"/>
          </p:cNvSpPr>
          <p:nvPr>
            <p:ph idx="1"/>
          </p:nvPr>
        </p:nvSpPr>
        <p:spPr>
          <a:xfrm>
            <a:off x="5299113" y="2180496"/>
            <a:ext cx="6311694" cy="3678303"/>
          </a:xfrm>
        </p:spPr>
        <p:txBody>
          <a:bodyPr>
            <a:normAutofit/>
          </a:bodyPr>
          <a:lstStyle/>
          <a:p>
            <a:pPr marL="0" indent="0">
              <a:buNone/>
            </a:pPr>
            <a:r>
              <a:rPr lang="ar-SA" dirty="0"/>
              <a:t>‏</a:t>
            </a:r>
            <a:r>
              <a:rPr lang="ar-SA" sz="3200" dirty="0"/>
              <a:t>نريد إنشاء تطبيق الهاتف الذكي يوفر معلومات حول المناطق السياحية المختلفة في المملكة العربية السعودية يهدف هذا التطبيق إلى مساعدة كبار السن الذين يعانون من مشاكل في الرؤية أو ارتجاف في اليدين (الشلل الرعاش) في الحصول على معلومات حول المواقع السياحية التي يمكن زيارتها في المملكة العربية السعودية .</a:t>
            </a:r>
            <a:endParaRPr lang="ar-SA" dirty="0"/>
          </a:p>
        </p:txBody>
      </p:sp>
      <p:pic>
        <p:nvPicPr>
          <p:cNvPr id="9220" name="Picture 4" descr="هاشتاق عربي - &quot;كبار السن&quot; يجدون بالهواتف الذكية منقذا من الملل والعزلة">
            <a:extLst>
              <a:ext uri="{FF2B5EF4-FFF2-40B4-BE49-F238E27FC236}">
                <a16:creationId xmlns:a16="http://schemas.microsoft.com/office/drawing/2014/main" id="{B1A2D499-5B91-48E3-AEC4-0ED0FCBB1B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089" y="2521238"/>
            <a:ext cx="3708996" cy="299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204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40A5BD4F-6371-419E-B23A-95DA7AA2CA54}"/>
              </a:ext>
            </a:extLst>
          </p:cNvPr>
          <p:cNvPicPr>
            <a:picLocks noChangeAspect="1"/>
          </p:cNvPicPr>
          <p:nvPr/>
        </p:nvPicPr>
        <p:blipFill>
          <a:blip r:embed="rId2"/>
          <a:stretch>
            <a:fillRect/>
          </a:stretch>
        </p:blipFill>
        <p:spPr>
          <a:xfrm>
            <a:off x="2478795" y="249720"/>
            <a:ext cx="7612656" cy="6358560"/>
          </a:xfrm>
          <a:prstGeom prst="rect">
            <a:avLst/>
          </a:prstGeom>
        </p:spPr>
      </p:pic>
    </p:spTree>
    <p:extLst>
      <p:ext uri="{BB962C8B-B14F-4D97-AF65-F5344CB8AC3E}">
        <p14:creationId xmlns:p14="http://schemas.microsoft.com/office/powerpoint/2010/main" val="4096892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ربع نص 14">
            <a:extLst>
              <a:ext uri="{FF2B5EF4-FFF2-40B4-BE49-F238E27FC236}">
                <a16:creationId xmlns:a16="http://schemas.microsoft.com/office/drawing/2014/main" id="{F890B27D-9772-4625-AEF4-6C91B47999E9}"/>
              </a:ext>
            </a:extLst>
          </p:cNvPr>
          <p:cNvSpPr txBox="1"/>
          <p:nvPr/>
        </p:nvSpPr>
        <p:spPr>
          <a:xfrm>
            <a:off x="1079653" y="815248"/>
            <a:ext cx="10620261" cy="4955203"/>
          </a:xfrm>
          <a:prstGeom prst="rect">
            <a:avLst/>
          </a:prstGeom>
          <a:noFill/>
        </p:spPr>
        <p:txBody>
          <a:bodyPr wrap="square" rtlCol="1">
            <a:spAutoFit/>
          </a:bodyPr>
          <a:lstStyle/>
          <a:p>
            <a:pPr algn="r"/>
            <a:r>
              <a:rPr lang="ar-SA" sz="3600" b="1" dirty="0"/>
              <a:t>دورة حياة تطوير البرمجيات لتطبيق هاتف ذكي   </a:t>
            </a:r>
          </a:p>
          <a:p>
            <a:pPr algn="r"/>
            <a:endParaRPr lang="ar-SA" sz="2400" b="1" dirty="0"/>
          </a:p>
          <a:p>
            <a:pPr algn="r"/>
            <a:r>
              <a:rPr lang="ar-SA" sz="3200" b="1" dirty="0">
                <a:solidFill>
                  <a:schemeClr val="bg1"/>
                </a:solidFill>
                <a:highlight>
                  <a:srgbClr val="800080"/>
                </a:highlight>
              </a:rPr>
              <a:t>التحليل :</a:t>
            </a:r>
            <a:endParaRPr lang="en-GB" sz="3200" b="1" dirty="0">
              <a:solidFill>
                <a:schemeClr val="bg1"/>
              </a:solidFill>
              <a:highlight>
                <a:srgbClr val="800080"/>
              </a:highlight>
            </a:endParaRPr>
          </a:p>
          <a:p>
            <a:pPr algn="r"/>
            <a:r>
              <a:rPr lang="ar-SA" sz="3200" b="1" dirty="0">
                <a:solidFill>
                  <a:schemeClr val="bg1"/>
                </a:solidFill>
              </a:rPr>
              <a:t>‏</a:t>
            </a:r>
            <a:r>
              <a:rPr lang="ar-SA" sz="2400" b="1" dirty="0"/>
              <a:t>يتم في مرحلة التحليل تحديد المشكلة التي تحتاج إلى حل وهكذا فإن التطبيق سيصمم لما يلي :</a:t>
            </a:r>
          </a:p>
          <a:p>
            <a:pPr algn="r"/>
            <a:r>
              <a:rPr lang="ar-SA" sz="2400" b="1" dirty="0"/>
              <a:t>1-  للهواتف الذكية والأجهزة اللوحية.</a:t>
            </a:r>
          </a:p>
          <a:p>
            <a:pPr algn="r"/>
            <a:r>
              <a:rPr lang="ar-SA" sz="2400" b="1" dirty="0"/>
              <a:t>2-  للأشخاص الذين يعانون من مشاكل في الرؤية.</a:t>
            </a:r>
          </a:p>
          <a:p>
            <a:pPr algn="r"/>
            <a:r>
              <a:rPr lang="ar-SA" sz="2400" b="1" dirty="0"/>
              <a:t> 3- للأشخاص الذين يعانون من ارتجاف في اليدين بسبب مرض الشلل رعاش</a:t>
            </a:r>
            <a:endParaRPr lang="en-GB" sz="2400" b="1" dirty="0"/>
          </a:p>
          <a:p>
            <a:pPr algn="r"/>
            <a:endParaRPr lang="ar-SA" sz="2400" b="1" dirty="0"/>
          </a:p>
          <a:p>
            <a:pPr algn="r"/>
            <a:r>
              <a:rPr lang="ar-SA" sz="2400" b="1" dirty="0">
                <a:highlight>
                  <a:srgbClr val="FFFF00"/>
                </a:highlight>
              </a:rPr>
              <a:t>بماذا يجب أن يتميز هذا التطبيق؟</a:t>
            </a:r>
          </a:p>
          <a:p>
            <a:pPr algn="r"/>
            <a:r>
              <a:rPr lang="ar-SA" sz="2400" b="1" dirty="0">
                <a:highlight>
                  <a:srgbClr val="FFFF00"/>
                </a:highlight>
              </a:rPr>
              <a:t> </a:t>
            </a:r>
            <a:endParaRPr lang="en-GB" sz="2400" b="1" dirty="0">
              <a:highlight>
                <a:srgbClr val="FFFF00"/>
              </a:highlight>
            </a:endParaRPr>
          </a:p>
          <a:p>
            <a:pPr algn="ctr"/>
            <a:r>
              <a:rPr lang="ar-SA" sz="2400" b="1" dirty="0">
                <a:highlight>
                  <a:srgbClr val="40BAD2"/>
                </a:highlight>
              </a:rPr>
              <a:t> يجب أن يتميز التطبيق بإمكانية تغيير حجم الخط وتعديل الأزرار ويجب أن تكون الأزرار كبيرة جدا بحيث يسهل الضغط عليها حتى يمكن استخدامها من قبل الأشخاص الذين يعانون من ارتجاف اليدين.</a:t>
            </a:r>
          </a:p>
        </p:txBody>
      </p:sp>
      <p:sp>
        <p:nvSpPr>
          <p:cNvPr id="4" name="مستطيل: زوايا مستديرة 3">
            <a:extLst>
              <a:ext uri="{FF2B5EF4-FFF2-40B4-BE49-F238E27FC236}">
                <a16:creationId xmlns:a16="http://schemas.microsoft.com/office/drawing/2014/main" id="{872EEB21-CE4B-4CC0-9830-DFB58D9B6DBF}"/>
              </a:ext>
            </a:extLst>
          </p:cNvPr>
          <p:cNvSpPr/>
          <p:nvPr/>
        </p:nvSpPr>
        <p:spPr>
          <a:xfrm>
            <a:off x="723441" y="936434"/>
            <a:ext cx="1105360" cy="1087016"/>
          </a:xfrm>
          <a:prstGeom prst="roundRect">
            <a:avLst>
              <a:gd name="adj" fmla="val 10000"/>
            </a:avLst>
          </a:prstGeom>
          <a:blipFill rotWithShape="1">
            <a:blip r:embed="rId2"/>
            <a:srcRect/>
            <a:stretch>
              <a:fillRect t="-1000" b="-1000"/>
            </a:stretch>
          </a:blipFill>
        </p:spPr>
        <p:style>
          <a:lnRef idx="2">
            <a:schemeClr val="lt1">
              <a:hueOff val="0"/>
              <a:satOff val="0"/>
              <a:lumOff val="0"/>
              <a:alphaOff val="0"/>
            </a:schemeClr>
          </a:lnRef>
          <a:fillRef idx="1">
            <a:scrgbClr r="0" g="0" b="0"/>
          </a:fillRef>
          <a:effectRef idx="0">
            <a:schemeClr val="accent1">
              <a:tint val="50000"/>
              <a:hueOff val="50832"/>
              <a:satOff val="5599"/>
              <a:lumOff val="8654"/>
              <a:alphaOff val="0"/>
            </a:schemeClr>
          </a:effectRef>
          <a:fontRef idx="minor">
            <a:schemeClr val="lt1">
              <a:hueOff val="0"/>
              <a:satOff val="0"/>
              <a:lumOff val="0"/>
              <a:alphaOff val="0"/>
            </a:schemeClr>
          </a:fontRef>
        </p:style>
        <p:txBody>
          <a:bodyPr/>
          <a:lstStyle/>
          <a:p>
            <a:endParaRPr lang="ar-SA"/>
          </a:p>
        </p:txBody>
      </p:sp>
      <p:sp>
        <p:nvSpPr>
          <p:cNvPr id="5" name="مستطيل: زوايا مستديرة 4">
            <a:extLst>
              <a:ext uri="{FF2B5EF4-FFF2-40B4-BE49-F238E27FC236}">
                <a16:creationId xmlns:a16="http://schemas.microsoft.com/office/drawing/2014/main" id="{D13509E3-F4D9-4BA9-9518-F495291E51E0}"/>
              </a:ext>
            </a:extLst>
          </p:cNvPr>
          <p:cNvSpPr/>
          <p:nvPr/>
        </p:nvSpPr>
        <p:spPr>
          <a:xfrm>
            <a:off x="719282" y="815248"/>
            <a:ext cx="1208670" cy="1200329"/>
          </a:xfrm>
          <a:prstGeom prst="roundRect">
            <a:avLst>
              <a:gd name="adj" fmla="val 10000"/>
            </a:avLst>
          </a:prstGeom>
          <a:blipFill rotWithShape="1">
            <a:blip r:embed="rId3"/>
            <a:srcRect/>
            <a:stretch>
              <a:fillRect t="-5000" b="-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ar-SA"/>
          </a:p>
        </p:txBody>
      </p:sp>
    </p:spTree>
    <p:extLst>
      <p:ext uri="{BB962C8B-B14F-4D97-AF65-F5344CB8AC3E}">
        <p14:creationId xmlns:p14="http://schemas.microsoft.com/office/powerpoint/2010/main" val="424914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8" end="8"/>
                                            </p:txEl>
                                          </p:spTgt>
                                        </p:tgtEl>
                                        <p:attrNameLst>
                                          <p:attrName>style.visibility</p:attrName>
                                        </p:attrNameLst>
                                      </p:cBhvr>
                                      <p:to>
                                        <p:strVal val="visible"/>
                                      </p:to>
                                    </p:set>
                                    <p:animEffect transition="in" filter="fade">
                                      <p:cBhvr>
                                        <p:cTn id="14" dur="1000"/>
                                        <p:tgtEl>
                                          <p:spTgt spid="15">
                                            <p:txEl>
                                              <p:pRg st="8" end="8"/>
                                            </p:txEl>
                                          </p:spTgt>
                                        </p:tgtEl>
                                      </p:cBhvr>
                                    </p:animEffect>
                                    <p:anim calcmode="lin" valueType="num">
                                      <p:cBhvr>
                                        <p:cTn id="15" dur="10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xEl>
                                              <p:pRg st="10" end="10"/>
                                            </p:txEl>
                                          </p:spTgt>
                                        </p:tgtEl>
                                        <p:attrNameLst>
                                          <p:attrName>style.visibility</p:attrName>
                                        </p:attrNameLst>
                                      </p:cBhvr>
                                      <p:to>
                                        <p:strVal val="visible"/>
                                      </p:to>
                                    </p:set>
                                    <p:animEffect transition="in" filter="fade">
                                      <p:cBhvr>
                                        <p:cTn id="21" dur="1000"/>
                                        <p:tgtEl>
                                          <p:spTgt spid="15">
                                            <p:txEl>
                                              <p:pRg st="10" end="10"/>
                                            </p:txEl>
                                          </p:spTgt>
                                        </p:tgtEl>
                                      </p:cBhvr>
                                    </p:animEffect>
                                    <p:anim calcmode="lin" valueType="num">
                                      <p:cBhvr>
                                        <p:cTn id="22" dur="10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ربع نص 14">
            <a:extLst>
              <a:ext uri="{FF2B5EF4-FFF2-40B4-BE49-F238E27FC236}">
                <a16:creationId xmlns:a16="http://schemas.microsoft.com/office/drawing/2014/main" id="{F890B27D-9772-4625-AEF4-6C91B47999E9}"/>
              </a:ext>
            </a:extLst>
          </p:cNvPr>
          <p:cNvSpPr txBox="1"/>
          <p:nvPr/>
        </p:nvSpPr>
        <p:spPr>
          <a:xfrm>
            <a:off x="1079653" y="815248"/>
            <a:ext cx="10620261" cy="4216539"/>
          </a:xfrm>
          <a:prstGeom prst="rect">
            <a:avLst/>
          </a:prstGeom>
          <a:noFill/>
        </p:spPr>
        <p:txBody>
          <a:bodyPr wrap="square" rtlCol="1">
            <a:spAutoFit/>
          </a:bodyPr>
          <a:lstStyle/>
          <a:p>
            <a:pPr algn="r"/>
            <a:r>
              <a:rPr lang="ar-SA" sz="3600" b="1" dirty="0"/>
              <a:t>دورة حياة تطوير البرمجيات لتطبيق هاتف ذكي   </a:t>
            </a:r>
          </a:p>
          <a:p>
            <a:pPr algn="r"/>
            <a:endParaRPr lang="ar-SA" sz="2400" b="1" dirty="0"/>
          </a:p>
          <a:p>
            <a:pPr algn="r"/>
            <a:r>
              <a:rPr lang="ar-SA" sz="3200" b="1" dirty="0">
                <a:solidFill>
                  <a:schemeClr val="bg1"/>
                </a:solidFill>
                <a:highlight>
                  <a:srgbClr val="800080"/>
                </a:highlight>
              </a:rPr>
              <a:t>التصميم :</a:t>
            </a:r>
            <a:endParaRPr lang="en-GB" sz="3200" b="1" dirty="0">
              <a:solidFill>
                <a:schemeClr val="bg1"/>
              </a:solidFill>
              <a:highlight>
                <a:srgbClr val="800080"/>
              </a:highlight>
            </a:endParaRPr>
          </a:p>
          <a:p>
            <a:pPr algn="r"/>
            <a:r>
              <a:rPr lang="ar-SA" sz="3200" b="1" dirty="0">
                <a:solidFill>
                  <a:schemeClr val="bg1"/>
                </a:solidFill>
              </a:rPr>
              <a:t>‏</a:t>
            </a:r>
            <a:r>
              <a:rPr lang="ar-SA" sz="2400" b="1" dirty="0"/>
              <a:t> تشمل مرحلة التصميم تحديد جميع التفاصيل الفنية للتطبيق </a:t>
            </a:r>
          </a:p>
          <a:p>
            <a:pPr algn="r"/>
            <a:r>
              <a:rPr lang="ar-SA" sz="2400" b="1" dirty="0"/>
              <a:t>1-يجب أن يكون التطبيق مصممًا لنظام تشغيل اندرويد </a:t>
            </a:r>
          </a:p>
          <a:p>
            <a:pPr algn="r"/>
            <a:r>
              <a:rPr lang="ar-SA" sz="2400" b="1" dirty="0"/>
              <a:t>2-يجب أن يكون حجم الشاشة ثابتة </a:t>
            </a:r>
          </a:p>
          <a:p>
            <a:pPr algn="r"/>
            <a:r>
              <a:rPr lang="ar-SA" sz="2400" b="1" dirty="0"/>
              <a:t>3-يجب أن لا يحتوي على ألوان كثيرة لتجنب إرباك المستخدمين</a:t>
            </a:r>
            <a:endParaRPr lang="en-GB" sz="2400" b="1" dirty="0"/>
          </a:p>
          <a:p>
            <a:pPr algn="r"/>
            <a:endParaRPr lang="ar-SA" sz="2400" b="1" dirty="0"/>
          </a:p>
          <a:p>
            <a:pPr algn="r"/>
            <a:r>
              <a:rPr lang="ar-SA" sz="2400" b="1" dirty="0">
                <a:highlight>
                  <a:srgbClr val="FFFF00"/>
                </a:highlight>
              </a:rPr>
              <a:t> </a:t>
            </a:r>
            <a:endParaRPr lang="en-GB" sz="2400" b="1" dirty="0">
              <a:highlight>
                <a:srgbClr val="FFFF00"/>
              </a:highlight>
            </a:endParaRPr>
          </a:p>
          <a:p>
            <a:pPr algn="ctr"/>
            <a:r>
              <a:rPr lang="ar-SA" sz="2400" b="1" dirty="0">
                <a:highlight>
                  <a:srgbClr val="40BAD2"/>
                </a:highlight>
              </a:rPr>
              <a:t> </a:t>
            </a:r>
          </a:p>
        </p:txBody>
      </p:sp>
      <p:sp>
        <p:nvSpPr>
          <p:cNvPr id="4" name="مستطيل: زوايا مستديرة 3">
            <a:extLst>
              <a:ext uri="{FF2B5EF4-FFF2-40B4-BE49-F238E27FC236}">
                <a16:creationId xmlns:a16="http://schemas.microsoft.com/office/drawing/2014/main" id="{872EEB21-CE4B-4CC0-9830-DFB58D9B6DBF}"/>
              </a:ext>
            </a:extLst>
          </p:cNvPr>
          <p:cNvSpPr/>
          <p:nvPr/>
        </p:nvSpPr>
        <p:spPr>
          <a:xfrm>
            <a:off x="723441" y="936434"/>
            <a:ext cx="1105360" cy="1087016"/>
          </a:xfrm>
          <a:prstGeom prst="roundRect">
            <a:avLst>
              <a:gd name="adj" fmla="val 10000"/>
            </a:avLst>
          </a:prstGeom>
          <a:blipFill rotWithShape="1">
            <a:blip r:embed="rId2"/>
            <a:srcRect/>
            <a:stretch>
              <a:fillRect t="-1000" b="-1000"/>
            </a:stretch>
          </a:blipFill>
        </p:spPr>
        <p:style>
          <a:lnRef idx="2">
            <a:schemeClr val="lt1">
              <a:hueOff val="0"/>
              <a:satOff val="0"/>
              <a:lumOff val="0"/>
              <a:alphaOff val="0"/>
            </a:schemeClr>
          </a:lnRef>
          <a:fillRef idx="1">
            <a:scrgbClr r="0" g="0" b="0"/>
          </a:fillRef>
          <a:effectRef idx="0">
            <a:schemeClr val="accent1">
              <a:tint val="50000"/>
              <a:hueOff val="50832"/>
              <a:satOff val="5599"/>
              <a:lumOff val="8654"/>
              <a:alphaOff val="0"/>
            </a:schemeClr>
          </a:effectRef>
          <a:fontRef idx="minor">
            <a:schemeClr val="lt1">
              <a:hueOff val="0"/>
              <a:satOff val="0"/>
              <a:lumOff val="0"/>
              <a:alphaOff val="0"/>
            </a:schemeClr>
          </a:fontRef>
        </p:style>
        <p:txBody>
          <a:bodyPr/>
          <a:lstStyle/>
          <a:p>
            <a:endParaRPr lang="ar-SA"/>
          </a:p>
        </p:txBody>
      </p:sp>
    </p:spTree>
    <p:extLst>
      <p:ext uri="{BB962C8B-B14F-4D97-AF65-F5344CB8AC3E}">
        <p14:creationId xmlns:p14="http://schemas.microsoft.com/office/powerpoint/2010/main" val="217751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2" end="2"/>
                                            </p:txEl>
                                          </p:spTgt>
                                        </p:tgtEl>
                                        <p:attrNameLst>
                                          <p:attrName>style.visibility</p:attrName>
                                        </p:attrNameLst>
                                      </p:cBhvr>
                                      <p:to>
                                        <p:strVal val="visible"/>
                                      </p:to>
                                    </p:set>
                                    <p:animEffect transition="in" filter="fade">
                                      <p:cBhvr>
                                        <p:cTn id="14" dur="1000"/>
                                        <p:tgtEl>
                                          <p:spTgt spid="15">
                                            <p:txEl>
                                              <p:pRg st="2" end="2"/>
                                            </p:txEl>
                                          </p:spTgt>
                                        </p:tgtEl>
                                      </p:cBhvr>
                                    </p:animEffect>
                                    <p:anim calcmode="lin" valueType="num">
                                      <p:cBhvr>
                                        <p:cTn id="15"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xEl>
                                              <p:pRg st="3" end="3"/>
                                            </p:txEl>
                                          </p:spTgt>
                                        </p:tgtEl>
                                        <p:attrNameLst>
                                          <p:attrName>style.visibility</p:attrName>
                                        </p:attrNameLst>
                                      </p:cBhvr>
                                      <p:to>
                                        <p:strVal val="visible"/>
                                      </p:to>
                                    </p:set>
                                    <p:animEffect transition="in" filter="fade">
                                      <p:cBhvr>
                                        <p:cTn id="21" dur="1000"/>
                                        <p:tgtEl>
                                          <p:spTgt spid="15">
                                            <p:txEl>
                                              <p:pRg st="3" end="3"/>
                                            </p:txEl>
                                          </p:spTgt>
                                        </p:tgtEl>
                                      </p:cBhvr>
                                    </p:animEffect>
                                    <p:anim calcmode="lin" valueType="num">
                                      <p:cBhvr>
                                        <p:cTn id="22"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xEl>
                                              <p:pRg st="4" end="4"/>
                                            </p:txEl>
                                          </p:spTgt>
                                        </p:tgtEl>
                                        <p:attrNameLst>
                                          <p:attrName>style.visibility</p:attrName>
                                        </p:attrNameLst>
                                      </p:cBhvr>
                                      <p:to>
                                        <p:strVal val="visible"/>
                                      </p:to>
                                    </p:set>
                                    <p:animEffect transition="in" filter="fade">
                                      <p:cBhvr>
                                        <p:cTn id="26" dur="1000"/>
                                        <p:tgtEl>
                                          <p:spTgt spid="15">
                                            <p:txEl>
                                              <p:pRg st="4" end="4"/>
                                            </p:txEl>
                                          </p:spTgt>
                                        </p:tgtEl>
                                      </p:cBhvr>
                                    </p:animEffect>
                                    <p:anim calcmode="lin" valueType="num">
                                      <p:cBhvr>
                                        <p:cTn id="27"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5">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5">
                                            <p:txEl>
                                              <p:pRg st="5" end="5"/>
                                            </p:txEl>
                                          </p:spTgt>
                                        </p:tgtEl>
                                        <p:attrNameLst>
                                          <p:attrName>style.visibility</p:attrName>
                                        </p:attrNameLst>
                                      </p:cBhvr>
                                      <p:to>
                                        <p:strVal val="visible"/>
                                      </p:to>
                                    </p:set>
                                    <p:animEffect transition="in" filter="fade">
                                      <p:cBhvr>
                                        <p:cTn id="31" dur="1000"/>
                                        <p:tgtEl>
                                          <p:spTgt spid="15">
                                            <p:txEl>
                                              <p:pRg st="5" end="5"/>
                                            </p:txEl>
                                          </p:spTgt>
                                        </p:tgtEl>
                                      </p:cBhvr>
                                    </p:animEffect>
                                    <p:anim calcmode="lin" valueType="num">
                                      <p:cBhvr>
                                        <p:cTn id="32" dur="10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15">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5">
                                            <p:txEl>
                                              <p:pRg st="6" end="6"/>
                                            </p:txEl>
                                          </p:spTgt>
                                        </p:tgtEl>
                                        <p:attrNameLst>
                                          <p:attrName>style.visibility</p:attrName>
                                        </p:attrNameLst>
                                      </p:cBhvr>
                                      <p:to>
                                        <p:strVal val="visible"/>
                                      </p:to>
                                    </p:set>
                                    <p:animEffect transition="in" filter="fade">
                                      <p:cBhvr>
                                        <p:cTn id="36" dur="1000"/>
                                        <p:tgtEl>
                                          <p:spTgt spid="15">
                                            <p:txEl>
                                              <p:pRg st="6" end="6"/>
                                            </p:txEl>
                                          </p:spTgt>
                                        </p:tgtEl>
                                      </p:cBhvr>
                                    </p:animEffect>
                                    <p:anim calcmode="lin" valueType="num">
                                      <p:cBhvr>
                                        <p:cTn id="37" dur="10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ربع نص 14">
            <a:extLst>
              <a:ext uri="{FF2B5EF4-FFF2-40B4-BE49-F238E27FC236}">
                <a16:creationId xmlns:a16="http://schemas.microsoft.com/office/drawing/2014/main" id="{F890B27D-9772-4625-AEF4-6C91B47999E9}"/>
              </a:ext>
            </a:extLst>
          </p:cNvPr>
          <p:cNvSpPr txBox="1"/>
          <p:nvPr/>
        </p:nvSpPr>
        <p:spPr>
          <a:xfrm>
            <a:off x="785869" y="1320730"/>
            <a:ext cx="10620261" cy="4216539"/>
          </a:xfrm>
          <a:prstGeom prst="rect">
            <a:avLst/>
          </a:prstGeom>
          <a:noFill/>
        </p:spPr>
        <p:txBody>
          <a:bodyPr wrap="square" rtlCol="1">
            <a:spAutoFit/>
          </a:bodyPr>
          <a:lstStyle/>
          <a:p>
            <a:pPr algn="r"/>
            <a:r>
              <a:rPr lang="ar-SA" sz="3600" b="1" dirty="0"/>
              <a:t>دورة حياة تطوير البرمجيات لتطبيق هاتف ذكي   </a:t>
            </a:r>
          </a:p>
          <a:p>
            <a:pPr algn="r"/>
            <a:endParaRPr lang="ar-SA" sz="2400" b="1" dirty="0"/>
          </a:p>
          <a:p>
            <a:pPr algn="r"/>
            <a:r>
              <a:rPr lang="ar-SA" sz="3200" b="1" dirty="0">
                <a:solidFill>
                  <a:schemeClr val="bg1"/>
                </a:solidFill>
                <a:highlight>
                  <a:srgbClr val="800080"/>
                </a:highlight>
              </a:rPr>
              <a:t>التطوير والاختبار والتنفيذ :</a:t>
            </a:r>
            <a:endParaRPr lang="en-GB" sz="3200" b="1" dirty="0">
              <a:solidFill>
                <a:schemeClr val="bg1"/>
              </a:solidFill>
              <a:highlight>
                <a:srgbClr val="800080"/>
              </a:highlight>
            </a:endParaRPr>
          </a:p>
          <a:p>
            <a:pPr algn="r"/>
            <a:r>
              <a:rPr lang="ar-SA" sz="3200" b="1" dirty="0">
                <a:solidFill>
                  <a:schemeClr val="bg1"/>
                </a:solidFill>
              </a:rPr>
              <a:t>‏</a:t>
            </a:r>
            <a:r>
              <a:rPr lang="ar-SA" sz="2400" b="1" dirty="0"/>
              <a:t>يقوم مهندس البرمجيات والمختبرين في مرحلة التطوير والاختبار بالتنفيذ العملي </a:t>
            </a:r>
            <a:r>
              <a:rPr lang="ar-SA" sz="2400" b="1" dirty="0" err="1"/>
              <a:t>لملتطلبات</a:t>
            </a:r>
            <a:r>
              <a:rPr lang="ar-SA" sz="2400" b="1" dirty="0"/>
              <a:t> والمواصفات الموضحة في الخطوات السابقة سيتم استخدام برنامج مخترع التطبيقات </a:t>
            </a:r>
          </a:p>
          <a:p>
            <a:pPr algn="r"/>
            <a:r>
              <a:rPr lang="ar-SA" sz="2400" b="1" dirty="0"/>
              <a:t> في هذه المرحلة لتطوير التطبيق المطلوب  , و سيحتاج التطبيق بعد ذلك إلى اختبار شامل قبل نشره في متجر التطبيقات مثل  </a:t>
            </a:r>
          </a:p>
          <a:p>
            <a:pPr algn="r"/>
            <a:endParaRPr lang="ar-SA" sz="2400" b="1" dirty="0"/>
          </a:p>
          <a:p>
            <a:pPr algn="r"/>
            <a:r>
              <a:rPr lang="ar-SA" sz="2400" b="1" dirty="0">
                <a:highlight>
                  <a:srgbClr val="40BAD2"/>
                </a:highlight>
              </a:rPr>
              <a:t>قد يكون من الأفضل البدء بإصدار تجريبي من التطبيق يتاح لعدد محدود من المستخدمين من أجل إجراء اختبار إضافي للتطبيق قبل إصداره النهائي</a:t>
            </a:r>
          </a:p>
        </p:txBody>
      </p:sp>
      <p:sp>
        <p:nvSpPr>
          <p:cNvPr id="2" name="مستطيل 1">
            <a:extLst>
              <a:ext uri="{FF2B5EF4-FFF2-40B4-BE49-F238E27FC236}">
                <a16:creationId xmlns:a16="http://schemas.microsoft.com/office/drawing/2014/main" id="{3A7EDF2E-C886-46E3-9A4B-9DA998BD6B52}"/>
              </a:ext>
            </a:extLst>
          </p:cNvPr>
          <p:cNvSpPr/>
          <p:nvPr/>
        </p:nvSpPr>
        <p:spPr>
          <a:xfrm>
            <a:off x="4165278" y="2835132"/>
            <a:ext cx="1930721" cy="923330"/>
          </a:xfrm>
          <a:prstGeom prst="rect">
            <a:avLst/>
          </a:prstGeom>
          <a:noFill/>
        </p:spPr>
        <p:txBody>
          <a:bodyPr wrap="none" lIns="91440" tIns="45720" rIns="91440" bIns="45720">
            <a:spAutoFit/>
          </a:bodyPr>
          <a:lstStyle/>
          <a:p>
            <a:pPr algn="ctr"/>
            <a:r>
              <a:rPr lang="en-GB" sz="2400" dirty="0">
                <a:ln w="0"/>
              </a:rPr>
              <a:t>App</a:t>
            </a:r>
            <a:r>
              <a:rPr lang="en-GB" sz="5400" dirty="0">
                <a:ln w="0"/>
              </a:rPr>
              <a:t> </a:t>
            </a:r>
            <a:r>
              <a:rPr lang="en-GB" sz="2400" dirty="0">
                <a:ln w="0"/>
              </a:rPr>
              <a:t>inventor</a:t>
            </a:r>
            <a:endParaRPr lang="ar-SA" sz="2400" b="0" cap="none" spc="0" dirty="0">
              <a:ln w="0"/>
              <a:solidFill>
                <a:schemeClr val="tx1"/>
              </a:solidFill>
            </a:endParaRPr>
          </a:p>
        </p:txBody>
      </p:sp>
      <p:sp>
        <p:nvSpPr>
          <p:cNvPr id="5" name="مستطيل 4">
            <a:extLst>
              <a:ext uri="{FF2B5EF4-FFF2-40B4-BE49-F238E27FC236}">
                <a16:creationId xmlns:a16="http://schemas.microsoft.com/office/drawing/2014/main" id="{6C407F32-74A3-4A5B-B2A4-483970B9B114}"/>
              </a:ext>
            </a:extLst>
          </p:cNvPr>
          <p:cNvSpPr/>
          <p:nvPr/>
        </p:nvSpPr>
        <p:spPr>
          <a:xfrm>
            <a:off x="9266406" y="3935776"/>
            <a:ext cx="1658339" cy="461665"/>
          </a:xfrm>
          <a:prstGeom prst="rect">
            <a:avLst/>
          </a:prstGeom>
          <a:noFill/>
        </p:spPr>
        <p:txBody>
          <a:bodyPr wrap="none" lIns="91440" tIns="45720" rIns="91440" bIns="45720">
            <a:spAutoFit/>
          </a:bodyPr>
          <a:lstStyle/>
          <a:p>
            <a:pPr algn="ctr"/>
            <a:r>
              <a:rPr lang="en-GB" sz="2400" dirty="0">
                <a:ln w="0"/>
              </a:rPr>
              <a:t>Google play</a:t>
            </a:r>
            <a:endParaRPr lang="ar-SA" sz="2400" b="0" cap="none" spc="0" dirty="0">
              <a:ln w="0"/>
              <a:solidFill>
                <a:schemeClr val="tx1"/>
              </a:solidFill>
            </a:endParaRPr>
          </a:p>
        </p:txBody>
      </p:sp>
      <p:sp>
        <p:nvSpPr>
          <p:cNvPr id="6" name="مستطيل: زوايا مستديرة 5">
            <a:extLst>
              <a:ext uri="{FF2B5EF4-FFF2-40B4-BE49-F238E27FC236}">
                <a16:creationId xmlns:a16="http://schemas.microsoft.com/office/drawing/2014/main" id="{977CDEAC-EAAC-40F3-826A-4D026C01EEF7}"/>
              </a:ext>
            </a:extLst>
          </p:cNvPr>
          <p:cNvSpPr/>
          <p:nvPr/>
        </p:nvSpPr>
        <p:spPr>
          <a:xfrm>
            <a:off x="492087" y="841319"/>
            <a:ext cx="1172784" cy="1141717"/>
          </a:xfrm>
          <a:prstGeom prst="roundRect">
            <a:avLst>
              <a:gd name="adj" fmla="val 10000"/>
            </a:avLst>
          </a:prstGeom>
          <a:blipFill rotWithShape="1">
            <a:blip r:embed="rId2"/>
            <a:srcRect/>
            <a:stretch>
              <a:fillRect t="-2000" b="-2000"/>
            </a:stretch>
          </a:blipFill>
        </p:spPr>
        <p:style>
          <a:lnRef idx="2">
            <a:schemeClr val="lt1">
              <a:hueOff val="0"/>
              <a:satOff val="0"/>
              <a:lumOff val="0"/>
              <a:alphaOff val="0"/>
            </a:schemeClr>
          </a:lnRef>
          <a:fillRef idx="1">
            <a:scrgbClr r="0" g="0" b="0"/>
          </a:fillRef>
          <a:effectRef idx="0">
            <a:schemeClr val="accent1">
              <a:tint val="50000"/>
              <a:hueOff val="101664"/>
              <a:satOff val="11197"/>
              <a:lumOff val="17309"/>
              <a:alphaOff val="0"/>
            </a:schemeClr>
          </a:effectRef>
          <a:fontRef idx="minor">
            <a:schemeClr val="lt1">
              <a:hueOff val="0"/>
              <a:satOff val="0"/>
              <a:lumOff val="0"/>
              <a:alphaOff val="0"/>
            </a:schemeClr>
          </a:fontRef>
        </p:style>
        <p:txBody>
          <a:bodyPr/>
          <a:lstStyle/>
          <a:p>
            <a:endParaRPr lang="ar-SA"/>
          </a:p>
        </p:txBody>
      </p:sp>
      <p:pic>
        <p:nvPicPr>
          <p:cNvPr id="7" name="صورة 6">
            <a:extLst>
              <a:ext uri="{FF2B5EF4-FFF2-40B4-BE49-F238E27FC236}">
                <a16:creationId xmlns:a16="http://schemas.microsoft.com/office/drawing/2014/main" id="{9F0393D3-0553-4626-ABD1-CEF28DB544A6}"/>
              </a:ext>
            </a:extLst>
          </p:cNvPr>
          <p:cNvPicPr>
            <a:picLocks noChangeAspect="1"/>
          </p:cNvPicPr>
          <p:nvPr/>
        </p:nvPicPr>
        <p:blipFill>
          <a:blip r:embed="rId3"/>
          <a:stretch>
            <a:fillRect/>
          </a:stretch>
        </p:blipFill>
        <p:spPr>
          <a:xfrm>
            <a:off x="1880157" y="841319"/>
            <a:ext cx="1172785" cy="1141717"/>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صورة 7">
            <a:extLst>
              <a:ext uri="{FF2B5EF4-FFF2-40B4-BE49-F238E27FC236}">
                <a16:creationId xmlns:a16="http://schemas.microsoft.com/office/drawing/2014/main" id="{C93AE0D1-DC59-4FDF-AE5D-91FA47CBBF1B}"/>
              </a:ext>
            </a:extLst>
          </p:cNvPr>
          <p:cNvPicPr>
            <a:picLocks noChangeAspect="1"/>
          </p:cNvPicPr>
          <p:nvPr/>
        </p:nvPicPr>
        <p:blipFill>
          <a:blip r:embed="rId4"/>
          <a:stretch>
            <a:fillRect/>
          </a:stretch>
        </p:blipFill>
        <p:spPr>
          <a:xfrm>
            <a:off x="3268228" y="786161"/>
            <a:ext cx="1278438" cy="1249382"/>
          </a:xfrm>
          <a:prstGeom prst="rect">
            <a:avLst/>
          </a:prstGeom>
        </p:spPr>
      </p:pic>
    </p:spTree>
    <p:extLst>
      <p:ext uri="{BB962C8B-B14F-4D97-AF65-F5344CB8AC3E}">
        <p14:creationId xmlns:p14="http://schemas.microsoft.com/office/powerpoint/2010/main" val="122280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5">
                                            <p:txEl>
                                              <p:pRg st="6" end="6"/>
                                            </p:txEl>
                                          </p:spTgt>
                                        </p:tgtEl>
                                        <p:attrNameLst>
                                          <p:attrName>style.visibility</p:attrName>
                                        </p:attrNameLst>
                                      </p:cBhvr>
                                      <p:to>
                                        <p:strVal val="visible"/>
                                      </p:to>
                                    </p:set>
                                    <p:anim calcmode="lin" valueType="num">
                                      <p:cBhvr additive="base">
                                        <p:cTn id="14"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ربع نص 14">
            <a:extLst>
              <a:ext uri="{FF2B5EF4-FFF2-40B4-BE49-F238E27FC236}">
                <a16:creationId xmlns:a16="http://schemas.microsoft.com/office/drawing/2014/main" id="{F890B27D-9772-4625-AEF4-6C91B47999E9}"/>
              </a:ext>
            </a:extLst>
          </p:cNvPr>
          <p:cNvSpPr txBox="1"/>
          <p:nvPr/>
        </p:nvSpPr>
        <p:spPr>
          <a:xfrm>
            <a:off x="1079653" y="815248"/>
            <a:ext cx="10620261" cy="5816977"/>
          </a:xfrm>
          <a:prstGeom prst="rect">
            <a:avLst/>
          </a:prstGeom>
          <a:noFill/>
        </p:spPr>
        <p:txBody>
          <a:bodyPr wrap="square" rtlCol="1">
            <a:spAutoFit/>
          </a:bodyPr>
          <a:lstStyle/>
          <a:p>
            <a:pPr algn="r"/>
            <a:r>
              <a:rPr lang="ar-SA" sz="3600" b="1" dirty="0"/>
              <a:t>دورة حياة تطوير البرمجيات لتطبيق هاتف ذكي   </a:t>
            </a:r>
          </a:p>
          <a:p>
            <a:pPr algn="r"/>
            <a:endParaRPr lang="ar-SA" sz="2400" b="1" dirty="0"/>
          </a:p>
          <a:p>
            <a:pPr algn="r"/>
            <a:r>
              <a:rPr lang="ar-SA" sz="3200" b="1" dirty="0">
                <a:solidFill>
                  <a:schemeClr val="bg1"/>
                </a:solidFill>
                <a:highlight>
                  <a:srgbClr val="800080"/>
                </a:highlight>
              </a:rPr>
              <a:t>الصيانة :</a:t>
            </a:r>
            <a:endParaRPr lang="en-GB" sz="3200" b="1" dirty="0">
              <a:solidFill>
                <a:schemeClr val="bg1"/>
              </a:solidFill>
              <a:highlight>
                <a:srgbClr val="800080"/>
              </a:highlight>
            </a:endParaRPr>
          </a:p>
          <a:p>
            <a:pPr algn="r"/>
            <a:r>
              <a:rPr lang="ar-SA" sz="3200" b="1" dirty="0">
                <a:solidFill>
                  <a:schemeClr val="bg1"/>
                </a:solidFill>
              </a:rPr>
              <a:t>‏‏</a:t>
            </a:r>
            <a:r>
              <a:rPr lang="ar-SA" sz="2400" b="1" dirty="0"/>
              <a:t>تشمل مرحلة الصيانة جمع التغذية الراجعة من المستخدمين وذلك من أجل استخدامها لتحسين التطبيق ويتم الاستعانة بالملاحظات المستخدمين لتقييم التطبيق بشكل مستمر لتحسين و لضمان استمراريته في العمل ويمكن عمل بعض التصحيحات او التعديلات الصغيرة حسب الحاجة .</a:t>
            </a:r>
          </a:p>
          <a:p>
            <a:pPr algn="r"/>
            <a:endParaRPr lang="en-GB" sz="2400" b="1" dirty="0"/>
          </a:p>
          <a:p>
            <a:pPr algn="r"/>
            <a:r>
              <a:rPr lang="ar-SA" sz="3200" b="1" dirty="0">
                <a:solidFill>
                  <a:schemeClr val="bg1"/>
                </a:solidFill>
                <a:highlight>
                  <a:srgbClr val="800080"/>
                </a:highlight>
              </a:rPr>
              <a:t>التوثيق و التقييم  :</a:t>
            </a:r>
            <a:endParaRPr lang="en-GB" sz="3200" b="1" dirty="0">
              <a:solidFill>
                <a:schemeClr val="bg1"/>
              </a:solidFill>
              <a:highlight>
                <a:srgbClr val="800080"/>
              </a:highlight>
            </a:endParaRPr>
          </a:p>
          <a:p>
            <a:pPr algn="r"/>
            <a:r>
              <a:rPr lang="ar-SA" sz="2400" b="1" dirty="0"/>
              <a:t>1- كتابة مستند واضح يوضح تصميم النظام </a:t>
            </a:r>
          </a:p>
          <a:p>
            <a:pPr algn="r"/>
            <a:r>
              <a:rPr lang="ar-SA" sz="2400" b="1" dirty="0"/>
              <a:t>2- إضافة التعليقات التوضيحية داخل الأقسام التعليمات البرمجية أثناء عملية التطوير</a:t>
            </a:r>
          </a:p>
          <a:p>
            <a:pPr algn="r"/>
            <a:r>
              <a:rPr lang="ar-SA" sz="2400" b="1" dirty="0"/>
              <a:t>3- توثيق عمليات اختبار النظام بشكل دقيق </a:t>
            </a:r>
          </a:p>
          <a:p>
            <a:pPr algn="r"/>
            <a:r>
              <a:rPr lang="ar-SA" sz="2400" b="1" dirty="0"/>
              <a:t>4- إعداد دليل المستخدم</a:t>
            </a:r>
            <a:endParaRPr lang="en-GB" sz="2400" b="1" dirty="0"/>
          </a:p>
          <a:p>
            <a:pPr algn="r"/>
            <a:endParaRPr lang="ar-SA" sz="2400" b="1" dirty="0"/>
          </a:p>
          <a:p>
            <a:pPr algn="r"/>
            <a:r>
              <a:rPr lang="ar-SA" sz="2400" b="1" dirty="0"/>
              <a:t>أما فيما يتعلق بالتقييم فيمكن جمع المعلومات من تصنيفات متجر  قوقل بلاي و مراجعات التطبيق</a:t>
            </a:r>
            <a:endParaRPr lang="ar-SA" sz="2400" b="1" dirty="0">
              <a:highlight>
                <a:srgbClr val="40BAD2"/>
              </a:highlight>
            </a:endParaRPr>
          </a:p>
        </p:txBody>
      </p:sp>
      <p:sp>
        <p:nvSpPr>
          <p:cNvPr id="4" name="مستطيل: زوايا مستديرة 3">
            <a:extLst>
              <a:ext uri="{FF2B5EF4-FFF2-40B4-BE49-F238E27FC236}">
                <a16:creationId xmlns:a16="http://schemas.microsoft.com/office/drawing/2014/main" id="{872EEB21-CE4B-4CC0-9830-DFB58D9B6DBF}"/>
              </a:ext>
            </a:extLst>
          </p:cNvPr>
          <p:cNvSpPr/>
          <p:nvPr/>
        </p:nvSpPr>
        <p:spPr>
          <a:xfrm>
            <a:off x="723441" y="936434"/>
            <a:ext cx="1105360" cy="1087016"/>
          </a:xfrm>
          <a:prstGeom prst="roundRect">
            <a:avLst>
              <a:gd name="adj" fmla="val 10000"/>
            </a:avLst>
          </a:prstGeom>
          <a:blipFill rotWithShape="1">
            <a:blip r:embed="rId2"/>
            <a:srcRect/>
            <a:stretch>
              <a:fillRect t="-1000" b="-1000"/>
            </a:stretch>
          </a:blipFill>
        </p:spPr>
        <p:style>
          <a:lnRef idx="2">
            <a:schemeClr val="lt1">
              <a:hueOff val="0"/>
              <a:satOff val="0"/>
              <a:lumOff val="0"/>
              <a:alphaOff val="0"/>
            </a:schemeClr>
          </a:lnRef>
          <a:fillRef idx="1">
            <a:scrgbClr r="0" g="0" b="0"/>
          </a:fillRef>
          <a:effectRef idx="0">
            <a:schemeClr val="accent1">
              <a:tint val="50000"/>
              <a:hueOff val="50832"/>
              <a:satOff val="5599"/>
              <a:lumOff val="8654"/>
              <a:alphaOff val="0"/>
            </a:schemeClr>
          </a:effectRef>
          <a:fontRef idx="minor">
            <a:schemeClr val="lt1">
              <a:hueOff val="0"/>
              <a:satOff val="0"/>
              <a:lumOff val="0"/>
              <a:alphaOff val="0"/>
            </a:schemeClr>
          </a:fontRef>
        </p:style>
        <p:txBody>
          <a:bodyPr/>
          <a:lstStyle/>
          <a:p>
            <a:endParaRPr lang="ar-SA"/>
          </a:p>
        </p:txBody>
      </p:sp>
      <p:pic>
        <p:nvPicPr>
          <p:cNvPr id="6" name="صورة 5">
            <a:extLst>
              <a:ext uri="{FF2B5EF4-FFF2-40B4-BE49-F238E27FC236}">
                <a16:creationId xmlns:a16="http://schemas.microsoft.com/office/drawing/2014/main" id="{51DE8EBA-3840-4B6C-A833-7D79A7FF3D3A}"/>
              </a:ext>
            </a:extLst>
          </p:cNvPr>
          <p:cNvPicPr>
            <a:picLocks noChangeAspect="1"/>
          </p:cNvPicPr>
          <p:nvPr/>
        </p:nvPicPr>
        <p:blipFill>
          <a:blip r:embed="rId3"/>
          <a:stretch>
            <a:fillRect/>
          </a:stretch>
        </p:blipFill>
        <p:spPr>
          <a:xfrm>
            <a:off x="730496" y="815248"/>
            <a:ext cx="1333392" cy="1344058"/>
          </a:xfrm>
          <a:prstGeom prst="rect">
            <a:avLst/>
          </a:prstGeom>
        </p:spPr>
      </p:pic>
      <p:pic>
        <p:nvPicPr>
          <p:cNvPr id="7" name="صورة 6">
            <a:extLst>
              <a:ext uri="{FF2B5EF4-FFF2-40B4-BE49-F238E27FC236}">
                <a16:creationId xmlns:a16="http://schemas.microsoft.com/office/drawing/2014/main" id="{91CE4E62-1942-43F1-8433-4E84A8DE94B5}"/>
              </a:ext>
            </a:extLst>
          </p:cNvPr>
          <p:cNvPicPr>
            <a:picLocks noChangeAspect="1"/>
          </p:cNvPicPr>
          <p:nvPr/>
        </p:nvPicPr>
        <p:blipFill>
          <a:blip r:embed="rId4"/>
          <a:stretch>
            <a:fillRect/>
          </a:stretch>
        </p:blipFill>
        <p:spPr>
          <a:xfrm>
            <a:off x="829775" y="3512948"/>
            <a:ext cx="1134834" cy="1327178"/>
          </a:xfrm>
          <a:prstGeom prst="rect">
            <a:avLst/>
          </a:prstGeom>
        </p:spPr>
      </p:pic>
    </p:spTree>
    <p:extLst>
      <p:ext uri="{BB962C8B-B14F-4D97-AF65-F5344CB8AC3E}">
        <p14:creationId xmlns:p14="http://schemas.microsoft.com/office/powerpoint/2010/main" val="120520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5">
                                            <p:txEl>
                                              <p:pRg st="2" end="2"/>
                                            </p:txEl>
                                          </p:spTgt>
                                        </p:tgtEl>
                                        <p:attrNameLst>
                                          <p:attrName>style.visibility</p:attrName>
                                        </p:attrNameLst>
                                      </p:cBhvr>
                                      <p:to>
                                        <p:strVal val="visible"/>
                                      </p:to>
                                    </p:set>
                                    <p:anim calcmode="lin" valueType="num">
                                      <p:cBhvr additive="base">
                                        <p:cTn id="1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5">
                                            <p:txEl>
                                              <p:pRg st="3" end="3"/>
                                            </p:txEl>
                                          </p:spTgt>
                                        </p:tgtEl>
                                        <p:attrNameLst>
                                          <p:attrName>style.visibility</p:attrName>
                                        </p:attrNameLst>
                                      </p:cBhvr>
                                      <p:to>
                                        <p:strVal val="visible"/>
                                      </p:to>
                                    </p:set>
                                    <p:anim calcmode="lin" valueType="num">
                                      <p:cBhvr additive="base">
                                        <p:cTn id="18"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5">
                                            <p:txEl>
                                              <p:pRg st="5" end="5"/>
                                            </p:txEl>
                                          </p:spTgt>
                                        </p:tgtEl>
                                        <p:attrNameLst>
                                          <p:attrName>style.visibility</p:attrName>
                                        </p:attrNameLst>
                                      </p:cBhvr>
                                      <p:to>
                                        <p:strVal val="visible"/>
                                      </p:to>
                                    </p:set>
                                    <p:anim calcmode="lin" valueType="num">
                                      <p:cBhvr additive="base">
                                        <p:cTn id="24"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5">
                                            <p:txEl>
                                              <p:pRg st="5" end="5"/>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5">
                                            <p:txEl>
                                              <p:pRg st="6" end="6"/>
                                            </p:txEl>
                                          </p:spTgt>
                                        </p:tgtEl>
                                        <p:attrNameLst>
                                          <p:attrName>style.visibility</p:attrName>
                                        </p:attrNameLst>
                                      </p:cBhvr>
                                      <p:to>
                                        <p:strVal val="visible"/>
                                      </p:to>
                                    </p:set>
                                    <p:anim calcmode="lin" valueType="num">
                                      <p:cBhvr additive="base">
                                        <p:cTn id="28"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5">
                                            <p:txEl>
                                              <p:pRg st="6" end="6"/>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5">
                                            <p:txEl>
                                              <p:pRg st="7" end="7"/>
                                            </p:txEl>
                                          </p:spTgt>
                                        </p:tgtEl>
                                        <p:attrNameLst>
                                          <p:attrName>style.visibility</p:attrName>
                                        </p:attrNameLst>
                                      </p:cBhvr>
                                      <p:to>
                                        <p:strVal val="visible"/>
                                      </p:to>
                                    </p:set>
                                    <p:anim calcmode="lin" valueType="num">
                                      <p:cBhvr additive="base">
                                        <p:cTn id="32"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
                                            <p:txEl>
                                              <p:pRg st="7" end="7"/>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5">
                                            <p:txEl>
                                              <p:pRg st="8" end="8"/>
                                            </p:txEl>
                                          </p:spTgt>
                                        </p:tgtEl>
                                        <p:attrNameLst>
                                          <p:attrName>style.visibility</p:attrName>
                                        </p:attrNameLst>
                                      </p:cBhvr>
                                      <p:to>
                                        <p:strVal val="visible"/>
                                      </p:to>
                                    </p:set>
                                    <p:anim calcmode="lin" valueType="num">
                                      <p:cBhvr additive="base">
                                        <p:cTn id="36"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5">
                                            <p:txEl>
                                              <p:pRg st="8" end="8"/>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5">
                                            <p:txEl>
                                              <p:pRg st="9" end="9"/>
                                            </p:txEl>
                                          </p:spTgt>
                                        </p:tgtEl>
                                        <p:attrNameLst>
                                          <p:attrName>style.visibility</p:attrName>
                                        </p:attrNameLst>
                                      </p:cBhvr>
                                      <p:to>
                                        <p:strVal val="visible"/>
                                      </p:to>
                                    </p:set>
                                    <p:anim calcmode="lin" valueType="num">
                                      <p:cBhvr additive="base">
                                        <p:cTn id="40"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5">
                                            <p:txEl>
                                              <p:pRg st="9" end="9"/>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5">
                                            <p:txEl>
                                              <p:pRg st="11" end="11"/>
                                            </p:txEl>
                                          </p:spTgt>
                                        </p:tgtEl>
                                        <p:attrNameLst>
                                          <p:attrName>style.visibility</p:attrName>
                                        </p:attrNameLst>
                                      </p:cBhvr>
                                      <p:to>
                                        <p:strVal val="visible"/>
                                      </p:to>
                                    </p:set>
                                    <p:anim calcmode="lin" valueType="num">
                                      <p:cBhvr additive="base">
                                        <p:cTn id="44" dur="500" fill="hold"/>
                                        <p:tgtEl>
                                          <p:spTgt spid="15">
                                            <p:txEl>
                                              <p:pRg st="11" end="1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D5E52C1-3F01-4CA2-AB0A-A0BEB895209E}"/>
              </a:ext>
            </a:extLst>
          </p:cNvPr>
          <p:cNvSpPr/>
          <p:nvPr/>
        </p:nvSpPr>
        <p:spPr>
          <a:xfrm>
            <a:off x="-51620" y="0"/>
            <a:ext cx="12295239" cy="1104911"/>
          </a:xfrm>
          <a:prstGeom prst="rect">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dirty="0"/>
          </a:p>
        </p:txBody>
      </p:sp>
      <p:pic>
        <p:nvPicPr>
          <p:cNvPr id="10" name="صورة 9" descr="صورة تحتوي على نص, رسوم المتجهات&#10;&#10;تم إنشاء الوصف تلقائياً">
            <a:extLst>
              <a:ext uri="{FF2B5EF4-FFF2-40B4-BE49-F238E27FC236}">
                <a16:creationId xmlns:a16="http://schemas.microsoft.com/office/drawing/2014/main" id="{DBB28A70-8477-CE8D-2C61-5D347737D9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956" y="3726157"/>
            <a:ext cx="3029641" cy="2864602"/>
          </a:xfrm>
          <a:prstGeom prst="rect">
            <a:avLst/>
          </a:prstGeom>
        </p:spPr>
      </p:pic>
      <p:sp>
        <p:nvSpPr>
          <p:cNvPr id="5" name="شكل بيضاوي 4">
            <a:extLst>
              <a:ext uri="{FF2B5EF4-FFF2-40B4-BE49-F238E27FC236}">
                <a16:creationId xmlns:a16="http://schemas.microsoft.com/office/drawing/2014/main" id="{95616190-C5D7-4B90-8D76-FD797FB491B5}"/>
              </a:ext>
            </a:extLst>
          </p:cNvPr>
          <p:cNvSpPr/>
          <p:nvPr/>
        </p:nvSpPr>
        <p:spPr>
          <a:xfrm>
            <a:off x="306704" y="258054"/>
            <a:ext cx="469732" cy="4697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شكل بيضاوي 5">
            <a:extLst>
              <a:ext uri="{FF2B5EF4-FFF2-40B4-BE49-F238E27FC236}">
                <a16:creationId xmlns:a16="http://schemas.microsoft.com/office/drawing/2014/main" id="{3394F10D-DE95-4AD3-B9F6-84BE3EC44528}"/>
              </a:ext>
            </a:extLst>
          </p:cNvPr>
          <p:cNvSpPr/>
          <p:nvPr/>
        </p:nvSpPr>
        <p:spPr>
          <a:xfrm>
            <a:off x="941579" y="258054"/>
            <a:ext cx="469732" cy="4697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شكل بيضاوي 6">
            <a:extLst>
              <a:ext uri="{FF2B5EF4-FFF2-40B4-BE49-F238E27FC236}">
                <a16:creationId xmlns:a16="http://schemas.microsoft.com/office/drawing/2014/main" id="{25C2723C-C3ED-4237-8F11-A429372A3E15}"/>
              </a:ext>
            </a:extLst>
          </p:cNvPr>
          <p:cNvSpPr/>
          <p:nvPr/>
        </p:nvSpPr>
        <p:spPr>
          <a:xfrm>
            <a:off x="1532129" y="258054"/>
            <a:ext cx="469732" cy="4697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عنوان 1">
            <a:extLst>
              <a:ext uri="{FF2B5EF4-FFF2-40B4-BE49-F238E27FC236}">
                <a16:creationId xmlns:a16="http://schemas.microsoft.com/office/drawing/2014/main" id="{D6800F67-C88C-457F-A626-9C77EF997B68}"/>
              </a:ext>
            </a:extLst>
          </p:cNvPr>
          <p:cNvSpPr txBox="1">
            <a:spLocks/>
          </p:cNvSpPr>
          <p:nvPr/>
        </p:nvSpPr>
        <p:spPr>
          <a:xfrm>
            <a:off x="1223400" y="-87396"/>
            <a:ext cx="10661896"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b="1" dirty="0">
                <a:solidFill>
                  <a:schemeClr val="bg1"/>
                </a:solidFill>
              </a:rPr>
              <a:t>تقويم تكويني</a:t>
            </a:r>
          </a:p>
        </p:txBody>
      </p:sp>
      <p:sp>
        <p:nvSpPr>
          <p:cNvPr id="2" name="عنوان 1">
            <a:extLst>
              <a:ext uri="{FF2B5EF4-FFF2-40B4-BE49-F238E27FC236}">
                <a16:creationId xmlns:a16="http://schemas.microsoft.com/office/drawing/2014/main" id="{33434FEF-3974-1E60-8EAF-C8F1D1126AD6}"/>
              </a:ext>
            </a:extLst>
          </p:cNvPr>
          <p:cNvSpPr txBox="1">
            <a:spLocks/>
          </p:cNvSpPr>
          <p:nvPr/>
        </p:nvSpPr>
        <p:spPr>
          <a:xfrm>
            <a:off x="-51620" y="1101922"/>
            <a:ext cx="11449049" cy="29972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ar-SA" sz="3600" b="1" dirty="0"/>
              <a:t>اختاري الإجابة الصحيحة فيما يلي </a:t>
            </a:r>
          </a:p>
          <a:p>
            <a:pPr>
              <a:lnSpc>
                <a:spcPct val="150000"/>
              </a:lnSpc>
            </a:pPr>
            <a:r>
              <a:rPr lang="ar-SA" sz="3600" dirty="0">
                <a:solidFill>
                  <a:srgbClr val="F9A826"/>
                </a:solidFill>
                <a:latin typeface="Calibri" panose="020F0502020204030204" pitchFamily="34" charset="0"/>
              </a:rPr>
              <a:t>في مرحلة تقييم تطبيق هاتف ذكي :</a:t>
            </a:r>
          </a:p>
        </p:txBody>
      </p:sp>
      <p:grpSp>
        <p:nvGrpSpPr>
          <p:cNvPr id="3" name="مجموعة 2">
            <a:extLst>
              <a:ext uri="{FF2B5EF4-FFF2-40B4-BE49-F238E27FC236}">
                <a16:creationId xmlns:a16="http://schemas.microsoft.com/office/drawing/2014/main" id="{C12336C9-371B-D9EF-D910-BF2E9CE58C28}"/>
              </a:ext>
            </a:extLst>
          </p:cNvPr>
          <p:cNvGrpSpPr/>
          <p:nvPr/>
        </p:nvGrpSpPr>
        <p:grpSpPr>
          <a:xfrm>
            <a:off x="9509040" y="3475960"/>
            <a:ext cx="2758248" cy="2758248"/>
            <a:chOff x="9485371" y="3429000"/>
            <a:chExt cx="2758248" cy="2758248"/>
          </a:xfrm>
        </p:grpSpPr>
        <p:pic>
          <p:nvPicPr>
            <p:cNvPr id="9" name="صورة 8">
              <a:extLst>
                <a:ext uri="{FF2B5EF4-FFF2-40B4-BE49-F238E27FC236}">
                  <a16:creationId xmlns:a16="http://schemas.microsoft.com/office/drawing/2014/main" id="{DFEC7034-0F3D-566C-F303-17EBB39F8D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5371" y="3429000"/>
              <a:ext cx="2758248" cy="2758248"/>
            </a:xfrm>
            <a:prstGeom prst="rect">
              <a:avLst/>
            </a:prstGeom>
          </p:spPr>
        </p:pic>
        <p:sp>
          <p:nvSpPr>
            <p:cNvPr id="11" name="مستطيل 10">
              <a:extLst>
                <a:ext uri="{FF2B5EF4-FFF2-40B4-BE49-F238E27FC236}">
                  <a16:creationId xmlns:a16="http://schemas.microsoft.com/office/drawing/2014/main" id="{BF181337-0680-ECD1-37E8-5C463C95D17B}"/>
                </a:ext>
              </a:extLst>
            </p:cNvPr>
            <p:cNvSpPr/>
            <p:nvPr/>
          </p:nvSpPr>
          <p:spPr>
            <a:xfrm>
              <a:off x="9932277" y="3960543"/>
              <a:ext cx="1765738" cy="2018102"/>
            </a:xfrm>
            <a:prstGeom prst="rect">
              <a:avLst/>
            </a:prstGeom>
            <a:solidFill>
              <a:srgbClr val="EDEFF1"/>
            </a:solidFill>
            <a:ln>
              <a:solidFill>
                <a:srgbClr val="EDEF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grpSp>
        <p:nvGrpSpPr>
          <p:cNvPr id="12" name="مجموعة 11">
            <a:extLst>
              <a:ext uri="{FF2B5EF4-FFF2-40B4-BE49-F238E27FC236}">
                <a16:creationId xmlns:a16="http://schemas.microsoft.com/office/drawing/2014/main" id="{216DF4AD-0307-D0B0-1ACA-E7FA61ADD1EC}"/>
              </a:ext>
            </a:extLst>
          </p:cNvPr>
          <p:cNvGrpSpPr/>
          <p:nvPr/>
        </p:nvGrpSpPr>
        <p:grpSpPr>
          <a:xfrm>
            <a:off x="3884205" y="3459545"/>
            <a:ext cx="2758248" cy="2758248"/>
            <a:chOff x="3884205" y="3429000"/>
            <a:chExt cx="2758248" cy="2758248"/>
          </a:xfrm>
        </p:grpSpPr>
        <p:pic>
          <p:nvPicPr>
            <p:cNvPr id="13" name="صورة 12">
              <a:extLst>
                <a:ext uri="{FF2B5EF4-FFF2-40B4-BE49-F238E27FC236}">
                  <a16:creationId xmlns:a16="http://schemas.microsoft.com/office/drawing/2014/main" id="{0BFC962F-BABD-8C1B-0371-61E8A54C59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4205" y="3429000"/>
              <a:ext cx="2758248" cy="2758248"/>
            </a:xfrm>
            <a:prstGeom prst="rect">
              <a:avLst/>
            </a:prstGeom>
          </p:spPr>
        </p:pic>
        <p:sp>
          <p:nvSpPr>
            <p:cNvPr id="15" name="مستطيل 14">
              <a:extLst>
                <a:ext uri="{FF2B5EF4-FFF2-40B4-BE49-F238E27FC236}">
                  <a16:creationId xmlns:a16="http://schemas.microsoft.com/office/drawing/2014/main" id="{B1455363-F9C7-7B2E-6509-8E80154FB37E}"/>
                </a:ext>
              </a:extLst>
            </p:cNvPr>
            <p:cNvSpPr/>
            <p:nvPr/>
          </p:nvSpPr>
          <p:spPr>
            <a:xfrm>
              <a:off x="4348655" y="3960543"/>
              <a:ext cx="1765738" cy="2102090"/>
            </a:xfrm>
            <a:prstGeom prst="rect">
              <a:avLst/>
            </a:prstGeom>
            <a:solidFill>
              <a:srgbClr val="EDEFF1"/>
            </a:solidFill>
            <a:ln>
              <a:solidFill>
                <a:srgbClr val="EDEF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6" name="مجموعة 15">
            <a:extLst>
              <a:ext uri="{FF2B5EF4-FFF2-40B4-BE49-F238E27FC236}">
                <a16:creationId xmlns:a16="http://schemas.microsoft.com/office/drawing/2014/main" id="{FEBAB47F-BF48-3992-97A1-51353E75500E}"/>
              </a:ext>
            </a:extLst>
          </p:cNvPr>
          <p:cNvGrpSpPr/>
          <p:nvPr/>
        </p:nvGrpSpPr>
        <p:grpSpPr>
          <a:xfrm>
            <a:off x="6653822" y="3459545"/>
            <a:ext cx="2758248" cy="2758248"/>
            <a:chOff x="6653822" y="3429000"/>
            <a:chExt cx="2758248" cy="2758248"/>
          </a:xfrm>
        </p:grpSpPr>
        <p:pic>
          <p:nvPicPr>
            <p:cNvPr id="17" name="صورة 16">
              <a:extLst>
                <a:ext uri="{FF2B5EF4-FFF2-40B4-BE49-F238E27FC236}">
                  <a16:creationId xmlns:a16="http://schemas.microsoft.com/office/drawing/2014/main" id="{C1F0B01D-4D1F-B586-C78E-8DAD5E52C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3822" y="3429000"/>
              <a:ext cx="2758248" cy="2758248"/>
            </a:xfrm>
            <a:prstGeom prst="rect">
              <a:avLst/>
            </a:prstGeom>
          </p:spPr>
        </p:pic>
        <p:sp>
          <p:nvSpPr>
            <p:cNvPr id="18" name="مستطيل 17">
              <a:extLst>
                <a:ext uri="{FF2B5EF4-FFF2-40B4-BE49-F238E27FC236}">
                  <a16:creationId xmlns:a16="http://schemas.microsoft.com/office/drawing/2014/main" id="{B768CB28-EAD2-1F04-CBA0-B657E80D3D4A}"/>
                </a:ext>
              </a:extLst>
            </p:cNvPr>
            <p:cNvSpPr/>
            <p:nvPr/>
          </p:nvSpPr>
          <p:spPr>
            <a:xfrm>
              <a:off x="7126212" y="3960543"/>
              <a:ext cx="1765738" cy="2102090"/>
            </a:xfrm>
            <a:prstGeom prst="rect">
              <a:avLst/>
            </a:prstGeom>
            <a:solidFill>
              <a:srgbClr val="EDEFF1"/>
            </a:solidFill>
            <a:ln>
              <a:solidFill>
                <a:srgbClr val="EDEF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9" name="عنوان 1">
            <a:extLst>
              <a:ext uri="{FF2B5EF4-FFF2-40B4-BE49-F238E27FC236}">
                <a16:creationId xmlns:a16="http://schemas.microsoft.com/office/drawing/2014/main" id="{1D6B7FDA-3A44-1607-5D06-0B4A78AF9174}"/>
              </a:ext>
            </a:extLst>
          </p:cNvPr>
          <p:cNvSpPr txBox="1">
            <a:spLocks/>
          </p:cNvSpPr>
          <p:nvPr/>
        </p:nvSpPr>
        <p:spPr>
          <a:xfrm>
            <a:off x="6979432" y="3340069"/>
            <a:ext cx="1960336" cy="29972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sz="3200" b="1" dirty="0"/>
              <a:t>يتم تلقي المراجعة من المستخدمين</a:t>
            </a:r>
            <a:endParaRPr lang="ar-SA" sz="3200" dirty="0"/>
          </a:p>
        </p:txBody>
      </p:sp>
      <p:sp>
        <p:nvSpPr>
          <p:cNvPr id="20" name="عنوان 1">
            <a:extLst>
              <a:ext uri="{FF2B5EF4-FFF2-40B4-BE49-F238E27FC236}">
                <a16:creationId xmlns:a16="http://schemas.microsoft.com/office/drawing/2014/main" id="{37BE80BE-DCB1-BAEC-2FD4-1341CBE3AE04}"/>
              </a:ext>
            </a:extLst>
          </p:cNvPr>
          <p:cNvSpPr txBox="1">
            <a:spLocks/>
          </p:cNvSpPr>
          <p:nvPr/>
        </p:nvSpPr>
        <p:spPr>
          <a:xfrm>
            <a:off x="4471439" y="3434260"/>
            <a:ext cx="1672160" cy="29972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sz="3200" b="1" dirty="0"/>
              <a:t>يتم تحديد احتياجات المستخدم</a:t>
            </a:r>
            <a:endParaRPr lang="ar-SA" sz="3200" dirty="0"/>
          </a:p>
        </p:txBody>
      </p:sp>
      <p:sp>
        <p:nvSpPr>
          <p:cNvPr id="21" name="عنوان 1">
            <a:extLst>
              <a:ext uri="{FF2B5EF4-FFF2-40B4-BE49-F238E27FC236}">
                <a16:creationId xmlns:a16="http://schemas.microsoft.com/office/drawing/2014/main" id="{03896BFF-4B02-5A8F-55E7-F17A9C0A5E7E}"/>
              </a:ext>
            </a:extLst>
          </p:cNvPr>
          <p:cNvSpPr txBox="1">
            <a:spLocks/>
          </p:cNvSpPr>
          <p:nvPr/>
        </p:nvSpPr>
        <p:spPr>
          <a:xfrm>
            <a:off x="9691995" y="3317355"/>
            <a:ext cx="2239171" cy="29972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sz="3200" b="1" dirty="0"/>
              <a:t>يتم تصميم العمل على اندرويد</a:t>
            </a:r>
            <a:endParaRPr lang="ar-SA" sz="3200" dirty="0"/>
          </a:p>
        </p:txBody>
      </p:sp>
      <p:pic>
        <p:nvPicPr>
          <p:cNvPr id="22" name="صورة 21" descr="صورة تحتوي على سهم&#10;&#10;تم إنشاء الوصف تلقائياً">
            <a:extLst>
              <a:ext uri="{FF2B5EF4-FFF2-40B4-BE49-F238E27FC236}">
                <a16:creationId xmlns:a16="http://schemas.microsoft.com/office/drawing/2014/main" id="{EA026766-1C6F-97F2-06D5-F6D588B96D28}"/>
              </a:ext>
            </a:extLst>
          </p:cNvPr>
          <p:cNvPicPr>
            <a:picLocks noChangeAspect="1"/>
          </p:cNvPicPr>
          <p:nvPr/>
        </p:nvPicPr>
        <p:blipFill>
          <a:blip r:embed="rId5">
            <a:duotone>
              <a:prstClr val="black"/>
              <a:schemeClr val="accent2">
                <a:tint val="45000"/>
                <a:satMod val="400000"/>
              </a:schemeClr>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7211073" y="5532787"/>
            <a:ext cx="1402842" cy="1402842"/>
          </a:xfrm>
          <a:prstGeom prst="rect">
            <a:avLst/>
          </a:prstGeom>
        </p:spPr>
      </p:pic>
    </p:spTree>
    <p:custDataLst>
      <p:tags r:id="rId1"/>
    </p:custDataLst>
    <p:extLst>
      <p:ext uri="{BB962C8B-B14F-4D97-AF65-F5344CB8AC3E}">
        <p14:creationId xmlns:p14="http://schemas.microsoft.com/office/powerpoint/2010/main" val="127364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par>
                          <p:cTn id="27" fill="hold">
                            <p:stCondLst>
                              <p:cond delay="3000"/>
                            </p:stCondLst>
                            <p:childTnLst>
                              <p:par>
                                <p:cTn id="28" presetID="22" presetClass="entr" presetSubtype="1"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up)">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uiExpand="1" build="p"/>
      <p:bldP spid="19"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a:extLst>
              <a:ext uri="{FF2B5EF4-FFF2-40B4-BE49-F238E27FC236}">
                <a16:creationId xmlns:a16="http://schemas.microsoft.com/office/drawing/2014/main" id="{03123DD1-8615-47B7-9BD6-6A3C0146095A}"/>
              </a:ext>
            </a:extLst>
          </p:cNvPr>
          <p:cNvSpPr>
            <a:spLocks noGrp="1"/>
          </p:cNvSpPr>
          <p:nvPr>
            <p:ph type="ctrTitle"/>
          </p:nvPr>
        </p:nvSpPr>
        <p:spPr/>
        <p:txBody>
          <a:bodyPr>
            <a:normAutofit fontScale="90000"/>
          </a:bodyPr>
          <a:lstStyle/>
          <a:p>
            <a:pPr algn="r"/>
            <a:r>
              <a:rPr lang="ar-SA" dirty="0">
                <a:highlight>
                  <a:srgbClr val="FFFF00"/>
                </a:highlight>
              </a:rPr>
              <a:t>طالبتي في مسار المستقبل ( مسار الحاسب والهندسة ): </a:t>
            </a:r>
            <a:br>
              <a:rPr lang="ar-SA" dirty="0"/>
            </a:br>
            <a:r>
              <a:rPr lang="ar-SA" dirty="0"/>
              <a:t>بعد معرفتك لمفهوم هندسة البرمجيات ومراحل تطوير البرمجيات إليك هذا </a:t>
            </a:r>
            <a:r>
              <a:rPr lang="ar-SA" dirty="0" err="1"/>
              <a:t>الفديو</a:t>
            </a:r>
            <a:r>
              <a:rPr lang="ar-SA" dirty="0"/>
              <a:t> الذي يتحدث عن هندسة البرمجيات كتخصص جامعي و فرص العمل </a:t>
            </a:r>
          </a:p>
        </p:txBody>
      </p:sp>
      <p:pic>
        <p:nvPicPr>
          <p:cNvPr id="13314" name="Picture 2" descr="دراسة هندسة البرمجيات في ماليزيا Software Engineering || الجامعات والاسعار">
            <a:extLst>
              <a:ext uri="{FF2B5EF4-FFF2-40B4-BE49-F238E27FC236}">
                <a16:creationId xmlns:a16="http://schemas.microsoft.com/office/drawing/2014/main" id="{4E2729DF-4E2A-4240-8751-2EB4F58F2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0093" y="3256832"/>
            <a:ext cx="5133401" cy="29927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84257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7F573B0-D290-4247-A918-27FFDD53A8BC}"/>
              </a:ext>
            </a:extLst>
          </p:cNvPr>
          <p:cNvSpPr>
            <a:spLocks noGrp="1"/>
          </p:cNvSpPr>
          <p:nvPr>
            <p:ph type="title"/>
          </p:nvPr>
        </p:nvSpPr>
        <p:spPr/>
        <p:txBody>
          <a:bodyPr>
            <a:normAutofit/>
          </a:bodyPr>
          <a:lstStyle/>
          <a:p>
            <a:pPr algn="ctr"/>
            <a:r>
              <a:rPr lang="ar-SA" dirty="0"/>
              <a:t>فرص العمل في هندسة البرمجيات</a:t>
            </a:r>
            <a:br>
              <a:rPr lang="ar-SA" dirty="0"/>
            </a:br>
            <a:r>
              <a:rPr lang="ar-SA" dirty="0"/>
              <a:t> </a:t>
            </a:r>
            <a:r>
              <a:rPr lang="en-GB" dirty="0"/>
              <a:t>job </a:t>
            </a:r>
            <a:r>
              <a:rPr lang="en-GB" dirty="0" err="1"/>
              <a:t>opport</a:t>
            </a:r>
            <a:r>
              <a:rPr lang="en-US" dirty="0"/>
              <a:t>unities in soft </a:t>
            </a:r>
            <a:r>
              <a:rPr lang="en-US" dirty="0" err="1"/>
              <a:t>Enjneering</a:t>
            </a:r>
            <a:r>
              <a:rPr lang="en-US" dirty="0"/>
              <a:t>  </a:t>
            </a:r>
            <a:endParaRPr lang="ar-SA" dirty="0"/>
          </a:p>
        </p:txBody>
      </p:sp>
      <p:pic>
        <p:nvPicPr>
          <p:cNvPr id="4" name="وسائط عبر الإنترنت 3" title="￘ﾪ￘ﾮ￘ﾵ￘ﾵ ￙ﾇ￙ﾆ￘ﾯ￘ﾳ￘ﾩ ￘ﾧ￙ﾄ￘ﾨ￘ﾱ￙ﾅ￘ﾬ￙ﾊ￘ﾧ￘ﾪ | ￘ﾪ￘ﾮ￘ﾵ￘ﾵ ￘ﾧ￙ﾄ￘ﾹ￘ﾨ￘ﾧ￙ﾂ￘ﾱ￘ﾩ">
            <a:hlinkClick r:id="" action="ppaction://media"/>
            <a:extLst>
              <a:ext uri="{FF2B5EF4-FFF2-40B4-BE49-F238E27FC236}">
                <a16:creationId xmlns:a16="http://schemas.microsoft.com/office/drawing/2014/main" id="{A567F76D-90D1-4569-A252-3F6C139D7490}"/>
              </a:ext>
            </a:extLst>
          </p:cNvPr>
          <p:cNvPicPr>
            <a:picLocks noGrp="1" noRot="1" noChangeAspect="1"/>
          </p:cNvPicPr>
          <p:nvPr>
            <p:ph idx="1"/>
            <a:videoFile r:link="rId1"/>
          </p:nvPr>
        </p:nvPicPr>
        <p:blipFill>
          <a:blip r:embed="rId3"/>
          <a:stretch>
            <a:fillRect/>
          </a:stretch>
        </p:blipFill>
        <p:spPr>
          <a:xfrm>
            <a:off x="2874676" y="2657578"/>
            <a:ext cx="6621864" cy="3741248"/>
          </a:xfrm>
          <a:prstGeom prst="rect">
            <a:avLst/>
          </a:prstGeom>
        </p:spPr>
      </p:pic>
    </p:spTree>
    <p:extLst>
      <p:ext uri="{BB962C8B-B14F-4D97-AF65-F5344CB8AC3E}">
        <p14:creationId xmlns:p14="http://schemas.microsoft.com/office/powerpoint/2010/main" val="388826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7F573B0-D290-4247-A918-27FFDD53A8BC}"/>
              </a:ext>
            </a:extLst>
          </p:cNvPr>
          <p:cNvSpPr>
            <a:spLocks noGrp="1"/>
          </p:cNvSpPr>
          <p:nvPr>
            <p:ph type="title"/>
          </p:nvPr>
        </p:nvSpPr>
        <p:spPr/>
        <p:txBody>
          <a:bodyPr/>
          <a:lstStyle/>
          <a:p>
            <a:pPr algn="ctr"/>
            <a:r>
              <a:rPr lang="ar-SA" dirty="0"/>
              <a:t>فرص العمل في هندسة البرمجيات </a:t>
            </a:r>
            <a:br>
              <a:rPr lang="ar-SA" dirty="0"/>
            </a:br>
            <a:r>
              <a:rPr lang="en-GB" dirty="0"/>
              <a:t>job </a:t>
            </a:r>
            <a:r>
              <a:rPr lang="en-GB" dirty="0" err="1"/>
              <a:t>opport</a:t>
            </a:r>
            <a:r>
              <a:rPr lang="en-US" dirty="0"/>
              <a:t>unities in soft </a:t>
            </a:r>
            <a:r>
              <a:rPr lang="en-US" dirty="0" err="1"/>
              <a:t>Enjneering</a:t>
            </a:r>
            <a:endParaRPr lang="ar-SA" dirty="0"/>
          </a:p>
        </p:txBody>
      </p:sp>
      <p:sp>
        <p:nvSpPr>
          <p:cNvPr id="5" name="عنصر نائب للمحتوى 4">
            <a:extLst>
              <a:ext uri="{FF2B5EF4-FFF2-40B4-BE49-F238E27FC236}">
                <a16:creationId xmlns:a16="http://schemas.microsoft.com/office/drawing/2014/main" id="{1D8532B4-1420-45A2-9C77-A7579D0E0DB7}"/>
              </a:ext>
            </a:extLst>
          </p:cNvPr>
          <p:cNvSpPr>
            <a:spLocks noGrp="1"/>
          </p:cNvSpPr>
          <p:nvPr>
            <p:ph idx="1"/>
          </p:nvPr>
        </p:nvSpPr>
        <p:spPr>
          <a:xfrm>
            <a:off x="581192" y="1949986"/>
            <a:ext cx="11029615" cy="4682168"/>
          </a:xfrm>
        </p:spPr>
        <p:txBody>
          <a:bodyPr>
            <a:normAutofit lnSpcReduction="10000"/>
          </a:bodyPr>
          <a:lstStyle/>
          <a:p>
            <a:pPr marL="0" indent="0">
              <a:buNone/>
            </a:pPr>
            <a:r>
              <a:rPr lang="ar-SA" sz="3200" dirty="0">
                <a:solidFill>
                  <a:schemeClr val="tx1"/>
                </a:solidFill>
              </a:rPr>
              <a:t>اذكري الفرص الوظيفية في هندسة البرمجيات </a:t>
            </a:r>
          </a:p>
          <a:p>
            <a:r>
              <a:rPr lang="ar-SA" sz="2800" dirty="0">
                <a:solidFill>
                  <a:schemeClr val="tx1"/>
                </a:solidFill>
              </a:rPr>
              <a:t>مطور ويب </a:t>
            </a:r>
          </a:p>
          <a:p>
            <a:r>
              <a:rPr lang="ar-SA" sz="2800" dirty="0">
                <a:solidFill>
                  <a:schemeClr val="tx1"/>
                </a:solidFill>
              </a:rPr>
              <a:t>مطور تطبيقات الأجهزة  المحمولة </a:t>
            </a:r>
          </a:p>
          <a:p>
            <a:r>
              <a:rPr lang="ar-SA" sz="2800" dirty="0">
                <a:solidFill>
                  <a:schemeClr val="tx1"/>
                </a:solidFill>
              </a:rPr>
              <a:t>مهندس عمليات التطوير </a:t>
            </a:r>
          </a:p>
          <a:p>
            <a:r>
              <a:rPr lang="ar-SA" sz="2800" dirty="0">
                <a:solidFill>
                  <a:schemeClr val="tx1"/>
                </a:solidFill>
              </a:rPr>
              <a:t>مهندس تخزين سحابي</a:t>
            </a:r>
          </a:p>
          <a:p>
            <a:r>
              <a:rPr lang="ar-SA" sz="2800" dirty="0">
                <a:solidFill>
                  <a:schemeClr val="tx1"/>
                </a:solidFill>
              </a:rPr>
              <a:t>مهندس قاعدة بيانات </a:t>
            </a:r>
          </a:p>
          <a:p>
            <a:r>
              <a:rPr lang="ar-SA" sz="2800" dirty="0">
                <a:solidFill>
                  <a:schemeClr val="tx1"/>
                </a:solidFill>
              </a:rPr>
              <a:t>مهندس ضمان الجودة </a:t>
            </a:r>
          </a:p>
          <a:p>
            <a:r>
              <a:rPr lang="ar-SA" sz="2800" dirty="0">
                <a:solidFill>
                  <a:schemeClr val="tx1"/>
                </a:solidFill>
              </a:rPr>
              <a:t>مسؤول النظام </a:t>
            </a:r>
          </a:p>
        </p:txBody>
      </p:sp>
    </p:spTree>
    <p:extLst>
      <p:ext uri="{BB962C8B-B14F-4D97-AF65-F5344CB8AC3E}">
        <p14:creationId xmlns:p14="http://schemas.microsoft.com/office/powerpoint/2010/main" val="2311150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8F0B33F-451B-8F21-BE15-2078863C8E64}"/>
              </a:ext>
            </a:extLst>
          </p:cNvPr>
          <p:cNvSpPr>
            <a:spLocks noGrp="1"/>
          </p:cNvSpPr>
          <p:nvPr>
            <p:ph type="title"/>
          </p:nvPr>
        </p:nvSpPr>
        <p:spPr>
          <a:xfrm>
            <a:off x="1275428" y="5519677"/>
            <a:ext cx="8977336" cy="689514"/>
          </a:xfrm>
        </p:spPr>
        <p:txBody>
          <a:bodyPr anchor="ctr">
            <a:normAutofit fontScale="90000"/>
          </a:bodyPr>
          <a:lstStyle/>
          <a:p>
            <a:pPr algn="ctr"/>
            <a:r>
              <a:rPr lang="ar-SA" sz="4000" b="1" dirty="0">
                <a:solidFill>
                  <a:schemeClr val="accent1">
                    <a:lumMod val="25000"/>
                    <a:lumOff val="75000"/>
                  </a:schemeClr>
                </a:solidFill>
              </a:rPr>
              <a:t>مبادئ هندسة البرمجيات </a:t>
            </a:r>
          </a:p>
        </p:txBody>
      </p:sp>
      <p:sp>
        <p:nvSpPr>
          <p:cNvPr id="3" name="عنوان فرعي 2">
            <a:extLst>
              <a:ext uri="{FF2B5EF4-FFF2-40B4-BE49-F238E27FC236}">
                <a16:creationId xmlns:a16="http://schemas.microsoft.com/office/drawing/2014/main" id="{21BFDD5F-F4AA-232D-C5F9-8C95CD638197}"/>
              </a:ext>
            </a:extLst>
          </p:cNvPr>
          <p:cNvSpPr>
            <a:spLocks noGrp="1"/>
          </p:cNvSpPr>
          <p:nvPr>
            <p:ph type="body" sz="half" idx="2"/>
          </p:nvPr>
        </p:nvSpPr>
        <p:spPr>
          <a:xfrm>
            <a:off x="561067" y="5519676"/>
            <a:ext cx="2132980" cy="689515"/>
          </a:xfrm>
        </p:spPr>
        <p:txBody>
          <a:bodyPr anchor="ctr">
            <a:normAutofit/>
          </a:bodyPr>
          <a:lstStyle/>
          <a:p>
            <a:pPr algn="r"/>
            <a:r>
              <a:rPr lang="ar-SA" sz="2000" dirty="0"/>
              <a:t>الكتاب، صفحة 9</a:t>
            </a:r>
          </a:p>
        </p:txBody>
      </p:sp>
      <p:pic>
        <p:nvPicPr>
          <p:cNvPr id="2050" name="Picture 2" descr="Information technology Images | Free Vectors, Stock Photos &amp; PSD">
            <a:extLst>
              <a:ext uri="{FF2B5EF4-FFF2-40B4-BE49-F238E27FC236}">
                <a16:creationId xmlns:a16="http://schemas.microsoft.com/office/drawing/2014/main" id="{E2C31F43-70B7-FBE0-4333-50AA511BFCB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93242" y="103144"/>
            <a:ext cx="5783943" cy="5607054"/>
          </a:xfrm>
          <a:prstGeom prst="rect">
            <a:avLst/>
          </a:prstGeom>
          <a:noFill/>
          <a:extLst>
            <a:ext uri="{909E8E84-426E-40DD-AFC4-6F175D3DCCD1}">
              <a14:hiddenFill xmlns:a14="http://schemas.microsoft.com/office/drawing/2010/main">
                <a:solidFill>
                  <a:srgbClr val="FFFFFF"/>
                </a:solidFill>
              </a14:hiddenFill>
            </a:ext>
          </a:extLst>
        </p:spPr>
      </p:pic>
      <p:sp>
        <p:nvSpPr>
          <p:cNvPr id="8" name="عنوان 1">
            <a:extLst>
              <a:ext uri="{FF2B5EF4-FFF2-40B4-BE49-F238E27FC236}">
                <a16:creationId xmlns:a16="http://schemas.microsoft.com/office/drawing/2014/main" id="{6BE3E0A1-8F22-A37A-EE63-0F96E2977E95}"/>
              </a:ext>
            </a:extLst>
          </p:cNvPr>
          <p:cNvSpPr txBox="1">
            <a:spLocks/>
          </p:cNvSpPr>
          <p:nvPr/>
        </p:nvSpPr>
        <p:spPr>
          <a:xfrm>
            <a:off x="7541232" y="4759730"/>
            <a:ext cx="4268128" cy="2209409"/>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3200" b="0" kern="1200" spc="-60" baseline="0">
                <a:solidFill>
                  <a:srgbClr val="FFFFFF"/>
                </a:solidFill>
                <a:latin typeface="+mj-lt"/>
                <a:ea typeface="+mj-ea"/>
                <a:cs typeface="+mj-cs"/>
              </a:defRPr>
            </a:lvl1pPr>
          </a:lstStyle>
          <a:p>
            <a:pPr algn="ctr">
              <a:lnSpc>
                <a:spcPct val="150000"/>
              </a:lnSpc>
            </a:pPr>
            <a:r>
              <a:rPr lang="ar-SA" sz="4000" b="1" dirty="0">
                <a:solidFill>
                  <a:schemeClr val="bg1"/>
                </a:solidFill>
              </a:rPr>
              <a:t>الدرس الأول:</a:t>
            </a:r>
          </a:p>
        </p:txBody>
      </p:sp>
    </p:spTree>
    <p:extLst>
      <p:ext uri="{BB962C8B-B14F-4D97-AF65-F5344CB8AC3E}">
        <p14:creationId xmlns:p14="http://schemas.microsoft.com/office/powerpoint/2010/main" val="4024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a:extLst>
              <a:ext uri="{FF2B5EF4-FFF2-40B4-BE49-F238E27FC236}">
                <a16:creationId xmlns:a16="http://schemas.microsoft.com/office/drawing/2014/main" id="{BA8AF412-EA42-6F16-C576-61CE463D1F10}"/>
              </a:ext>
            </a:extLst>
          </p:cNvPr>
          <p:cNvSpPr>
            <a:spLocks noGrp="1"/>
          </p:cNvSpPr>
          <p:nvPr>
            <p:ph type="title"/>
          </p:nvPr>
        </p:nvSpPr>
        <p:spPr>
          <a:xfrm>
            <a:off x="1177593" y="763675"/>
            <a:ext cx="2947482" cy="1902392"/>
          </a:xfrm>
        </p:spPr>
        <p:txBody>
          <a:bodyPr>
            <a:normAutofit/>
          </a:bodyPr>
          <a:lstStyle/>
          <a:p>
            <a:pPr algn="ctr">
              <a:lnSpc>
                <a:spcPct val="150000"/>
              </a:lnSpc>
            </a:pPr>
            <a:r>
              <a:rPr lang="ar-SA" sz="4000" b="1" dirty="0"/>
              <a:t>ملخص الدرس</a:t>
            </a:r>
          </a:p>
        </p:txBody>
      </p:sp>
      <p:sp>
        <p:nvSpPr>
          <p:cNvPr id="6" name="مربع نص 5">
            <a:extLst>
              <a:ext uri="{FF2B5EF4-FFF2-40B4-BE49-F238E27FC236}">
                <a16:creationId xmlns:a16="http://schemas.microsoft.com/office/drawing/2014/main" id="{A66C7EA8-723B-4F29-E6DB-A201C7FEFBEE}"/>
              </a:ext>
            </a:extLst>
          </p:cNvPr>
          <p:cNvSpPr txBox="1"/>
          <p:nvPr/>
        </p:nvSpPr>
        <p:spPr>
          <a:xfrm>
            <a:off x="4038603" y="692681"/>
            <a:ext cx="7453085" cy="938719"/>
          </a:xfrm>
          <a:prstGeom prst="rect">
            <a:avLst/>
          </a:prstGeom>
          <a:noFill/>
        </p:spPr>
        <p:txBody>
          <a:bodyPr wrap="square" rtlCol="1">
            <a:spAutoFit/>
          </a:bodyPr>
          <a:lstStyle/>
          <a:p>
            <a:pPr algn="r" rtl="1">
              <a:lnSpc>
                <a:spcPct val="150000"/>
              </a:lnSpc>
            </a:pPr>
            <a:r>
              <a:rPr lang="ar-SA" sz="4000" dirty="0">
                <a:solidFill>
                  <a:schemeClr val="bg1"/>
                </a:solidFill>
              </a:rPr>
              <a:t>تعرّفنا اليوم على :</a:t>
            </a:r>
          </a:p>
        </p:txBody>
      </p:sp>
      <p:sp>
        <p:nvSpPr>
          <p:cNvPr id="7" name="مستطيل: زوايا قطرية مستديرة 6">
            <a:extLst>
              <a:ext uri="{FF2B5EF4-FFF2-40B4-BE49-F238E27FC236}">
                <a16:creationId xmlns:a16="http://schemas.microsoft.com/office/drawing/2014/main" id="{7530846B-ABFB-20E0-84C8-12414C7CEFED}"/>
              </a:ext>
            </a:extLst>
          </p:cNvPr>
          <p:cNvSpPr/>
          <p:nvPr/>
        </p:nvSpPr>
        <p:spPr>
          <a:xfrm>
            <a:off x="4695368" y="2019161"/>
            <a:ext cx="6052457" cy="1182914"/>
          </a:xfrm>
          <a:prstGeom prst="round2DiagRect">
            <a:avLst>
              <a:gd name="adj1" fmla="val 50000"/>
              <a:gd name="adj2" fmla="val 0"/>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dirty="0"/>
              <a:t>دورة حياة تطوير البرمجيات لتطبيق هاتف ذكي</a:t>
            </a:r>
          </a:p>
        </p:txBody>
      </p:sp>
      <p:sp>
        <p:nvSpPr>
          <p:cNvPr id="8" name="مستطيل: زوايا قطرية مستديرة 7">
            <a:extLst>
              <a:ext uri="{FF2B5EF4-FFF2-40B4-BE49-F238E27FC236}">
                <a16:creationId xmlns:a16="http://schemas.microsoft.com/office/drawing/2014/main" id="{6D609D64-4412-7D1E-3071-AE04F1E53AF4}"/>
              </a:ext>
            </a:extLst>
          </p:cNvPr>
          <p:cNvSpPr/>
          <p:nvPr/>
        </p:nvSpPr>
        <p:spPr>
          <a:xfrm>
            <a:off x="4695368" y="3424428"/>
            <a:ext cx="5304968" cy="1182914"/>
          </a:xfrm>
          <a:prstGeom prst="round2DiagRect">
            <a:avLst>
              <a:gd name="adj1" fmla="val 50000"/>
              <a:gd name="adj2" fmla="val 0"/>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3200" dirty="0"/>
              <a:t>فرص العمل في هندسة البرمجيات</a:t>
            </a:r>
          </a:p>
        </p:txBody>
      </p:sp>
      <p:pic>
        <p:nvPicPr>
          <p:cNvPr id="7170" name="Picture 2" descr="Calm - Free healthcare and medical icons">
            <a:extLst>
              <a:ext uri="{FF2B5EF4-FFF2-40B4-BE49-F238E27FC236}">
                <a16:creationId xmlns:a16="http://schemas.microsoft.com/office/drawing/2014/main" id="{50B7965A-1EA0-D7B1-8734-44F48412DD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206" y="2773999"/>
            <a:ext cx="2835869" cy="2835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13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D5E52C1-3F01-4CA2-AB0A-A0BEB895209E}"/>
              </a:ext>
            </a:extLst>
          </p:cNvPr>
          <p:cNvSpPr/>
          <p:nvPr/>
        </p:nvSpPr>
        <p:spPr>
          <a:xfrm>
            <a:off x="0" y="0"/>
            <a:ext cx="12295239" cy="1104911"/>
          </a:xfrm>
          <a:prstGeom prst="rect">
            <a:avLst/>
          </a:prstGeom>
          <a:ln/>
        </p:spPr>
        <p:style>
          <a:lnRef idx="1">
            <a:schemeClr val="accent3"/>
          </a:lnRef>
          <a:fillRef idx="2">
            <a:schemeClr val="accent3"/>
          </a:fillRef>
          <a:effectRef idx="1">
            <a:schemeClr val="accent3"/>
          </a:effectRef>
          <a:fontRef idx="minor">
            <a:schemeClr val="dk1"/>
          </a:fontRef>
        </p:style>
        <p:txBody>
          <a:bodyPr rtlCol="1" anchor="ctr"/>
          <a:lstStyle/>
          <a:p>
            <a:pPr algn="r" defTabSz="914400" rtl="1">
              <a:lnSpc>
                <a:spcPct val="90000"/>
              </a:lnSpc>
              <a:spcBef>
                <a:spcPct val="0"/>
              </a:spcBef>
            </a:pPr>
            <a:r>
              <a:rPr lang="ar-SA" sz="4400" b="1" dirty="0">
                <a:solidFill>
                  <a:schemeClr val="bg1"/>
                </a:solidFill>
                <a:latin typeface="+mj-lt"/>
                <a:ea typeface="+mj-ea"/>
                <a:cs typeface="+mj-cs"/>
              </a:rPr>
              <a:t>     الواجب  </a:t>
            </a:r>
          </a:p>
        </p:txBody>
      </p:sp>
      <p:pic>
        <p:nvPicPr>
          <p:cNvPr id="10" name="صورة 9" descr="صورة تحتوي على نص, رسوم المتجهات&#10;&#10;تم إنشاء الوصف تلقائياً">
            <a:extLst>
              <a:ext uri="{FF2B5EF4-FFF2-40B4-BE49-F238E27FC236}">
                <a16:creationId xmlns:a16="http://schemas.microsoft.com/office/drawing/2014/main" id="{DBB28A70-8477-CE8D-2C61-5D347737D9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899" y="1715877"/>
            <a:ext cx="5852933" cy="5534096"/>
          </a:xfrm>
          <a:prstGeom prst="rect">
            <a:avLst/>
          </a:prstGeom>
        </p:spPr>
      </p:pic>
      <p:sp>
        <p:nvSpPr>
          <p:cNvPr id="5" name="شكل بيضاوي 4">
            <a:extLst>
              <a:ext uri="{FF2B5EF4-FFF2-40B4-BE49-F238E27FC236}">
                <a16:creationId xmlns:a16="http://schemas.microsoft.com/office/drawing/2014/main" id="{95616190-C5D7-4B90-8D76-FD797FB491B5}"/>
              </a:ext>
            </a:extLst>
          </p:cNvPr>
          <p:cNvSpPr/>
          <p:nvPr/>
        </p:nvSpPr>
        <p:spPr>
          <a:xfrm>
            <a:off x="306704" y="258054"/>
            <a:ext cx="469732" cy="4697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شكل بيضاوي 5">
            <a:extLst>
              <a:ext uri="{FF2B5EF4-FFF2-40B4-BE49-F238E27FC236}">
                <a16:creationId xmlns:a16="http://schemas.microsoft.com/office/drawing/2014/main" id="{3394F10D-DE95-4AD3-B9F6-84BE3EC44528}"/>
              </a:ext>
            </a:extLst>
          </p:cNvPr>
          <p:cNvSpPr/>
          <p:nvPr/>
        </p:nvSpPr>
        <p:spPr>
          <a:xfrm>
            <a:off x="941579" y="258054"/>
            <a:ext cx="469732" cy="4697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شكل بيضاوي 6">
            <a:extLst>
              <a:ext uri="{FF2B5EF4-FFF2-40B4-BE49-F238E27FC236}">
                <a16:creationId xmlns:a16="http://schemas.microsoft.com/office/drawing/2014/main" id="{25C2723C-C3ED-4237-8F11-A429372A3E15}"/>
              </a:ext>
            </a:extLst>
          </p:cNvPr>
          <p:cNvSpPr/>
          <p:nvPr/>
        </p:nvSpPr>
        <p:spPr>
          <a:xfrm>
            <a:off x="1532129" y="258054"/>
            <a:ext cx="469732" cy="4697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عنوان 1">
            <a:extLst>
              <a:ext uri="{FF2B5EF4-FFF2-40B4-BE49-F238E27FC236}">
                <a16:creationId xmlns:a16="http://schemas.microsoft.com/office/drawing/2014/main" id="{D6800F67-C88C-457F-A626-9C77EF997B68}"/>
              </a:ext>
            </a:extLst>
          </p:cNvPr>
          <p:cNvSpPr txBox="1">
            <a:spLocks/>
          </p:cNvSpPr>
          <p:nvPr/>
        </p:nvSpPr>
        <p:spPr>
          <a:xfrm>
            <a:off x="1223400" y="-87396"/>
            <a:ext cx="10661896"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endParaRPr lang="ar-SA" b="1" dirty="0">
              <a:solidFill>
                <a:schemeClr val="bg1"/>
              </a:solidFill>
            </a:endParaRPr>
          </a:p>
        </p:txBody>
      </p:sp>
      <p:sp>
        <p:nvSpPr>
          <p:cNvPr id="2" name="عنوان 1">
            <a:extLst>
              <a:ext uri="{FF2B5EF4-FFF2-40B4-BE49-F238E27FC236}">
                <a16:creationId xmlns:a16="http://schemas.microsoft.com/office/drawing/2014/main" id="{33434FEF-3974-1E60-8EAF-C8F1D1126AD6}"/>
              </a:ext>
            </a:extLst>
          </p:cNvPr>
          <p:cNvSpPr txBox="1">
            <a:spLocks/>
          </p:cNvSpPr>
          <p:nvPr/>
        </p:nvSpPr>
        <p:spPr>
          <a:xfrm>
            <a:off x="-174409" y="2139753"/>
            <a:ext cx="11449049" cy="29972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ar-SA" sz="3600" dirty="0">
              <a:solidFill>
                <a:srgbClr val="F9A826"/>
              </a:solidFill>
              <a:latin typeface="Calibri" panose="020F0502020204030204" pitchFamily="34" charset="0"/>
            </a:endParaRPr>
          </a:p>
        </p:txBody>
      </p:sp>
      <p:sp>
        <p:nvSpPr>
          <p:cNvPr id="3" name="مستطيل 2">
            <a:extLst>
              <a:ext uri="{FF2B5EF4-FFF2-40B4-BE49-F238E27FC236}">
                <a16:creationId xmlns:a16="http://schemas.microsoft.com/office/drawing/2014/main" id="{7D774371-B4DD-DA55-FCC7-B42EB584024F}"/>
              </a:ext>
            </a:extLst>
          </p:cNvPr>
          <p:cNvSpPr/>
          <p:nvPr/>
        </p:nvSpPr>
        <p:spPr>
          <a:xfrm>
            <a:off x="7581789" y="2802948"/>
            <a:ext cx="3151824" cy="923330"/>
          </a:xfrm>
          <a:prstGeom prst="rect">
            <a:avLst/>
          </a:prstGeom>
          <a:noFill/>
        </p:spPr>
        <p:txBody>
          <a:bodyPr wrap="none" lIns="91440" tIns="45720" rIns="91440" bIns="45720">
            <a:spAutoFit/>
          </a:bodyPr>
          <a:lstStyle/>
          <a:p>
            <a:pPr algn="ctr"/>
            <a:r>
              <a:rPr lang="ar-SA"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تدريب 7 صــ 25</a:t>
            </a:r>
            <a:endParaRPr lang="ar-SA"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ustDataLst>
      <p:tags r:id="rId1"/>
    </p:custDataLst>
    <p:extLst>
      <p:ext uri="{BB962C8B-B14F-4D97-AF65-F5344CB8AC3E}">
        <p14:creationId xmlns:p14="http://schemas.microsoft.com/office/powerpoint/2010/main" val="204758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nodePh="1">
                                  <p:stCondLst>
                                    <p:cond delay="0"/>
                                  </p:stCondLst>
                                  <p:endCondLst>
                                    <p:cond evt="begin" delay="0">
                                      <p:tn val="10"/>
                                    </p:cond>
                                  </p:end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920D4359-14EA-CABA-E0BD-CAC2B8C9673C}"/>
              </a:ext>
            </a:extLst>
          </p:cNvPr>
          <p:cNvSpPr/>
          <p:nvPr/>
        </p:nvSpPr>
        <p:spPr>
          <a:xfrm>
            <a:off x="242371" y="1167788"/>
            <a:ext cx="11666863" cy="4616564"/>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pic>
        <p:nvPicPr>
          <p:cNvPr id="2052" name="Picture 4">
            <a:extLst>
              <a:ext uri="{FF2B5EF4-FFF2-40B4-BE49-F238E27FC236}">
                <a16:creationId xmlns:a16="http://schemas.microsoft.com/office/drawing/2014/main" id="{5E7D6AD7-8F14-068E-5DCE-37786FD73C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7591" r="-2407" b="10364"/>
          <a:stretch/>
        </p:blipFill>
        <p:spPr bwMode="auto">
          <a:xfrm>
            <a:off x="3045752" y="976045"/>
            <a:ext cx="6992099" cy="4407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463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6278F73-35C7-0370-30DE-39AD0A88CE3E}"/>
              </a:ext>
            </a:extLst>
          </p:cNvPr>
          <p:cNvSpPr>
            <a:spLocks noGrp="1"/>
          </p:cNvSpPr>
          <p:nvPr>
            <p:ph type="title"/>
          </p:nvPr>
        </p:nvSpPr>
        <p:spPr>
          <a:xfrm>
            <a:off x="3407651" y="1337527"/>
            <a:ext cx="8187071" cy="1799414"/>
          </a:xfrm>
        </p:spPr>
        <p:txBody>
          <a:bodyPr>
            <a:normAutofit/>
          </a:bodyPr>
          <a:lstStyle/>
          <a:p>
            <a:pPr algn="ctr"/>
            <a:r>
              <a:rPr lang="ar-SA" sz="5400" b="1" spc="0" dirty="0"/>
              <a:t>صباح الخير </a:t>
            </a:r>
          </a:p>
        </p:txBody>
      </p:sp>
      <p:sp>
        <p:nvSpPr>
          <p:cNvPr id="3" name="عنصر نائب للنص 2">
            <a:extLst>
              <a:ext uri="{FF2B5EF4-FFF2-40B4-BE49-F238E27FC236}">
                <a16:creationId xmlns:a16="http://schemas.microsoft.com/office/drawing/2014/main" id="{8185CC6C-E907-3902-ADB7-4036F3F03ED2}"/>
              </a:ext>
            </a:extLst>
          </p:cNvPr>
          <p:cNvSpPr>
            <a:spLocks noGrp="1"/>
          </p:cNvSpPr>
          <p:nvPr>
            <p:ph type="body" idx="1"/>
          </p:nvPr>
        </p:nvSpPr>
        <p:spPr>
          <a:xfrm>
            <a:off x="3908661" y="3429000"/>
            <a:ext cx="7017488" cy="951135"/>
          </a:xfrm>
        </p:spPr>
        <p:txBody>
          <a:bodyPr>
            <a:normAutofit fontScale="92500" lnSpcReduction="10000"/>
          </a:bodyPr>
          <a:lstStyle/>
          <a:p>
            <a:endParaRPr lang="ar-SA" dirty="0"/>
          </a:p>
          <a:p>
            <a:pPr algn="ctr"/>
            <a:r>
              <a:rPr lang="ar-SA" sz="3200" spc="0" dirty="0"/>
              <a:t>كن ذا أثر وأسعد تسعد </a:t>
            </a:r>
            <a:r>
              <a:rPr lang="ar-SA" sz="3200" dirty="0">
                <a:sym typeface="Wingdings" panose="05000000000000000000" pitchFamily="2" charset="2"/>
              </a:rPr>
              <a:t></a:t>
            </a:r>
            <a:r>
              <a:rPr lang="ar-SA" sz="3200" spc="0" dirty="0"/>
              <a:t> </a:t>
            </a:r>
          </a:p>
        </p:txBody>
      </p:sp>
      <p:pic>
        <p:nvPicPr>
          <p:cNvPr id="5" name="رسم 4" descr="شمس جزئية مع تعبئة خالصة">
            <a:extLst>
              <a:ext uri="{FF2B5EF4-FFF2-40B4-BE49-F238E27FC236}">
                <a16:creationId xmlns:a16="http://schemas.microsoft.com/office/drawing/2014/main" id="{6A3A54AF-2FFA-4DF2-803D-E98EB9A094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55561" y="789839"/>
            <a:ext cx="2225675" cy="1095375"/>
          </a:xfrm>
          <a:prstGeom prst="rect">
            <a:avLst/>
          </a:prstGeom>
        </p:spPr>
      </p:pic>
    </p:spTree>
    <p:extLst>
      <p:ext uri="{BB962C8B-B14F-4D97-AF65-F5344CB8AC3E}">
        <p14:creationId xmlns:p14="http://schemas.microsoft.com/office/powerpoint/2010/main" val="2599545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a:extLst>
              <a:ext uri="{FF2B5EF4-FFF2-40B4-BE49-F238E27FC236}">
                <a16:creationId xmlns:a16="http://schemas.microsoft.com/office/drawing/2014/main" id="{C02C5318-1A1E-49D0-B2E2-A4B0FA9E8A40}"/>
              </a:ext>
            </a:extLst>
          </p:cNvPr>
          <p:cNvSpPr>
            <a:spLocks noGrp="1"/>
          </p:cNvSpPr>
          <p:nvPr>
            <p:ph type="ctrTitle"/>
          </p:nvPr>
        </p:nvSpPr>
        <p:spPr>
          <a:xfrm>
            <a:off x="2895311" y="1534097"/>
            <a:ext cx="6574728" cy="875791"/>
          </a:xfrm>
        </p:spPr>
        <p:txBody>
          <a:bodyPr rtlCol="1">
            <a:normAutofit fontScale="90000"/>
          </a:bodyPr>
          <a:lstStyle/>
          <a:p>
            <a:pPr algn="ctr" rtl="1">
              <a:lnSpc>
                <a:spcPct val="150000"/>
              </a:lnSpc>
            </a:pPr>
            <a:r>
              <a:rPr lang="ar-SA" sz="5000" b="1" spc="300" dirty="0">
                <a:solidFill>
                  <a:schemeClr val="accent3">
                    <a:lumMod val="60000"/>
                    <a:lumOff val="40000"/>
                  </a:schemeClr>
                </a:solidFill>
                <a:cs typeface="PT Simple Bold Ruled" panose="02010400000000000000" pitchFamily="2" charset="-78"/>
              </a:rPr>
              <a:t>هندسة البرمجيات </a:t>
            </a:r>
          </a:p>
        </p:txBody>
      </p:sp>
      <p:pic>
        <p:nvPicPr>
          <p:cNvPr id="1026" name="Picture 2" descr="تعرف على تخصص هندسة البرمجيات - مقالات برمجة عامة - أكاديمية حسوب">
            <a:extLst>
              <a:ext uri="{FF2B5EF4-FFF2-40B4-BE49-F238E27FC236}">
                <a16:creationId xmlns:a16="http://schemas.microsoft.com/office/drawing/2014/main" id="{6F635474-89CD-4C2C-BD86-C6716A32F8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6282" y="3318831"/>
            <a:ext cx="4354672" cy="27739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3561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36B218E-A3CD-D232-60D7-854F6D234A68}"/>
              </a:ext>
            </a:extLst>
          </p:cNvPr>
          <p:cNvSpPr>
            <a:spLocks noGrp="1"/>
          </p:cNvSpPr>
          <p:nvPr>
            <p:ph type="title"/>
          </p:nvPr>
        </p:nvSpPr>
        <p:spPr>
          <a:xfrm>
            <a:off x="1580945" y="535845"/>
            <a:ext cx="9678294" cy="1083635"/>
          </a:xfrm>
        </p:spPr>
        <p:txBody>
          <a:bodyPr>
            <a:normAutofit/>
          </a:bodyPr>
          <a:lstStyle/>
          <a:p>
            <a:pPr algn="r">
              <a:lnSpc>
                <a:spcPct val="150000"/>
              </a:lnSpc>
            </a:pPr>
            <a:r>
              <a:rPr lang="ar-SA" sz="4400" b="1" dirty="0">
                <a:solidFill>
                  <a:srgbClr val="FF0000"/>
                </a:solidFill>
              </a:rPr>
              <a:t>أهداف الدرس</a:t>
            </a:r>
          </a:p>
        </p:txBody>
      </p:sp>
      <p:sp>
        <p:nvSpPr>
          <p:cNvPr id="3" name="مربع نص 2">
            <a:extLst>
              <a:ext uri="{FF2B5EF4-FFF2-40B4-BE49-F238E27FC236}">
                <a16:creationId xmlns:a16="http://schemas.microsoft.com/office/drawing/2014/main" id="{5E329CE8-CD06-883D-6875-FBA9B5B27AB3}"/>
              </a:ext>
            </a:extLst>
          </p:cNvPr>
          <p:cNvSpPr txBox="1"/>
          <p:nvPr/>
        </p:nvSpPr>
        <p:spPr>
          <a:xfrm>
            <a:off x="4803353" y="2124568"/>
            <a:ext cx="6878795" cy="3724096"/>
          </a:xfrm>
          <a:prstGeom prst="rect">
            <a:avLst/>
          </a:prstGeom>
          <a:noFill/>
        </p:spPr>
        <p:txBody>
          <a:bodyPr wrap="square" rtlCol="1">
            <a:spAutoFit/>
          </a:bodyPr>
          <a:lstStyle/>
          <a:p>
            <a:pPr algn="r" rtl="1">
              <a:lnSpc>
                <a:spcPct val="150000"/>
              </a:lnSpc>
            </a:pPr>
            <a:r>
              <a:rPr lang="ar-SA" sz="3200" dirty="0">
                <a:solidFill>
                  <a:schemeClr val="bg1">
                    <a:lumMod val="75000"/>
                  </a:schemeClr>
                </a:solidFill>
              </a:rPr>
              <a:t>1- التعرف على مفهوم هندسة البرمجيات </a:t>
            </a:r>
          </a:p>
          <a:p>
            <a:pPr algn="r" rtl="1">
              <a:lnSpc>
                <a:spcPct val="150000"/>
              </a:lnSpc>
            </a:pPr>
            <a:r>
              <a:rPr lang="ar-SA" sz="3200" dirty="0">
                <a:solidFill>
                  <a:schemeClr val="bg1">
                    <a:lumMod val="75000"/>
                  </a:schemeClr>
                </a:solidFill>
              </a:rPr>
              <a:t>2- التعرف على دورة حياة تطوير البرمجيات </a:t>
            </a:r>
          </a:p>
          <a:p>
            <a:pPr algn="r" rtl="1">
              <a:lnSpc>
                <a:spcPct val="150000"/>
              </a:lnSpc>
            </a:pPr>
            <a:r>
              <a:rPr lang="ar-SA" sz="3200" dirty="0">
                <a:solidFill>
                  <a:schemeClr val="bg1">
                    <a:lumMod val="75000"/>
                  </a:schemeClr>
                </a:solidFill>
              </a:rPr>
              <a:t>3-  تطبيق دورة حياة البرمجيات في تطوير تطبيق هاتف ذكي</a:t>
            </a:r>
          </a:p>
          <a:p>
            <a:pPr algn="r" rtl="1">
              <a:lnSpc>
                <a:spcPct val="150000"/>
              </a:lnSpc>
            </a:pPr>
            <a:r>
              <a:rPr lang="ar-SA" sz="3200" dirty="0">
                <a:solidFill>
                  <a:schemeClr val="bg1">
                    <a:lumMod val="75000"/>
                  </a:schemeClr>
                </a:solidFill>
              </a:rPr>
              <a:t>4- تمييز فرص العمل في هندسة البرمجيات</a:t>
            </a:r>
          </a:p>
          <a:p>
            <a:pPr algn="r" rtl="1">
              <a:lnSpc>
                <a:spcPct val="150000"/>
              </a:lnSpc>
            </a:pPr>
            <a:r>
              <a:rPr lang="ar-SA" sz="3200" dirty="0"/>
              <a:t>5- تمييز منهجيات تطوير البرمجيات المختلفة </a:t>
            </a:r>
          </a:p>
        </p:txBody>
      </p:sp>
      <p:pic>
        <p:nvPicPr>
          <p:cNvPr id="2050" name="Picture 2" descr="چگونه اهداف درست را تعیین کنیم - دگرگونی">
            <a:extLst>
              <a:ext uri="{FF2B5EF4-FFF2-40B4-BE49-F238E27FC236}">
                <a16:creationId xmlns:a16="http://schemas.microsoft.com/office/drawing/2014/main" id="{34B3DBE6-7F7E-C143-3AAD-CC15901F1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810" y="2570622"/>
            <a:ext cx="3715543" cy="20324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148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rgbClr val="388DAE"/>
                                      </p:to>
                                    </p:animClr>
                                    <p:animClr clrSpc="rgb" dir="cw">
                                      <p:cBhvr>
                                        <p:cTn id="7" dur="500" fill="hold"/>
                                        <p:tgtEl>
                                          <p:spTgt spid="3">
                                            <p:txEl>
                                              <p:pRg st="4" end="4"/>
                                            </p:txEl>
                                          </p:spTgt>
                                        </p:tgtEl>
                                        <p:attrNameLst>
                                          <p:attrName>fillcolor</p:attrName>
                                        </p:attrNameLst>
                                      </p:cBhvr>
                                      <p:to>
                                        <a:srgbClr val="388DAE"/>
                                      </p:to>
                                    </p:animClr>
                                    <p:set>
                                      <p:cBhvr>
                                        <p:cTn id="8" dur="500" fill="hold"/>
                                        <p:tgtEl>
                                          <p:spTgt spid="3">
                                            <p:txEl>
                                              <p:pRg st="4" end="4"/>
                                            </p:txEl>
                                          </p:spTgt>
                                        </p:tgtEl>
                                        <p:attrNameLst>
                                          <p:attrName>fill.type</p:attrName>
                                        </p:attrNameLst>
                                      </p:cBhvr>
                                      <p:to>
                                        <p:strVal val="solid"/>
                                      </p:to>
                                    </p:set>
                                    <p:set>
                                      <p:cBhvr>
                                        <p:cTn id="9" dur="500" fill="hold"/>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a:extLst>
              <a:ext uri="{FF2B5EF4-FFF2-40B4-BE49-F238E27FC236}">
                <a16:creationId xmlns:a16="http://schemas.microsoft.com/office/drawing/2014/main" id="{34E1A3B2-2F45-45B6-BA81-D802BB94D80A}"/>
              </a:ext>
            </a:extLst>
          </p:cNvPr>
          <p:cNvSpPr>
            <a:spLocks noGrp="1"/>
          </p:cNvSpPr>
          <p:nvPr>
            <p:ph sz="half" idx="2"/>
          </p:nvPr>
        </p:nvSpPr>
        <p:spPr>
          <a:xfrm>
            <a:off x="859315" y="2159307"/>
            <a:ext cx="5595765" cy="4252511"/>
          </a:xfrm>
        </p:spPr>
        <p:txBody>
          <a:bodyPr>
            <a:normAutofit/>
          </a:bodyPr>
          <a:lstStyle/>
          <a:p>
            <a:pPr marL="0" indent="0">
              <a:buNone/>
            </a:pPr>
            <a:r>
              <a:rPr lang="ar-SA" sz="3200" dirty="0"/>
              <a:t>تختلف عملية تطوير نظم المعلومات الضخمة بشكل جوهري عن عملية تطوير البرامج الصغيرة والتطبيقات حيث ويتطلب تطوير البرمجيات الضخمة كأنظمة المؤسسات الحكومية والشركات التجارية جهدا كبيرا وقد يستغرق شهورا أو سنوات وقد يشكل فهم متطلبات العملاء و طبيعة وظائف تلك الأنظمة او البرامج تحدياً لفريق التطوير</a:t>
            </a:r>
          </a:p>
        </p:txBody>
      </p:sp>
      <p:sp>
        <p:nvSpPr>
          <p:cNvPr id="7" name="عنصر نائب للنص 4">
            <a:extLst>
              <a:ext uri="{FF2B5EF4-FFF2-40B4-BE49-F238E27FC236}">
                <a16:creationId xmlns:a16="http://schemas.microsoft.com/office/drawing/2014/main" id="{14375C02-DFCA-47C8-9CCD-EFDF75092CCC}"/>
              </a:ext>
            </a:extLst>
          </p:cNvPr>
          <p:cNvSpPr>
            <a:spLocks noGrp="1"/>
          </p:cNvSpPr>
          <p:nvPr>
            <p:ph type="title"/>
          </p:nvPr>
        </p:nvSpPr>
        <p:spPr>
          <a:xfrm>
            <a:off x="581025" y="730250"/>
            <a:ext cx="11029950" cy="987425"/>
          </a:xfrm>
        </p:spPr>
        <p:txBody>
          <a:bodyPr/>
          <a:lstStyle/>
          <a:p>
            <a:pPr algn="ctr"/>
            <a:r>
              <a:rPr lang="ar-SA" dirty="0"/>
              <a:t>منهجيات تطوير البرمجيات</a:t>
            </a:r>
            <a:br>
              <a:rPr lang="ar-SA" dirty="0"/>
            </a:br>
            <a:r>
              <a:rPr lang="ar-SA" dirty="0"/>
              <a:t> </a:t>
            </a:r>
            <a:r>
              <a:rPr lang="en-US" dirty="0"/>
              <a:t>software development methodologies </a:t>
            </a:r>
            <a:endParaRPr lang="ar-SA" dirty="0"/>
          </a:p>
        </p:txBody>
      </p:sp>
      <p:pic>
        <p:nvPicPr>
          <p:cNvPr id="11266" name="Picture 2" descr="تطوير البرمجيات : ما هي عملية تطوير البرامج؟ وكيف تصبح مطور برامج ؟">
            <a:extLst>
              <a:ext uri="{FF2B5EF4-FFF2-40B4-BE49-F238E27FC236}">
                <a16:creationId xmlns:a16="http://schemas.microsoft.com/office/drawing/2014/main" id="{4C2773A6-609A-4544-BE42-F0E9351B20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5543" y="2159307"/>
            <a:ext cx="4549162" cy="3968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5960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6A1EE03-CA86-40BF-AFBC-C5C8CBABBC8F}"/>
              </a:ext>
            </a:extLst>
          </p:cNvPr>
          <p:cNvSpPr>
            <a:spLocks noGrp="1"/>
          </p:cNvSpPr>
          <p:nvPr>
            <p:ph type="title"/>
          </p:nvPr>
        </p:nvSpPr>
        <p:spPr/>
        <p:txBody>
          <a:bodyPr>
            <a:normAutofit fontScale="90000"/>
          </a:bodyPr>
          <a:lstStyle/>
          <a:p>
            <a:pPr algn="ctr"/>
            <a:r>
              <a:rPr lang="ar-SA" sz="3200" dirty="0"/>
              <a:t>منهجيات تطوير البرمجيات</a:t>
            </a:r>
            <a:br>
              <a:rPr lang="ar-SA" sz="3200" dirty="0"/>
            </a:br>
            <a:r>
              <a:rPr lang="ar-SA" sz="3200" dirty="0"/>
              <a:t> </a:t>
            </a:r>
            <a:r>
              <a:rPr lang="en-US" sz="3200" dirty="0"/>
              <a:t>software development methodologies </a:t>
            </a:r>
            <a:endParaRPr lang="ar-SA" sz="3200" dirty="0"/>
          </a:p>
        </p:txBody>
      </p:sp>
      <p:sp>
        <p:nvSpPr>
          <p:cNvPr id="5" name="عنصر نائب للنص 4">
            <a:extLst>
              <a:ext uri="{FF2B5EF4-FFF2-40B4-BE49-F238E27FC236}">
                <a16:creationId xmlns:a16="http://schemas.microsoft.com/office/drawing/2014/main" id="{46F49473-B25B-4428-BF28-A7BEF2FE11ED}"/>
              </a:ext>
            </a:extLst>
          </p:cNvPr>
          <p:cNvSpPr>
            <a:spLocks noGrp="1"/>
          </p:cNvSpPr>
          <p:nvPr>
            <p:ph type="body" idx="1"/>
          </p:nvPr>
        </p:nvSpPr>
        <p:spPr>
          <a:xfrm>
            <a:off x="4311133" y="2278659"/>
            <a:ext cx="3704819" cy="536005"/>
          </a:xfrm>
        </p:spPr>
        <p:txBody>
          <a:bodyPr/>
          <a:lstStyle/>
          <a:p>
            <a:r>
              <a:rPr lang="ar-SA" dirty="0"/>
              <a:t>منهجية التطوير السريع للتطبيقات </a:t>
            </a:r>
          </a:p>
        </p:txBody>
      </p:sp>
      <p:sp>
        <p:nvSpPr>
          <p:cNvPr id="6" name="عنصر نائب للمحتوى 5">
            <a:extLst>
              <a:ext uri="{FF2B5EF4-FFF2-40B4-BE49-F238E27FC236}">
                <a16:creationId xmlns:a16="http://schemas.microsoft.com/office/drawing/2014/main" id="{E177E03B-4A09-47A5-A3BE-9E9B7B957503}"/>
              </a:ext>
            </a:extLst>
          </p:cNvPr>
          <p:cNvSpPr>
            <a:spLocks noGrp="1"/>
          </p:cNvSpPr>
          <p:nvPr>
            <p:ph sz="half" idx="2"/>
          </p:nvPr>
        </p:nvSpPr>
        <p:spPr>
          <a:xfrm>
            <a:off x="4513763" y="2906204"/>
            <a:ext cx="3704819" cy="2934999"/>
          </a:xfrm>
        </p:spPr>
        <p:txBody>
          <a:bodyPr/>
          <a:lstStyle/>
          <a:p>
            <a:pPr marL="0" indent="0">
              <a:buNone/>
            </a:pPr>
            <a:endParaRPr lang="ar-SA" dirty="0"/>
          </a:p>
        </p:txBody>
      </p:sp>
      <p:sp>
        <p:nvSpPr>
          <p:cNvPr id="7" name="عنصر نائب للنص 6">
            <a:extLst>
              <a:ext uri="{FF2B5EF4-FFF2-40B4-BE49-F238E27FC236}">
                <a16:creationId xmlns:a16="http://schemas.microsoft.com/office/drawing/2014/main" id="{3AAD7F7D-8A5E-4054-86F3-27B2CAE3B9EA}"/>
              </a:ext>
            </a:extLst>
          </p:cNvPr>
          <p:cNvSpPr>
            <a:spLocks noGrp="1"/>
          </p:cNvSpPr>
          <p:nvPr>
            <p:ph type="body" sz="quarter" idx="3"/>
          </p:nvPr>
        </p:nvSpPr>
        <p:spPr>
          <a:xfrm>
            <a:off x="8218582" y="2352830"/>
            <a:ext cx="3392226" cy="553373"/>
          </a:xfrm>
        </p:spPr>
        <p:txBody>
          <a:bodyPr/>
          <a:lstStyle/>
          <a:p>
            <a:r>
              <a:rPr lang="ar-SA" dirty="0"/>
              <a:t>منهجية الشلال </a:t>
            </a:r>
          </a:p>
        </p:txBody>
      </p:sp>
      <p:pic>
        <p:nvPicPr>
          <p:cNvPr id="13" name="عنصر نائب للمحتوى 12">
            <a:extLst>
              <a:ext uri="{FF2B5EF4-FFF2-40B4-BE49-F238E27FC236}">
                <a16:creationId xmlns:a16="http://schemas.microsoft.com/office/drawing/2014/main" id="{66EA4A69-F29D-4855-885B-D799775D56C8}"/>
              </a:ext>
            </a:extLst>
          </p:cNvPr>
          <p:cNvPicPr>
            <a:picLocks noGrp="1" noChangeAspect="1"/>
          </p:cNvPicPr>
          <p:nvPr>
            <p:ph sz="quarter" idx="4"/>
          </p:nvPr>
        </p:nvPicPr>
        <p:blipFill>
          <a:blip r:embed="rId2"/>
          <a:stretch>
            <a:fillRect/>
          </a:stretch>
        </p:blipFill>
        <p:spPr>
          <a:xfrm>
            <a:off x="8482017" y="2906204"/>
            <a:ext cx="3128791" cy="2935287"/>
          </a:xfrm>
          <a:prstGeom prst="rect">
            <a:avLst/>
          </a:prstGeom>
        </p:spPr>
      </p:pic>
      <p:sp>
        <p:nvSpPr>
          <p:cNvPr id="9" name="عنصر نائب للنص 4">
            <a:extLst>
              <a:ext uri="{FF2B5EF4-FFF2-40B4-BE49-F238E27FC236}">
                <a16:creationId xmlns:a16="http://schemas.microsoft.com/office/drawing/2014/main" id="{297B5A47-0BF5-4E43-907D-44B8DDEB1243}"/>
              </a:ext>
            </a:extLst>
          </p:cNvPr>
          <p:cNvSpPr txBox="1">
            <a:spLocks/>
          </p:cNvSpPr>
          <p:nvPr/>
        </p:nvSpPr>
        <p:spPr>
          <a:xfrm>
            <a:off x="403684" y="2274067"/>
            <a:ext cx="3704819" cy="536005"/>
          </a:xfrm>
          <a:prstGeom prst="rect">
            <a:avLst/>
          </a:prstGeom>
        </p:spPr>
        <p:txBody>
          <a:bodyPr vert="horz" lIns="91440" tIns="45720" rIns="91440" bIns="45720" rtlCol="0" anchor="b">
            <a:noAutofit/>
          </a:bodyPr>
          <a:lstStyle>
            <a:lvl1pPr marL="0" indent="0" algn="r" defTabSz="457200" rtl="1" eaLnBrk="1" latinLnBrk="0" hangingPunct="1">
              <a:spcBef>
                <a:spcPct val="20000"/>
              </a:spcBef>
              <a:spcAft>
                <a:spcPts val="600"/>
              </a:spcAft>
              <a:buClr>
                <a:schemeClr val="accent2"/>
              </a:buClr>
              <a:buSzPct val="92000"/>
              <a:buFont typeface="Wingdings 2" panose="05020102010507070707" pitchFamily="18" charset="2"/>
              <a:buNone/>
              <a:defRPr sz="2200" b="0" kern="1200">
                <a:solidFill>
                  <a:schemeClr val="accent2"/>
                </a:solidFill>
                <a:latin typeface="+mn-lt"/>
                <a:ea typeface="+mn-ea"/>
                <a:cs typeface="+mn-cs"/>
              </a:defRPr>
            </a:lvl1pPr>
            <a:lvl2pPr marL="457200" indent="0" algn="r" defTabSz="457200" rtl="1" eaLnBrk="1" latinLnBrk="0" hangingPunct="1">
              <a:spcBef>
                <a:spcPct val="20000"/>
              </a:spcBef>
              <a:spcAft>
                <a:spcPts val="600"/>
              </a:spcAft>
              <a:buClr>
                <a:schemeClr val="accent2"/>
              </a:buClr>
              <a:buSzPct val="92000"/>
              <a:buFont typeface="Wingdings 2" panose="05020102010507070707" pitchFamily="18" charset="2"/>
              <a:buNone/>
              <a:defRPr sz="2000" b="1" kern="1200">
                <a:solidFill>
                  <a:schemeClr val="tx2"/>
                </a:solidFill>
                <a:latin typeface="+mn-lt"/>
                <a:ea typeface="+mn-ea"/>
                <a:cs typeface="+mn-cs"/>
              </a:defRPr>
            </a:lvl2pPr>
            <a:lvl3pPr marL="914400" indent="0" algn="r" defTabSz="457200" rtl="1" eaLnBrk="1" latinLnBrk="0" hangingPunct="1">
              <a:spcBef>
                <a:spcPct val="20000"/>
              </a:spcBef>
              <a:spcAft>
                <a:spcPts val="600"/>
              </a:spcAft>
              <a:buClr>
                <a:schemeClr val="accent2"/>
              </a:buClr>
              <a:buSzPct val="92000"/>
              <a:buFont typeface="Wingdings 2" panose="05020102010507070707" pitchFamily="18" charset="2"/>
              <a:buNone/>
              <a:defRPr sz="1800" b="1" kern="1200">
                <a:solidFill>
                  <a:schemeClr val="tx2"/>
                </a:solidFill>
                <a:latin typeface="+mn-lt"/>
                <a:ea typeface="+mn-ea"/>
                <a:cs typeface="+mn-cs"/>
              </a:defRPr>
            </a:lvl3pPr>
            <a:lvl4pPr marL="1371600" indent="0" algn="r" defTabSz="457200" rtl="1"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4pPr>
            <a:lvl5pPr marL="1828800" indent="0" algn="r" defTabSz="457200" rtl="1"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5pPr>
            <a:lvl6pPr marL="2286000" indent="0" algn="r" defTabSz="457200" rtl="1"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r" defTabSz="457200" rtl="1"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r" defTabSz="457200" rtl="1"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r" defTabSz="457200" rtl="1"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r>
              <a:rPr lang="ar-SA" dirty="0"/>
              <a:t>منهجية التطوير السريع للتطبيقات </a:t>
            </a:r>
          </a:p>
        </p:txBody>
      </p:sp>
      <p:sp>
        <p:nvSpPr>
          <p:cNvPr id="10" name="عنصر نائب للمحتوى 5">
            <a:extLst>
              <a:ext uri="{FF2B5EF4-FFF2-40B4-BE49-F238E27FC236}">
                <a16:creationId xmlns:a16="http://schemas.microsoft.com/office/drawing/2014/main" id="{F64E1C77-E6AD-4848-B4A0-BA24DC2E98C2}"/>
              </a:ext>
            </a:extLst>
          </p:cNvPr>
          <p:cNvSpPr txBox="1">
            <a:spLocks/>
          </p:cNvSpPr>
          <p:nvPr/>
        </p:nvSpPr>
        <p:spPr>
          <a:xfrm>
            <a:off x="403683" y="2906205"/>
            <a:ext cx="3704819" cy="2934999"/>
          </a:xfrm>
          <a:prstGeom prst="rect">
            <a:avLst/>
          </a:prstGeom>
        </p:spPr>
        <p:txBody>
          <a:bodyPr vert="horz" lIns="91440" tIns="45720" rIns="91440" bIns="45720" rtlCol="0" anchor="t">
            <a:normAutofit/>
          </a:bodyPr>
          <a:lstStyle>
            <a:lvl1pPr marL="306000" indent="-306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endParaRPr lang="ar-SA" dirty="0"/>
          </a:p>
        </p:txBody>
      </p:sp>
      <p:pic>
        <p:nvPicPr>
          <p:cNvPr id="11" name="صورة 10">
            <a:extLst>
              <a:ext uri="{FF2B5EF4-FFF2-40B4-BE49-F238E27FC236}">
                <a16:creationId xmlns:a16="http://schemas.microsoft.com/office/drawing/2014/main" id="{E79C882B-34DD-4114-9A95-BE77D9E69CEA}"/>
              </a:ext>
            </a:extLst>
          </p:cNvPr>
          <p:cNvPicPr>
            <a:picLocks noChangeAspect="1"/>
          </p:cNvPicPr>
          <p:nvPr/>
        </p:nvPicPr>
        <p:blipFill>
          <a:blip r:embed="rId3"/>
          <a:stretch>
            <a:fillRect/>
          </a:stretch>
        </p:blipFill>
        <p:spPr>
          <a:xfrm>
            <a:off x="242371" y="3062688"/>
            <a:ext cx="3816026" cy="2585019"/>
          </a:xfrm>
          <a:prstGeom prst="rect">
            <a:avLst/>
          </a:prstGeom>
        </p:spPr>
      </p:pic>
      <p:pic>
        <p:nvPicPr>
          <p:cNvPr id="12" name="صورة 11">
            <a:extLst>
              <a:ext uri="{FF2B5EF4-FFF2-40B4-BE49-F238E27FC236}">
                <a16:creationId xmlns:a16="http://schemas.microsoft.com/office/drawing/2014/main" id="{CA8054E9-6B3F-4668-A791-BAFB149878F6}"/>
              </a:ext>
            </a:extLst>
          </p:cNvPr>
          <p:cNvPicPr>
            <a:picLocks noChangeAspect="1"/>
          </p:cNvPicPr>
          <p:nvPr/>
        </p:nvPicPr>
        <p:blipFill>
          <a:blip r:embed="rId4"/>
          <a:stretch>
            <a:fillRect/>
          </a:stretch>
        </p:blipFill>
        <p:spPr>
          <a:xfrm>
            <a:off x="4467430" y="2906205"/>
            <a:ext cx="3839288" cy="2934998"/>
          </a:xfrm>
          <a:prstGeom prst="rect">
            <a:avLst/>
          </a:prstGeom>
        </p:spPr>
      </p:pic>
    </p:spTree>
    <p:extLst>
      <p:ext uri="{BB962C8B-B14F-4D97-AF65-F5344CB8AC3E}">
        <p14:creationId xmlns:p14="http://schemas.microsoft.com/office/powerpoint/2010/main" val="22104001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6A1EE03-CA86-40BF-AFBC-C5C8CBABBC8F}"/>
              </a:ext>
            </a:extLst>
          </p:cNvPr>
          <p:cNvSpPr>
            <a:spLocks noGrp="1"/>
          </p:cNvSpPr>
          <p:nvPr>
            <p:ph type="title"/>
          </p:nvPr>
        </p:nvSpPr>
        <p:spPr/>
        <p:txBody>
          <a:bodyPr>
            <a:normAutofit fontScale="90000"/>
          </a:bodyPr>
          <a:lstStyle/>
          <a:p>
            <a:pPr algn="ctr"/>
            <a:r>
              <a:rPr lang="ar-SA" sz="3200" dirty="0"/>
              <a:t>منهجيات تطوير البرمجيات</a:t>
            </a:r>
            <a:br>
              <a:rPr lang="ar-SA" sz="3200" dirty="0"/>
            </a:br>
            <a:r>
              <a:rPr lang="ar-SA" sz="3200" dirty="0"/>
              <a:t> </a:t>
            </a:r>
            <a:r>
              <a:rPr lang="en-US" sz="3200" dirty="0"/>
              <a:t>software development methodologies </a:t>
            </a:r>
            <a:endParaRPr lang="ar-SA" sz="3200" dirty="0"/>
          </a:p>
        </p:txBody>
      </p:sp>
      <p:sp>
        <p:nvSpPr>
          <p:cNvPr id="7" name="عنصر نائب للنص 6">
            <a:extLst>
              <a:ext uri="{FF2B5EF4-FFF2-40B4-BE49-F238E27FC236}">
                <a16:creationId xmlns:a16="http://schemas.microsoft.com/office/drawing/2014/main" id="{3AAD7F7D-8A5E-4054-86F3-27B2CAE3B9EA}"/>
              </a:ext>
            </a:extLst>
          </p:cNvPr>
          <p:cNvSpPr>
            <a:spLocks noGrp="1"/>
          </p:cNvSpPr>
          <p:nvPr>
            <p:ph type="body" sz="quarter" idx="3"/>
          </p:nvPr>
        </p:nvSpPr>
        <p:spPr>
          <a:xfrm>
            <a:off x="8218582" y="1949702"/>
            <a:ext cx="3392226" cy="553373"/>
          </a:xfrm>
        </p:spPr>
        <p:txBody>
          <a:bodyPr/>
          <a:lstStyle/>
          <a:p>
            <a:r>
              <a:rPr lang="ar-SA" sz="3200" b="1" dirty="0"/>
              <a:t>منهجية الشلال </a:t>
            </a:r>
          </a:p>
        </p:txBody>
      </p:sp>
      <p:sp>
        <p:nvSpPr>
          <p:cNvPr id="10" name="عنصر نائب للمحتوى 5">
            <a:extLst>
              <a:ext uri="{FF2B5EF4-FFF2-40B4-BE49-F238E27FC236}">
                <a16:creationId xmlns:a16="http://schemas.microsoft.com/office/drawing/2014/main" id="{F64E1C77-E6AD-4848-B4A0-BA24DC2E98C2}"/>
              </a:ext>
            </a:extLst>
          </p:cNvPr>
          <p:cNvSpPr txBox="1">
            <a:spLocks/>
          </p:cNvSpPr>
          <p:nvPr/>
        </p:nvSpPr>
        <p:spPr>
          <a:xfrm>
            <a:off x="403683" y="2906205"/>
            <a:ext cx="3704819" cy="2934999"/>
          </a:xfrm>
          <a:prstGeom prst="rect">
            <a:avLst/>
          </a:prstGeom>
        </p:spPr>
        <p:txBody>
          <a:bodyPr vert="horz" lIns="91440" tIns="45720" rIns="91440" bIns="45720" rtlCol="0" anchor="t">
            <a:normAutofit/>
          </a:bodyPr>
          <a:lstStyle>
            <a:lvl1pPr marL="306000" indent="-306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endParaRPr lang="ar-SA" dirty="0"/>
          </a:p>
        </p:txBody>
      </p:sp>
      <p:sp>
        <p:nvSpPr>
          <p:cNvPr id="4" name="عنصر نائب للمحتوى 3">
            <a:extLst>
              <a:ext uri="{FF2B5EF4-FFF2-40B4-BE49-F238E27FC236}">
                <a16:creationId xmlns:a16="http://schemas.microsoft.com/office/drawing/2014/main" id="{20B5C22F-E616-4D85-97A3-E2866C899DC7}"/>
              </a:ext>
            </a:extLst>
          </p:cNvPr>
          <p:cNvSpPr>
            <a:spLocks noGrp="1"/>
          </p:cNvSpPr>
          <p:nvPr>
            <p:ph sz="quarter" idx="4"/>
          </p:nvPr>
        </p:nvSpPr>
        <p:spPr>
          <a:xfrm>
            <a:off x="6863509" y="2503075"/>
            <a:ext cx="4849640" cy="4354925"/>
          </a:xfrm>
        </p:spPr>
        <p:txBody>
          <a:bodyPr>
            <a:normAutofit fontScale="92500"/>
          </a:bodyPr>
          <a:lstStyle/>
          <a:p>
            <a:pPr marL="0" indent="0">
              <a:buNone/>
            </a:pPr>
            <a:r>
              <a:rPr lang="ar-SA" sz="2400" dirty="0">
                <a:highlight>
                  <a:srgbClr val="40BAD2"/>
                </a:highlight>
              </a:rPr>
              <a:t>مزايا منهجية الشلال</a:t>
            </a:r>
          </a:p>
          <a:p>
            <a:r>
              <a:rPr lang="ar-SA" sz="2400" dirty="0"/>
              <a:t> تعدد المراحل في هذه المنهجية واضحة ومحددة </a:t>
            </a:r>
          </a:p>
          <a:p>
            <a:r>
              <a:rPr lang="ar-SA" sz="2400" dirty="0"/>
              <a:t>يعد تخطيط المشروع و ادارته ومتابعته أمرا سهلا</a:t>
            </a:r>
          </a:p>
          <a:p>
            <a:r>
              <a:rPr lang="ar-SA" sz="2400" dirty="0"/>
              <a:t> تناسب المشاريع الصغيرة </a:t>
            </a:r>
          </a:p>
          <a:p>
            <a:pPr marL="0" indent="0">
              <a:buNone/>
            </a:pPr>
            <a:r>
              <a:rPr lang="ar-SA" sz="2400" dirty="0">
                <a:highlight>
                  <a:srgbClr val="40BAD2"/>
                </a:highlight>
              </a:rPr>
              <a:t>التحديات</a:t>
            </a:r>
          </a:p>
          <a:p>
            <a:r>
              <a:rPr lang="ar-SA" sz="2400" dirty="0"/>
              <a:t> صعبة التعديل</a:t>
            </a:r>
          </a:p>
          <a:p>
            <a:r>
              <a:rPr lang="ar-SA" sz="2400" dirty="0"/>
              <a:t> غير مناسبة للأنظمة والبرامج الكبيرة</a:t>
            </a:r>
          </a:p>
          <a:p>
            <a:r>
              <a:rPr lang="ar-SA" sz="2400" dirty="0"/>
              <a:t> غير مناسبة للأنظمة والبرامج التي تخضع للتغيير </a:t>
            </a:r>
          </a:p>
          <a:p>
            <a:r>
              <a:rPr lang="ar-SA" sz="2400" dirty="0"/>
              <a:t>لا يمكن البدء بمرحلة جديدة قبل إتمام المرحلة السابقة</a:t>
            </a:r>
          </a:p>
        </p:txBody>
      </p:sp>
      <p:sp>
        <p:nvSpPr>
          <p:cNvPr id="14" name="عنصر نائب للمحتوى 5">
            <a:extLst>
              <a:ext uri="{FF2B5EF4-FFF2-40B4-BE49-F238E27FC236}">
                <a16:creationId xmlns:a16="http://schemas.microsoft.com/office/drawing/2014/main" id="{9B3B77F5-0CF7-47D0-AEDB-EB0232AED030}"/>
              </a:ext>
            </a:extLst>
          </p:cNvPr>
          <p:cNvSpPr txBox="1">
            <a:spLocks/>
          </p:cNvSpPr>
          <p:nvPr/>
        </p:nvSpPr>
        <p:spPr>
          <a:xfrm>
            <a:off x="403683" y="2503075"/>
            <a:ext cx="3704819" cy="4059739"/>
          </a:xfrm>
          <a:prstGeom prst="rect">
            <a:avLst/>
          </a:prstGeom>
        </p:spPr>
        <p:txBody>
          <a:bodyPr vert="horz" lIns="91440" tIns="45720" rIns="91440" bIns="45720" rtlCol="0" anchor="t">
            <a:normAutofit/>
          </a:bodyPr>
          <a:lstStyle>
            <a:lvl1pPr marL="306000" indent="-306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endParaRPr lang="ar-SA" dirty="0"/>
          </a:p>
        </p:txBody>
      </p:sp>
      <p:pic>
        <p:nvPicPr>
          <p:cNvPr id="17" name="عنصر نائب للمحتوى 12">
            <a:extLst>
              <a:ext uri="{FF2B5EF4-FFF2-40B4-BE49-F238E27FC236}">
                <a16:creationId xmlns:a16="http://schemas.microsoft.com/office/drawing/2014/main" id="{32028A47-EF74-4710-9E57-AE2C362DE881}"/>
              </a:ext>
            </a:extLst>
          </p:cNvPr>
          <p:cNvPicPr>
            <a:picLocks noGrp="1" noChangeAspect="1"/>
          </p:cNvPicPr>
          <p:nvPr>
            <p:ph sz="half" idx="2"/>
          </p:nvPr>
        </p:nvPicPr>
        <p:blipFill>
          <a:blip r:embed="rId2"/>
          <a:stretch>
            <a:fillRect/>
          </a:stretch>
        </p:blipFill>
        <p:spPr>
          <a:xfrm>
            <a:off x="942298" y="2226388"/>
            <a:ext cx="4765327" cy="4059238"/>
          </a:xfrm>
          <a:prstGeom prst="rect">
            <a:avLst/>
          </a:prstGeom>
        </p:spPr>
      </p:pic>
    </p:spTree>
    <p:extLst>
      <p:ext uri="{BB962C8B-B14F-4D97-AF65-F5344CB8AC3E}">
        <p14:creationId xmlns:p14="http://schemas.microsoft.com/office/powerpoint/2010/main" val="15664120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a:extLst>
              <a:ext uri="{FF2B5EF4-FFF2-40B4-BE49-F238E27FC236}">
                <a16:creationId xmlns:a16="http://schemas.microsoft.com/office/drawing/2014/main" id="{34E1A3B2-2F45-45B6-BA81-D802BB94D80A}"/>
              </a:ext>
            </a:extLst>
          </p:cNvPr>
          <p:cNvSpPr>
            <a:spLocks noGrp="1"/>
          </p:cNvSpPr>
          <p:nvPr>
            <p:ph sz="half" idx="2"/>
          </p:nvPr>
        </p:nvSpPr>
        <p:spPr>
          <a:xfrm>
            <a:off x="6096000" y="2717591"/>
            <a:ext cx="5514809" cy="3859479"/>
          </a:xfrm>
        </p:spPr>
        <p:txBody>
          <a:bodyPr>
            <a:normAutofit fontScale="92500"/>
          </a:bodyPr>
          <a:lstStyle/>
          <a:p>
            <a:pPr marL="0" indent="0">
              <a:buNone/>
            </a:pPr>
            <a:r>
              <a:rPr lang="ar-SA" sz="2400" dirty="0">
                <a:highlight>
                  <a:srgbClr val="40BAD2"/>
                </a:highlight>
              </a:rPr>
              <a:t>المزايا</a:t>
            </a:r>
          </a:p>
          <a:p>
            <a:r>
              <a:rPr lang="ar-SA" sz="2400" dirty="0"/>
              <a:t> التغذية الراجعة مستمرة </a:t>
            </a:r>
          </a:p>
          <a:p>
            <a:r>
              <a:rPr lang="ar-SA" sz="2400" dirty="0"/>
              <a:t>مشاركة المستخدمين في التغذية الراجعة</a:t>
            </a:r>
          </a:p>
          <a:p>
            <a:r>
              <a:rPr lang="ar-SA" sz="2400" dirty="0"/>
              <a:t> وقت اقل لتطوير النظام التحديات </a:t>
            </a:r>
          </a:p>
          <a:p>
            <a:pPr marL="0" indent="0">
              <a:buNone/>
            </a:pPr>
            <a:r>
              <a:rPr lang="ar-SA" sz="2400" dirty="0">
                <a:highlight>
                  <a:srgbClr val="40BAD2"/>
                </a:highlight>
              </a:rPr>
              <a:t>التحديات</a:t>
            </a:r>
            <a:r>
              <a:rPr lang="ar-SA" sz="2400" dirty="0"/>
              <a:t> </a:t>
            </a:r>
          </a:p>
          <a:p>
            <a:r>
              <a:rPr lang="ar-SA" sz="2400" dirty="0"/>
              <a:t>تعد دورة التطوير أكثر تعقيدا </a:t>
            </a:r>
          </a:p>
          <a:p>
            <a:r>
              <a:rPr lang="ar-SA" sz="2400" dirty="0"/>
              <a:t>ملاحظات غير كافية تؤدي إلى منتج لا يلبي المتطلبات</a:t>
            </a:r>
          </a:p>
          <a:p>
            <a:r>
              <a:rPr lang="ar-SA" sz="2400" dirty="0"/>
              <a:t> يتطلب وجود فريق عمل من المبرمجين والمصممين ذوي تأهيل عال</a:t>
            </a:r>
          </a:p>
          <a:p>
            <a:endParaRPr lang="ar-SA" dirty="0"/>
          </a:p>
        </p:txBody>
      </p:sp>
      <p:pic>
        <p:nvPicPr>
          <p:cNvPr id="6" name="عنصر نائب للمحتوى 5">
            <a:extLst>
              <a:ext uri="{FF2B5EF4-FFF2-40B4-BE49-F238E27FC236}">
                <a16:creationId xmlns:a16="http://schemas.microsoft.com/office/drawing/2014/main" id="{1B8F0658-7A8A-4638-9D01-7705DE09CEB0}"/>
              </a:ext>
            </a:extLst>
          </p:cNvPr>
          <p:cNvPicPr>
            <a:picLocks noGrp="1" noChangeAspect="1"/>
          </p:cNvPicPr>
          <p:nvPr>
            <p:ph sz="half" idx="1"/>
          </p:nvPr>
        </p:nvPicPr>
        <p:blipFill>
          <a:blip r:embed="rId2"/>
          <a:stretch>
            <a:fillRect/>
          </a:stretch>
        </p:blipFill>
        <p:spPr>
          <a:xfrm>
            <a:off x="901577" y="2283011"/>
            <a:ext cx="5033738" cy="3633047"/>
          </a:xfrm>
          <a:prstGeom prst="plaque">
            <a:avLst/>
          </a:prstGeom>
        </p:spPr>
      </p:pic>
      <p:sp>
        <p:nvSpPr>
          <p:cNvPr id="7" name="عنصر نائب للنص 4">
            <a:extLst>
              <a:ext uri="{FF2B5EF4-FFF2-40B4-BE49-F238E27FC236}">
                <a16:creationId xmlns:a16="http://schemas.microsoft.com/office/drawing/2014/main" id="{14375C02-DFCA-47C8-9CCD-EFDF75092CCC}"/>
              </a:ext>
            </a:extLst>
          </p:cNvPr>
          <p:cNvSpPr>
            <a:spLocks noGrp="1"/>
          </p:cNvSpPr>
          <p:nvPr>
            <p:ph type="title"/>
          </p:nvPr>
        </p:nvSpPr>
        <p:spPr>
          <a:xfrm>
            <a:off x="581025" y="730250"/>
            <a:ext cx="11029950" cy="987425"/>
          </a:xfrm>
        </p:spPr>
        <p:txBody>
          <a:bodyPr/>
          <a:lstStyle/>
          <a:p>
            <a:pPr algn="ctr"/>
            <a:r>
              <a:rPr lang="ar-SA" dirty="0"/>
              <a:t>منهجيات تطوير البرمجيات</a:t>
            </a:r>
            <a:br>
              <a:rPr lang="ar-SA" dirty="0"/>
            </a:br>
            <a:r>
              <a:rPr lang="ar-SA" dirty="0"/>
              <a:t> </a:t>
            </a:r>
            <a:r>
              <a:rPr lang="en-US" dirty="0"/>
              <a:t>software development methodologies </a:t>
            </a:r>
            <a:endParaRPr lang="ar-SA" dirty="0"/>
          </a:p>
        </p:txBody>
      </p:sp>
      <p:sp>
        <p:nvSpPr>
          <p:cNvPr id="8" name="عنصر نائب للنص 6">
            <a:extLst>
              <a:ext uri="{FF2B5EF4-FFF2-40B4-BE49-F238E27FC236}">
                <a16:creationId xmlns:a16="http://schemas.microsoft.com/office/drawing/2014/main" id="{43F34B77-8BBD-4BC0-8CB5-3A913A00BB0F}"/>
              </a:ext>
            </a:extLst>
          </p:cNvPr>
          <p:cNvSpPr txBox="1">
            <a:spLocks/>
          </p:cNvSpPr>
          <p:nvPr/>
        </p:nvSpPr>
        <p:spPr>
          <a:xfrm>
            <a:off x="6577071" y="1949702"/>
            <a:ext cx="5033738" cy="553373"/>
          </a:xfrm>
          <a:prstGeom prst="rect">
            <a:avLst/>
          </a:prstGeom>
        </p:spPr>
        <p:txBody>
          <a:bodyPr/>
          <a:lstStyle>
            <a:lvl1pPr marL="306000" indent="-306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ar-SA" sz="3200" b="1" dirty="0">
                <a:solidFill>
                  <a:schemeClr val="accent2"/>
                </a:solidFill>
              </a:rPr>
              <a:t>منهجية التطوير السريع للتطبيقات </a:t>
            </a:r>
          </a:p>
        </p:txBody>
      </p:sp>
      <p:sp>
        <p:nvSpPr>
          <p:cNvPr id="9" name="مستطيل 8">
            <a:extLst>
              <a:ext uri="{FF2B5EF4-FFF2-40B4-BE49-F238E27FC236}">
                <a16:creationId xmlns:a16="http://schemas.microsoft.com/office/drawing/2014/main" id="{08F9F9A2-4DF3-49D9-B856-1C4D2C31A536}"/>
              </a:ext>
            </a:extLst>
          </p:cNvPr>
          <p:cNvSpPr/>
          <p:nvPr/>
        </p:nvSpPr>
        <p:spPr>
          <a:xfrm>
            <a:off x="694063" y="4836405"/>
            <a:ext cx="1872867" cy="1200838"/>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Tree>
    <p:extLst>
      <p:ext uri="{BB962C8B-B14F-4D97-AF65-F5344CB8AC3E}">
        <p14:creationId xmlns:p14="http://schemas.microsoft.com/office/powerpoint/2010/main" val="1846999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a:extLst>
              <a:ext uri="{FF2B5EF4-FFF2-40B4-BE49-F238E27FC236}">
                <a16:creationId xmlns:a16="http://schemas.microsoft.com/office/drawing/2014/main" id="{921633EB-7DCB-4DDC-80AF-C885A3EE1245}"/>
              </a:ext>
            </a:extLst>
          </p:cNvPr>
          <p:cNvSpPr>
            <a:spLocks noGrp="1"/>
          </p:cNvSpPr>
          <p:nvPr>
            <p:ph type="title"/>
          </p:nvPr>
        </p:nvSpPr>
        <p:spPr>
          <a:xfrm>
            <a:off x="4364166" y="485333"/>
            <a:ext cx="8722759" cy="1207526"/>
          </a:xfrm>
        </p:spPr>
        <p:txBody>
          <a:bodyPr rtlCol="1">
            <a:normAutofit/>
          </a:bodyPr>
          <a:lstStyle/>
          <a:p>
            <a:pPr algn="ctr" rtl="1">
              <a:lnSpc>
                <a:spcPct val="150000"/>
              </a:lnSpc>
            </a:pPr>
            <a:r>
              <a:rPr lang="ar-SA" sz="4400" b="1" dirty="0">
                <a:solidFill>
                  <a:srgbClr val="FF0000"/>
                </a:solidFill>
              </a:rPr>
              <a:t>سنتعرف في هذه الوحدة على :</a:t>
            </a:r>
          </a:p>
        </p:txBody>
      </p:sp>
      <p:sp>
        <p:nvSpPr>
          <p:cNvPr id="8" name="مربع نص 7">
            <a:extLst>
              <a:ext uri="{FF2B5EF4-FFF2-40B4-BE49-F238E27FC236}">
                <a16:creationId xmlns:a16="http://schemas.microsoft.com/office/drawing/2014/main" id="{559D5AE6-07C4-8E44-43CE-81DA42E287F9}"/>
              </a:ext>
            </a:extLst>
          </p:cNvPr>
          <p:cNvSpPr txBox="1"/>
          <p:nvPr/>
        </p:nvSpPr>
        <p:spPr>
          <a:xfrm>
            <a:off x="3992478" y="2044808"/>
            <a:ext cx="7467600" cy="3724096"/>
          </a:xfrm>
          <a:prstGeom prst="rect">
            <a:avLst/>
          </a:prstGeom>
          <a:noFill/>
        </p:spPr>
        <p:txBody>
          <a:bodyPr wrap="square" rtlCol="1">
            <a:spAutoFit/>
          </a:bodyPr>
          <a:lstStyle/>
          <a:p>
            <a:pPr algn="r" rtl="1">
              <a:lnSpc>
                <a:spcPct val="150000"/>
              </a:lnSpc>
            </a:pPr>
            <a:r>
              <a:rPr lang="ar-SA" sz="3200" dirty="0"/>
              <a:t>سنتعرف في هذه الوحدة على منهجيات تطوير البرمجيات الأكثر شيوعاً , وعلى المقصود بدورة حياة النظام , والمراحل المختلفة لهذه الدورة , وسنتعرف ايضاً على أهمية تحويل لغات البرمجة عالية المستوى إلى تعليمات برمجية قابلة للتنفيذ بلغة الآلة , وعلى البرامج المستخدمة للقيام بذلك .</a:t>
            </a:r>
          </a:p>
        </p:txBody>
      </p:sp>
      <p:pic>
        <p:nvPicPr>
          <p:cNvPr id="1026" name="Picture 2" descr="Mind Vector PNG File | PNG Mart">
            <a:extLst>
              <a:ext uri="{FF2B5EF4-FFF2-40B4-BE49-F238E27FC236}">
                <a16:creationId xmlns:a16="http://schemas.microsoft.com/office/drawing/2014/main" id="{334986EE-5E76-9DA1-FC0E-A4A725AD7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459" y="4049219"/>
            <a:ext cx="1814287" cy="228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83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a:extLst>
              <a:ext uri="{FF2B5EF4-FFF2-40B4-BE49-F238E27FC236}">
                <a16:creationId xmlns:a16="http://schemas.microsoft.com/office/drawing/2014/main" id="{34E1A3B2-2F45-45B6-BA81-D802BB94D80A}"/>
              </a:ext>
            </a:extLst>
          </p:cNvPr>
          <p:cNvSpPr>
            <a:spLocks noGrp="1"/>
          </p:cNvSpPr>
          <p:nvPr>
            <p:ph sz="half" idx="2"/>
          </p:nvPr>
        </p:nvSpPr>
        <p:spPr>
          <a:xfrm>
            <a:off x="6188416" y="2500829"/>
            <a:ext cx="5422392" cy="4252511"/>
          </a:xfrm>
        </p:spPr>
        <p:txBody>
          <a:bodyPr>
            <a:normAutofit fontScale="25000" lnSpcReduction="20000"/>
          </a:bodyPr>
          <a:lstStyle/>
          <a:p>
            <a:pPr marL="0" indent="0">
              <a:buNone/>
            </a:pPr>
            <a:r>
              <a:rPr lang="ar-SA" sz="8800" dirty="0">
                <a:highlight>
                  <a:srgbClr val="40BAD2"/>
                </a:highlight>
              </a:rPr>
              <a:t>المزايا</a:t>
            </a:r>
          </a:p>
          <a:p>
            <a:r>
              <a:rPr lang="ar-SA" sz="8800" dirty="0"/>
              <a:t> ‏إنجاز الإصدار الأول المنتج بوقت قصير </a:t>
            </a:r>
          </a:p>
          <a:p>
            <a:r>
              <a:rPr lang="ar-SA" sz="8800" dirty="0"/>
              <a:t>تحديد المخاطر بسهولة من خلال التغذية الراجعة</a:t>
            </a:r>
          </a:p>
          <a:p>
            <a:r>
              <a:rPr lang="ar-SA" sz="8800" dirty="0"/>
              <a:t>تمنح مشاركة أصحاب المصلحة في تطوير النظام المزيد من الثقة في البرنامج</a:t>
            </a:r>
          </a:p>
          <a:p>
            <a:pPr marL="0" indent="0">
              <a:buNone/>
            </a:pPr>
            <a:r>
              <a:rPr lang="ar-SA" sz="8800" dirty="0">
                <a:highlight>
                  <a:srgbClr val="40BAD2"/>
                </a:highlight>
              </a:rPr>
              <a:t>التحديات </a:t>
            </a:r>
          </a:p>
          <a:p>
            <a:r>
              <a:rPr lang="ar-SA" sz="8800" dirty="0"/>
              <a:t>تركز بشكل كبير على عملية التقويم وبدرجة اقل على التوثيق </a:t>
            </a:r>
          </a:p>
          <a:p>
            <a:r>
              <a:rPr lang="ar-SA" sz="8800" dirty="0"/>
              <a:t>تؤثر استجابة على المستخدمين على سرعة الإنتاج و جودة المنتج </a:t>
            </a:r>
          </a:p>
          <a:p>
            <a:r>
              <a:rPr lang="ar-SA" sz="8800" dirty="0"/>
              <a:t>التغير المتكرر في متطلبات المشروع قد يؤدي إلى تعطيل المشروع بأكمله</a:t>
            </a:r>
          </a:p>
          <a:p>
            <a:endParaRPr lang="ar-SA" dirty="0"/>
          </a:p>
        </p:txBody>
      </p:sp>
      <p:sp>
        <p:nvSpPr>
          <p:cNvPr id="7" name="عنصر نائب للنص 4">
            <a:extLst>
              <a:ext uri="{FF2B5EF4-FFF2-40B4-BE49-F238E27FC236}">
                <a16:creationId xmlns:a16="http://schemas.microsoft.com/office/drawing/2014/main" id="{14375C02-DFCA-47C8-9CCD-EFDF75092CCC}"/>
              </a:ext>
            </a:extLst>
          </p:cNvPr>
          <p:cNvSpPr>
            <a:spLocks noGrp="1"/>
          </p:cNvSpPr>
          <p:nvPr>
            <p:ph type="title"/>
          </p:nvPr>
        </p:nvSpPr>
        <p:spPr>
          <a:xfrm>
            <a:off x="581025" y="730250"/>
            <a:ext cx="11029950" cy="987425"/>
          </a:xfrm>
        </p:spPr>
        <p:txBody>
          <a:bodyPr/>
          <a:lstStyle/>
          <a:p>
            <a:pPr algn="ctr"/>
            <a:r>
              <a:rPr lang="ar-SA" dirty="0"/>
              <a:t>منهجيات تطوير البرمجيات</a:t>
            </a:r>
            <a:br>
              <a:rPr lang="ar-SA" dirty="0"/>
            </a:br>
            <a:r>
              <a:rPr lang="ar-SA" dirty="0"/>
              <a:t> </a:t>
            </a:r>
            <a:r>
              <a:rPr lang="en-US" dirty="0"/>
              <a:t>software development methodologies </a:t>
            </a:r>
            <a:endParaRPr lang="ar-SA" dirty="0"/>
          </a:p>
        </p:txBody>
      </p:sp>
      <p:pic>
        <p:nvPicPr>
          <p:cNvPr id="8" name="عنصر نائب للمحتوى 7">
            <a:extLst>
              <a:ext uri="{FF2B5EF4-FFF2-40B4-BE49-F238E27FC236}">
                <a16:creationId xmlns:a16="http://schemas.microsoft.com/office/drawing/2014/main" id="{C6B0205F-4929-4146-8D6E-A69CA5C7BFF8}"/>
              </a:ext>
            </a:extLst>
          </p:cNvPr>
          <p:cNvPicPr>
            <a:picLocks noGrp="1" noChangeAspect="1"/>
          </p:cNvPicPr>
          <p:nvPr>
            <p:ph sz="half" idx="1"/>
          </p:nvPr>
        </p:nvPicPr>
        <p:blipFill>
          <a:blip r:embed="rId2"/>
          <a:stretch>
            <a:fillRect/>
          </a:stretch>
        </p:blipFill>
        <p:spPr>
          <a:xfrm>
            <a:off x="765045" y="2500829"/>
            <a:ext cx="5054860" cy="3172857"/>
          </a:xfrm>
          <a:prstGeom prst="rect">
            <a:avLst/>
          </a:prstGeom>
        </p:spPr>
      </p:pic>
      <p:sp>
        <p:nvSpPr>
          <p:cNvPr id="9" name="عنصر نائب للنص 6">
            <a:extLst>
              <a:ext uri="{FF2B5EF4-FFF2-40B4-BE49-F238E27FC236}">
                <a16:creationId xmlns:a16="http://schemas.microsoft.com/office/drawing/2014/main" id="{FF61A092-6F6A-4B0B-A850-836FEDB4D253}"/>
              </a:ext>
            </a:extLst>
          </p:cNvPr>
          <p:cNvSpPr txBox="1">
            <a:spLocks/>
          </p:cNvSpPr>
          <p:nvPr/>
        </p:nvSpPr>
        <p:spPr>
          <a:xfrm>
            <a:off x="8218582" y="1949702"/>
            <a:ext cx="3392226" cy="553373"/>
          </a:xfrm>
          <a:prstGeom prst="rect">
            <a:avLst/>
          </a:prstGeom>
        </p:spPr>
        <p:txBody>
          <a:bodyPr/>
          <a:lstStyle>
            <a:lvl1pPr marL="306000" indent="-306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ar-SA" sz="3200" b="1" dirty="0"/>
              <a:t>منهجية التطوير الرشيقة  </a:t>
            </a:r>
          </a:p>
        </p:txBody>
      </p:sp>
    </p:spTree>
    <p:extLst>
      <p:ext uri="{BB962C8B-B14F-4D97-AF65-F5344CB8AC3E}">
        <p14:creationId xmlns:p14="http://schemas.microsoft.com/office/powerpoint/2010/main" val="69225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D5E52C1-3F01-4CA2-AB0A-A0BEB895209E}"/>
              </a:ext>
            </a:extLst>
          </p:cNvPr>
          <p:cNvSpPr/>
          <p:nvPr/>
        </p:nvSpPr>
        <p:spPr>
          <a:xfrm>
            <a:off x="-51620" y="0"/>
            <a:ext cx="12295239" cy="1104911"/>
          </a:xfrm>
          <a:prstGeom prst="rect">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dirty="0"/>
          </a:p>
        </p:txBody>
      </p:sp>
      <p:pic>
        <p:nvPicPr>
          <p:cNvPr id="10" name="صورة 9" descr="صورة تحتوي على نص, رسوم المتجهات&#10;&#10;تم إنشاء الوصف تلقائياً">
            <a:extLst>
              <a:ext uri="{FF2B5EF4-FFF2-40B4-BE49-F238E27FC236}">
                <a16:creationId xmlns:a16="http://schemas.microsoft.com/office/drawing/2014/main" id="{DBB28A70-8477-CE8D-2C61-5D347737D9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956" y="3726157"/>
            <a:ext cx="3029641" cy="2864602"/>
          </a:xfrm>
          <a:prstGeom prst="rect">
            <a:avLst/>
          </a:prstGeom>
        </p:spPr>
      </p:pic>
      <p:sp>
        <p:nvSpPr>
          <p:cNvPr id="5" name="شكل بيضاوي 4">
            <a:extLst>
              <a:ext uri="{FF2B5EF4-FFF2-40B4-BE49-F238E27FC236}">
                <a16:creationId xmlns:a16="http://schemas.microsoft.com/office/drawing/2014/main" id="{95616190-C5D7-4B90-8D76-FD797FB491B5}"/>
              </a:ext>
            </a:extLst>
          </p:cNvPr>
          <p:cNvSpPr/>
          <p:nvPr/>
        </p:nvSpPr>
        <p:spPr>
          <a:xfrm>
            <a:off x="306704" y="258054"/>
            <a:ext cx="469732" cy="4697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شكل بيضاوي 5">
            <a:extLst>
              <a:ext uri="{FF2B5EF4-FFF2-40B4-BE49-F238E27FC236}">
                <a16:creationId xmlns:a16="http://schemas.microsoft.com/office/drawing/2014/main" id="{3394F10D-DE95-4AD3-B9F6-84BE3EC44528}"/>
              </a:ext>
            </a:extLst>
          </p:cNvPr>
          <p:cNvSpPr/>
          <p:nvPr/>
        </p:nvSpPr>
        <p:spPr>
          <a:xfrm>
            <a:off x="941579" y="258054"/>
            <a:ext cx="469732" cy="4697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شكل بيضاوي 6">
            <a:extLst>
              <a:ext uri="{FF2B5EF4-FFF2-40B4-BE49-F238E27FC236}">
                <a16:creationId xmlns:a16="http://schemas.microsoft.com/office/drawing/2014/main" id="{25C2723C-C3ED-4237-8F11-A429372A3E15}"/>
              </a:ext>
            </a:extLst>
          </p:cNvPr>
          <p:cNvSpPr/>
          <p:nvPr/>
        </p:nvSpPr>
        <p:spPr>
          <a:xfrm>
            <a:off x="1532129" y="258054"/>
            <a:ext cx="469732" cy="4697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عنوان 1">
            <a:extLst>
              <a:ext uri="{FF2B5EF4-FFF2-40B4-BE49-F238E27FC236}">
                <a16:creationId xmlns:a16="http://schemas.microsoft.com/office/drawing/2014/main" id="{D6800F67-C88C-457F-A626-9C77EF997B68}"/>
              </a:ext>
            </a:extLst>
          </p:cNvPr>
          <p:cNvSpPr txBox="1">
            <a:spLocks/>
          </p:cNvSpPr>
          <p:nvPr/>
        </p:nvSpPr>
        <p:spPr>
          <a:xfrm>
            <a:off x="1223400" y="-87396"/>
            <a:ext cx="10661896"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b="1" dirty="0">
                <a:solidFill>
                  <a:schemeClr val="bg1"/>
                </a:solidFill>
              </a:rPr>
              <a:t>تقويم تكويني</a:t>
            </a:r>
          </a:p>
        </p:txBody>
      </p:sp>
      <p:sp>
        <p:nvSpPr>
          <p:cNvPr id="2" name="عنوان 1">
            <a:extLst>
              <a:ext uri="{FF2B5EF4-FFF2-40B4-BE49-F238E27FC236}">
                <a16:creationId xmlns:a16="http://schemas.microsoft.com/office/drawing/2014/main" id="{33434FEF-3974-1E60-8EAF-C8F1D1126AD6}"/>
              </a:ext>
            </a:extLst>
          </p:cNvPr>
          <p:cNvSpPr txBox="1">
            <a:spLocks/>
          </p:cNvSpPr>
          <p:nvPr/>
        </p:nvSpPr>
        <p:spPr>
          <a:xfrm>
            <a:off x="-51620" y="1101922"/>
            <a:ext cx="11449049" cy="29972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ar-SA" sz="3600" b="1" dirty="0"/>
              <a:t>اختاري الإجابة الصحيحة فيما يلي </a:t>
            </a:r>
          </a:p>
          <a:p>
            <a:pPr>
              <a:lnSpc>
                <a:spcPct val="150000"/>
              </a:lnSpc>
            </a:pPr>
            <a:r>
              <a:rPr lang="ar-SA" sz="3600" dirty="0">
                <a:solidFill>
                  <a:srgbClr val="F9A826"/>
                </a:solidFill>
                <a:latin typeface="Calibri" panose="020F0502020204030204" pitchFamily="34" charset="0"/>
              </a:rPr>
              <a:t>لا يمكن الانتقال للمرحلة التالية إلا بعد الانتهاء من المرحلة الحالية </a:t>
            </a:r>
          </a:p>
        </p:txBody>
      </p:sp>
      <p:grpSp>
        <p:nvGrpSpPr>
          <p:cNvPr id="3" name="مجموعة 2">
            <a:extLst>
              <a:ext uri="{FF2B5EF4-FFF2-40B4-BE49-F238E27FC236}">
                <a16:creationId xmlns:a16="http://schemas.microsoft.com/office/drawing/2014/main" id="{C12336C9-371B-D9EF-D910-BF2E9CE58C28}"/>
              </a:ext>
            </a:extLst>
          </p:cNvPr>
          <p:cNvGrpSpPr/>
          <p:nvPr/>
        </p:nvGrpSpPr>
        <p:grpSpPr>
          <a:xfrm>
            <a:off x="9485371" y="3459545"/>
            <a:ext cx="2758248" cy="2758248"/>
            <a:chOff x="9485371" y="3429000"/>
            <a:chExt cx="2758248" cy="2758248"/>
          </a:xfrm>
        </p:grpSpPr>
        <p:pic>
          <p:nvPicPr>
            <p:cNvPr id="9" name="صورة 8">
              <a:extLst>
                <a:ext uri="{FF2B5EF4-FFF2-40B4-BE49-F238E27FC236}">
                  <a16:creationId xmlns:a16="http://schemas.microsoft.com/office/drawing/2014/main" id="{DFEC7034-0F3D-566C-F303-17EBB39F8D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5371" y="3429000"/>
              <a:ext cx="2758248" cy="2758248"/>
            </a:xfrm>
            <a:prstGeom prst="rect">
              <a:avLst/>
            </a:prstGeom>
          </p:spPr>
        </p:pic>
        <p:sp>
          <p:nvSpPr>
            <p:cNvPr id="11" name="مستطيل 10">
              <a:extLst>
                <a:ext uri="{FF2B5EF4-FFF2-40B4-BE49-F238E27FC236}">
                  <a16:creationId xmlns:a16="http://schemas.microsoft.com/office/drawing/2014/main" id="{BF181337-0680-ECD1-37E8-5C463C95D17B}"/>
                </a:ext>
              </a:extLst>
            </p:cNvPr>
            <p:cNvSpPr/>
            <p:nvPr/>
          </p:nvSpPr>
          <p:spPr>
            <a:xfrm>
              <a:off x="9932277" y="3960543"/>
              <a:ext cx="1765738" cy="2018102"/>
            </a:xfrm>
            <a:prstGeom prst="rect">
              <a:avLst/>
            </a:prstGeom>
            <a:solidFill>
              <a:srgbClr val="EDEFF1"/>
            </a:solidFill>
            <a:ln>
              <a:solidFill>
                <a:srgbClr val="EDEF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grpSp>
        <p:nvGrpSpPr>
          <p:cNvPr id="12" name="مجموعة 11">
            <a:extLst>
              <a:ext uri="{FF2B5EF4-FFF2-40B4-BE49-F238E27FC236}">
                <a16:creationId xmlns:a16="http://schemas.microsoft.com/office/drawing/2014/main" id="{216DF4AD-0307-D0B0-1ACA-E7FA61ADD1EC}"/>
              </a:ext>
            </a:extLst>
          </p:cNvPr>
          <p:cNvGrpSpPr/>
          <p:nvPr/>
        </p:nvGrpSpPr>
        <p:grpSpPr>
          <a:xfrm>
            <a:off x="3884205" y="3459545"/>
            <a:ext cx="2758248" cy="2758248"/>
            <a:chOff x="3884205" y="3429000"/>
            <a:chExt cx="2758248" cy="2758248"/>
          </a:xfrm>
        </p:grpSpPr>
        <p:pic>
          <p:nvPicPr>
            <p:cNvPr id="13" name="صورة 12">
              <a:extLst>
                <a:ext uri="{FF2B5EF4-FFF2-40B4-BE49-F238E27FC236}">
                  <a16:creationId xmlns:a16="http://schemas.microsoft.com/office/drawing/2014/main" id="{0BFC962F-BABD-8C1B-0371-61E8A54C59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4205" y="3429000"/>
              <a:ext cx="2758248" cy="2758248"/>
            </a:xfrm>
            <a:prstGeom prst="rect">
              <a:avLst/>
            </a:prstGeom>
          </p:spPr>
        </p:pic>
        <p:sp>
          <p:nvSpPr>
            <p:cNvPr id="15" name="مستطيل 14">
              <a:extLst>
                <a:ext uri="{FF2B5EF4-FFF2-40B4-BE49-F238E27FC236}">
                  <a16:creationId xmlns:a16="http://schemas.microsoft.com/office/drawing/2014/main" id="{B1455363-F9C7-7B2E-6509-8E80154FB37E}"/>
                </a:ext>
              </a:extLst>
            </p:cNvPr>
            <p:cNvSpPr/>
            <p:nvPr/>
          </p:nvSpPr>
          <p:spPr>
            <a:xfrm>
              <a:off x="4348655" y="3960543"/>
              <a:ext cx="1765738" cy="2102090"/>
            </a:xfrm>
            <a:prstGeom prst="rect">
              <a:avLst/>
            </a:prstGeom>
            <a:solidFill>
              <a:srgbClr val="EDEFF1"/>
            </a:solidFill>
            <a:ln>
              <a:solidFill>
                <a:srgbClr val="EDEF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6" name="مجموعة 15">
            <a:extLst>
              <a:ext uri="{FF2B5EF4-FFF2-40B4-BE49-F238E27FC236}">
                <a16:creationId xmlns:a16="http://schemas.microsoft.com/office/drawing/2014/main" id="{FEBAB47F-BF48-3992-97A1-51353E75500E}"/>
              </a:ext>
            </a:extLst>
          </p:cNvPr>
          <p:cNvGrpSpPr/>
          <p:nvPr/>
        </p:nvGrpSpPr>
        <p:grpSpPr>
          <a:xfrm>
            <a:off x="6653822" y="3459545"/>
            <a:ext cx="2758248" cy="2758248"/>
            <a:chOff x="6653822" y="3429000"/>
            <a:chExt cx="2758248" cy="2758248"/>
          </a:xfrm>
        </p:grpSpPr>
        <p:pic>
          <p:nvPicPr>
            <p:cNvPr id="17" name="صورة 16">
              <a:extLst>
                <a:ext uri="{FF2B5EF4-FFF2-40B4-BE49-F238E27FC236}">
                  <a16:creationId xmlns:a16="http://schemas.microsoft.com/office/drawing/2014/main" id="{C1F0B01D-4D1F-B586-C78E-8DAD5E52C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3822" y="3429000"/>
              <a:ext cx="2758248" cy="2758248"/>
            </a:xfrm>
            <a:prstGeom prst="rect">
              <a:avLst/>
            </a:prstGeom>
          </p:spPr>
        </p:pic>
        <p:sp>
          <p:nvSpPr>
            <p:cNvPr id="18" name="مستطيل 17">
              <a:extLst>
                <a:ext uri="{FF2B5EF4-FFF2-40B4-BE49-F238E27FC236}">
                  <a16:creationId xmlns:a16="http://schemas.microsoft.com/office/drawing/2014/main" id="{B768CB28-EAD2-1F04-CBA0-B657E80D3D4A}"/>
                </a:ext>
              </a:extLst>
            </p:cNvPr>
            <p:cNvSpPr/>
            <p:nvPr/>
          </p:nvSpPr>
          <p:spPr>
            <a:xfrm>
              <a:off x="7126212" y="3960543"/>
              <a:ext cx="1765738" cy="2102090"/>
            </a:xfrm>
            <a:prstGeom prst="rect">
              <a:avLst/>
            </a:prstGeom>
            <a:solidFill>
              <a:srgbClr val="EDEFF1"/>
            </a:solidFill>
            <a:ln>
              <a:solidFill>
                <a:srgbClr val="EDEFF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19" name="عنوان 1">
            <a:extLst>
              <a:ext uri="{FF2B5EF4-FFF2-40B4-BE49-F238E27FC236}">
                <a16:creationId xmlns:a16="http://schemas.microsoft.com/office/drawing/2014/main" id="{1D6B7FDA-3A44-1607-5D06-0B4A78AF9174}"/>
              </a:ext>
            </a:extLst>
          </p:cNvPr>
          <p:cNvSpPr txBox="1">
            <a:spLocks/>
          </p:cNvSpPr>
          <p:nvPr/>
        </p:nvSpPr>
        <p:spPr>
          <a:xfrm>
            <a:off x="6805845" y="3340069"/>
            <a:ext cx="2412757" cy="29972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sz="3200" b="1" dirty="0"/>
              <a:t>منهجية</a:t>
            </a:r>
          </a:p>
          <a:p>
            <a:pPr algn="ctr">
              <a:lnSpc>
                <a:spcPct val="150000"/>
              </a:lnSpc>
            </a:pPr>
            <a:r>
              <a:rPr lang="ar-SA" sz="3200" b="1" dirty="0"/>
              <a:t>التطوير</a:t>
            </a:r>
          </a:p>
          <a:p>
            <a:pPr algn="ctr">
              <a:lnSpc>
                <a:spcPct val="150000"/>
              </a:lnSpc>
            </a:pPr>
            <a:r>
              <a:rPr lang="ar-SA" sz="3200" b="1" dirty="0"/>
              <a:t>السريع </a:t>
            </a:r>
            <a:endParaRPr lang="ar-SA" sz="3200" dirty="0"/>
          </a:p>
        </p:txBody>
      </p:sp>
      <p:sp>
        <p:nvSpPr>
          <p:cNvPr id="20" name="عنوان 1">
            <a:extLst>
              <a:ext uri="{FF2B5EF4-FFF2-40B4-BE49-F238E27FC236}">
                <a16:creationId xmlns:a16="http://schemas.microsoft.com/office/drawing/2014/main" id="{37BE80BE-DCB1-BAEC-2FD4-1341CBE3AE04}"/>
              </a:ext>
            </a:extLst>
          </p:cNvPr>
          <p:cNvSpPr txBox="1">
            <a:spLocks/>
          </p:cNvSpPr>
          <p:nvPr/>
        </p:nvSpPr>
        <p:spPr>
          <a:xfrm>
            <a:off x="4471439" y="3434260"/>
            <a:ext cx="1672160" cy="29972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sz="3200" b="1" dirty="0"/>
              <a:t>منهجية التطوير الرشيقة </a:t>
            </a:r>
            <a:endParaRPr lang="ar-SA" sz="3200" dirty="0"/>
          </a:p>
        </p:txBody>
      </p:sp>
      <p:sp>
        <p:nvSpPr>
          <p:cNvPr id="21" name="عنوان 1">
            <a:extLst>
              <a:ext uri="{FF2B5EF4-FFF2-40B4-BE49-F238E27FC236}">
                <a16:creationId xmlns:a16="http://schemas.microsoft.com/office/drawing/2014/main" id="{03896BFF-4B02-5A8F-55E7-F17A9C0A5E7E}"/>
              </a:ext>
            </a:extLst>
          </p:cNvPr>
          <p:cNvSpPr txBox="1">
            <a:spLocks/>
          </p:cNvSpPr>
          <p:nvPr/>
        </p:nvSpPr>
        <p:spPr>
          <a:xfrm>
            <a:off x="9671293" y="2974658"/>
            <a:ext cx="2239171" cy="29972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ar-SA" sz="3200" b="1" dirty="0"/>
              <a:t>منهجية</a:t>
            </a:r>
          </a:p>
          <a:p>
            <a:pPr algn="ctr">
              <a:lnSpc>
                <a:spcPct val="150000"/>
              </a:lnSpc>
            </a:pPr>
            <a:r>
              <a:rPr lang="ar-SA" sz="3200" b="1" dirty="0"/>
              <a:t>الشلال</a:t>
            </a:r>
            <a:endParaRPr lang="ar-SA" sz="3200" dirty="0"/>
          </a:p>
        </p:txBody>
      </p:sp>
      <p:pic>
        <p:nvPicPr>
          <p:cNvPr id="22" name="صورة 21" descr="صورة تحتوي على سهم&#10;&#10;تم إنشاء الوصف تلقائياً">
            <a:extLst>
              <a:ext uri="{FF2B5EF4-FFF2-40B4-BE49-F238E27FC236}">
                <a16:creationId xmlns:a16="http://schemas.microsoft.com/office/drawing/2014/main" id="{EA026766-1C6F-97F2-06D5-F6D588B96D28}"/>
              </a:ext>
            </a:extLst>
          </p:cNvPr>
          <p:cNvPicPr>
            <a:picLocks noChangeAspect="1"/>
          </p:cNvPicPr>
          <p:nvPr/>
        </p:nvPicPr>
        <p:blipFill>
          <a:blip r:embed="rId5">
            <a:duotone>
              <a:prstClr val="black"/>
              <a:schemeClr val="accent2">
                <a:tint val="45000"/>
                <a:satMod val="400000"/>
              </a:schemeClr>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10083030" y="5094532"/>
            <a:ext cx="1402842" cy="1402842"/>
          </a:xfrm>
          <a:prstGeom prst="rect">
            <a:avLst/>
          </a:prstGeom>
        </p:spPr>
      </p:pic>
    </p:spTree>
    <p:custDataLst>
      <p:tags r:id="rId1"/>
    </p:custDataLst>
    <p:extLst>
      <p:ext uri="{BB962C8B-B14F-4D97-AF65-F5344CB8AC3E}">
        <p14:creationId xmlns:p14="http://schemas.microsoft.com/office/powerpoint/2010/main" val="139975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par>
                          <p:cTn id="27" fill="hold">
                            <p:stCondLst>
                              <p:cond delay="3000"/>
                            </p:stCondLst>
                            <p:childTnLst>
                              <p:par>
                                <p:cTn id="28" presetID="22" presetClass="entr" presetSubtype="1"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up)">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uiExpand="1" build="p"/>
      <p:bldP spid="19"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D5E52C1-3F01-4CA2-AB0A-A0BEB895209E}"/>
              </a:ext>
            </a:extLst>
          </p:cNvPr>
          <p:cNvSpPr/>
          <p:nvPr/>
        </p:nvSpPr>
        <p:spPr>
          <a:xfrm>
            <a:off x="-51620" y="0"/>
            <a:ext cx="12295239" cy="1104911"/>
          </a:xfrm>
          <a:prstGeom prst="rect">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ar-SA" dirty="0"/>
          </a:p>
        </p:txBody>
      </p:sp>
      <p:pic>
        <p:nvPicPr>
          <p:cNvPr id="10" name="صورة 9" descr="صورة تحتوي على نص, رسوم المتجهات&#10;&#10;تم إنشاء الوصف تلقائياً">
            <a:extLst>
              <a:ext uri="{FF2B5EF4-FFF2-40B4-BE49-F238E27FC236}">
                <a16:creationId xmlns:a16="http://schemas.microsoft.com/office/drawing/2014/main" id="{DBB28A70-8477-CE8D-2C61-5D347737D9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956" y="3726157"/>
            <a:ext cx="3029641" cy="2864602"/>
          </a:xfrm>
          <a:prstGeom prst="rect">
            <a:avLst/>
          </a:prstGeom>
        </p:spPr>
      </p:pic>
      <p:sp>
        <p:nvSpPr>
          <p:cNvPr id="5" name="شكل بيضاوي 4">
            <a:extLst>
              <a:ext uri="{FF2B5EF4-FFF2-40B4-BE49-F238E27FC236}">
                <a16:creationId xmlns:a16="http://schemas.microsoft.com/office/drawing/2014/main" id="{95616190-C5D7-4B90-8D76-FD797FB491B5}"/>
              </a:ext>
            </a:extLst>
          </p:cNvPr>
          <p:cNvSpPr/>
          <p:nvPr/>
        </p:nvSpPr>
        <p:spPr>
          <a:xfrm>
            <a:off x="306704" y="258054"/>
            <a:ext cx="469732" cy="4697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شكل بيضاوي 5">
            <a:extLst>
              <a:ext uri="{FF2B5EF4-FFF2-40B4-BE49-F238E27FC236}">
                <a16:creationId xmlns:a16="http://schemas.microsoft.com/office/drawing/2014/main" id="{3394F10D-DE95-4AD3-B9F6-84BE3EC44528}"/>
              </a:ext>
            </a:extLst>
          </p:cNvPr>
          <p:cNvSpPr/>
          <p:nvPr/>
        </p:nvSpPr>
        <p:spPr>
          <a:xfrm>
            <a:off x="941579" y="258054"/>
            <a:ext cx="469732" cy="4697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شكل بيضاوي 6">
            <a:extLst>
              <a:ext uri="{FF2B5EF4-FFF2-40B4-BE49-F238E27FC236}">
                <a16:creationId xmlns:a16="http://schemas.microsoft.com/office/drawing/2014/main" id="{25C2723C-C3ED-4237-8F11-A429372A3E15}"/>
              </a:ext>
            </a:extLst>
          </p:cNvPr>
          <p:cNvSpPr/>
          <p:nvPr/>
        </p:nvSpPr>
        <p:spPr>
          <a:xfrm>
            <a:off x="1532129" y="258054"/>
            <a:ext cx="469732" cy="4697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عنوان 1">
            <a:extLst>
              <a:ext uri="{FF2B5EF4-FFF2-40B4-BE49-F238E27FC236}">
                <a16:creationId xmlns:a16="http://schemas.microsoft.com/office/drawing/2014/main" id="{D6800F67-C88C-457F-A626-9C77EF997B68}"/>
              </a:ext>
            </a:extLst>
          </p:cNvPr>
          <p:cNvSpPr txBox="1">
            <a:spLocks/>
          </p:cNvSpPr>
          <p:nvPr/>
        </p:nvSpPr>
        <p:spPr>
          <a:xfrm>
            <a:off x="1223400" y="-87396"/>
            <a:ext cx="10661896"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ar-SA" b="1" dirty="0">
                <a:solidFill>
                  <a:schemeClr val="bg1"/>
                </a:solidFill>
              </a:rPr>
              <a:t>تقويم ختامي</a:t>
            </a:r>
          </a:p>
        </p:txBody>
      </p:sp>
      <p:sp>
        <p:nvSpPr>
          <p:cNvPr id="2" name="عنوان 1">
            <a:extLst>
              <a:ext uri="{FF2B5EF4-FFF2-40B4-BE49-F238E27FC236}">
                <a16:creationId xmlns:a16="http://schemas.microsoft.com/office/drawing/2014/main" id="{33434FEF-3974-1E60-8EAF-C8F1D1126AD6}"/>
              </a:ext>
            </a:extLst>
          </p:cNvPr>
          <p:cNvSpPr txBox="1">
            <a:spLocks/>
          </p:cNvSpPr>
          <p:nvPr/>
        </p:nvSpPr>
        <p:spPr>
          <a:xfrm>
            <a:off x="-51620" y="1101922"/>
            <a:ext cx="11449049" cy="29972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ar-SA" sz="3600" b="1" dirty="0"/>
              <a:t>قارني بين منهجيات تطوير البرمجيات .</a:t>
            </a:r>
            <a:endParaRPr lang="ar-SA" sz="3600" dirty="0">
              <a:solidFill>
                <a:srgbClr val="F9A826"/>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23591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a:extLst>
              <a:ext uri="{FF2B5EF4-FFF2-40B4-BE49-F238E27FC236}">
                <a16:creationId xmlns:a16="http://schemas.microsoft.com/office/drawing/2014/main" id="{BA8AF412-EA42-6F16-C576-61CE463D1F10}"/>
              </a:ext>
            </a:extLst>
          </p:cNvPr>
          <p:cNvSpPr>
            <a:spLocks noGrp="1"/>
          </p:cNvSpPr>
          <p:nvPr>
            <p:ph type="title"/>
          </p:nvPr>
        </p:nvSpPr>
        <p:spPr>
          <a:xfrm>
            <a:off x="1177593" y="763675"/>
            <a:ext cx="2947482" cy="1902392"/>
          </a:xfrm>
        </p:spPr>
        <p:txBody>
          <a:bodyPr>
            <a:normAutofit/>
          </a:bodyPr>
          <a:lstStyle/>
          <a:p>
            <a:pPr algn="ctr">
              <a:lnSpc>
                <a:spcPct val="150000"/>
              </a:lnSpc>
            </a:pPr>
            <a:r>
              <a:rPr lang="ar-SA" sz="4000" b="1" dirty="0"/>
              <a:t>ملخص الدرس</a:t>
            </a:r>
          </a:p>
        </p:txBody>
      </p:sp>
      <p:sp>
        <p:nvSpPr>
          <p:cNvPr id="6" name="مربع نص 5">
            <a:extLst>
              <a:ext uri="{FF2B5EF4-FFF2-40B4-BE49-F238E27FC236}">
                <a16:creationId xmlns:a16="http://schemas.microsoft.com/office/drawing/2014/main" id="{A66C7EA8-723B-4F29-E6DB-A201C7FEFBEE}"/>
              </a:ext>
            </a:extLst>
          </p:cNvPr>
          <p:cNvSpPr txBox="1"/>
          <p:nvPr/>
        </p:nvSpPr>
        <p:spPr>
          <a:xfrm>
            <a:off x="4038603" y="692681"/>
            <a:ext cx="7453085" cy="938719"/>
          </a:xfrm>
          <a:prstGeom prst="rect">
            <a:avLst/>
          </a:prstGeom>
          <a:noFill/>
        </p:spPr>
        <p:txBody>
          <a:bodyPr wrap="square" rtlCol="1">
            <a:spAutoFit/>
          </a:bodyPr>
          <a:lstStyle/>
          <a:p>
            <a:pPr algn="r" rtl="1">
              <a:lnSpc>
                <a:spcPct val="150000"/>
              </a:lnSpc>
            </a:pPr>
            <a:r>
              <a:rPr lang="ar-SA" sz="4000" dirty="0">
                <a:solidFill>
                  <a:schemeClr val="bg1"/>
                </a:solidFill>
              </a:rPr>
              <a:t>تعرّفنا اليوم على :</a:t>
            </a:r>
          </a:p>
        </p:txBody>
      </p:sp>
      <p:sp>
        <p:nvSpPr>
          <p:cNvPr id="7" name="مستطيل: زوايا قطرية مستديرة 6">
            <a:extLst>
              <a:ext uri="{FF2B5EF4-FFF2-40B4-BE49-F238E27FC236}">
                <a16:creationId xmlns:a16="http://schemas.microsoft.com/office/drawing/2014/main" id="{7530846B-ABFB-20E0-84C8-12414C7CEFED}"/>
              </a:ext>
            </a:extLst>
          </p:cNvPr>
          <p:cNvSpPr/>
          <p:nvPr/>
        </p:nvSpPr>
        <p:spPr>
          <a:xfrm>
            <a:off x="4738916" y="3009019"/>
            <a:ext cx="6052457" cy="1182914"/>
          </a:xfrm>
          <a:prstGeom prst="round2DiagRect">
            <a:avLst>
              <a:gd name="adj1" fmla="val 50000"/>
              <a:gd name="adj2" fmla="val 0"/>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dirty="0"/>
              <a:t>منهجيات تطوير البرمجيات</a:t>
            </a:r>
          </a:p>
        </p:txBody>
      </p:sp>
      <p:pic>
        <p:nvPicPr>
          <p:cNvPr id="7170" name="Picture 2" descr="Calm - Free healthcare and medical icons">
            <a:extLst>
              <a:ext uri="{FF2B5EF4-FFF2-40B4-BE49-F238E27FC236}">
                <a16:creationId xmlns:a16="http://schemas.microsoft.com/office/drawing/2014/main" id="{50B7965A-1EA0-D7B1-8734-44F48412DD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206" y="2773999"/>
            <a:ext cx="2835869" cy="2835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43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a:extLst>
              <a:ext uri="{FF2B5EF4-FFF2-40B4-BE49-F238E27FC236}">
                <a16:creationId xmlns:a16="http://schemas.microsoft.com/office/drawing/2014/main" id="{DFE7ED88-DB8F-48A7-9941-E7F97F7EC0CE}"/>
              </a:ext>
            </a:extLst>
          </p:cNvPr>
          <p:cNvSpPr/>
          <p:nvPr/>
        </p:nvSpPr>
        <p:spPr>
          <a:xfrm>
            <a:off x="7863872" y="1656328"/>
            <a:ext cx="2787943" cy="923330"/>
          </a:xfrm>
          <a:prstGeom prst="rect">
            <a:avLst/>
          </a:prstGeom>
          <a:noFill/>
        </p:spPr>
        <p:txBody>
          <a:bodyPr wrap="none" lIns="91440" tIns="45720" rIns="91440" bIns="45720">
            <a:spAutoFit/>
          </a:bodyPr>
          <a:lstStyle/>
          <a:p>
            <a:pPr algn="ctr"/>
            <a:r>
              <a:rPr lang="ar-SA"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طالبتي المميزة </a:t>
            </a:r>
          </a:p>
        </p:txBody>
      </p:sp>
      <p:sp>
        <p:nvSpPr>
          <p:cNvPr id="15" name="مستطيل 14">
            <a:extLst>
              <a:ext uri="{FF2B5EF4-FFF2-40B4-BE49-F238E27FC236}">
                <a16:creationId xmlns:a16="http://schemas.microsoft.com/office/drawing/2014/main" id="{FBE3650C-E387-4469-A2EC-0A66B9CA5D81}"/>
              </a:ext>
            </a:extLst>
          </p:cNvPr>
          <p:cNvSpPr/>
          <p:nvPr/>
        </p:nvSpPr>
        <p:spPr>
          <a:xfrm>
            <a:off x="5298596" y="2879649"/>
            <a:ext cx="5353219" cy="3416320"/>
          </a:xfrm>
          <a:prstGeom prst="rect">
            <a:avLst/>
          </a:prstGeom>
          <a:noFill/>
        </p:spPr>
        <p:txBody>
          <a:bodyPr wrap="square" lIns="91440" tIns="45720" rIns="91440" bIns="45720">
            <a:spAutoFit/>
          </a:bodyPr>
          <a:lstStyle/>
          <a:p>
            <a:pPr algn="ctr"/>
            <a:r>
              <a:rPr lang="ar-SA" sz="5400" b="0" cap="none" spc="0" dirty="0">
                <a:ln w="0"/>
                <a:solidFill>
                  <a:schemeClr val="tx1"/>
                </a:solidFill>
                <a:effectLst>
                  <a:outerShdw blurRad="38100" dist="19050" dir="2700000" algn="tl" rotWithShape="0">
                    <a:schemeClr val="dk1">
                      <a:alpha val="40000"/>
                    </a:schemeClr>
                  </a:outerShdw>
                </a:effectLst>
              </a:rPr>
              <a:t>فكري في تطبيق ( خدمي ) للهواتف الذكية </a:t>
            </a:r>
          </a:p>
          <a:p>
            <a:pPr algn="ctr"/>
            <a:r>
              <a:rPr lang="ar-SA" sz="5400" dirty="0">
                <a:ln w="0"/>
                <a:effectLst>
                  <a:outerShdw blurRad="38100" dist="19050" dir="2700000" algn="tl" rotWithShape="0">
                    <a:schemeClr val="dk1">
                      <a:alpha val="40000"/>
                    </a:schemeClr>
                  </a:outerShdw>
                </a:effectLst>
              </a:rPr>
              <a:t>وأي المنهجيات ستكون مناسبة لتطبيقك</a:t>
            </a:r>
            <a:endParaRPr lang="ar-SA" sz="5400" b="0" cap="none" spc="0" dirty="0">
              <a:ln w="0"/>
              <a:solidFill>
                <a:schemeClr val="tx1"/>
              </a:solidFill>
              <a:effectLst>
                <a:outerShdw blurRad="38100" dist="19050" dir="2700000" algn="tl" rotWithShape="0">
                  <a:schemeClr val="dk1">
                    <a:alpha val="40000"/>
                  </a:schemeClr>
                </a:outerShdw>
              </a:effectLst>
            </a:endParaRPr>
          </a:p>
        </p:txBody>
      </p:sp>
      <p:pic>
        <p:nvPicPr>
          <p:cNvPr id="12294" name="Picture 6" descr="Star GIFs | Tenor">
            <a:extLst>
              <a:ext uri="{FF2B5EF4-FFF2-40B4-BE49-F238E27FC236}">
                <a16:creationId xmlns:a16="http://schemas.microsoft.com/office/drawing/2014/main" id="{BC297693-E1F0-41D8-9612-91FDF8401CA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46713" y="1356337"/>
            <a:ext cx="1417159" cy="1417159"/>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12 خدمة لا غنى عنها لأصحاب التطبيقات - مدونة خمسات">
            <a:extLst>
              <a:ext uri="{FF2B5EF4-FFF2-40B4-BE49-F238E27FC236}">
                <a16:creationId xmlns:a16="http://schemas.microsoft.com/office/drawing/2014/main" id="{2EF42AA7-7083-4176-B841-1B7080A40B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154" t="19972" r="25725" b="11293"/>
          <a:stretch/>
        </p:blipFill>
        <p:spPr bwMode="auto">
          <a:xfrm>
            <a:off x="760164" y="2666082"/>
            <a:ext cx="3624549" cy="341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1159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D5E52C1-3F01-4CA2-AB0A-A0BEB895209E}"/>
              </a:ext>
            </a:extLst>
          </p:cNvPr>
          <p:cNvSpPr/>
          <p:nvPr/>
        </p:nvSpPr>
        <p:spPr>
          <a:xfrm>
            <a:off x="0" y="0"/>
            <a:ext cx="12295239" cy="1104911"/>
          </a:xfrm>
          <a:prstGeom prst="rect">
            <a:avLst/>
          </a:prstGeom>
          <a:ln/>
        </p:spPr>
        <p:style>
          <a:lnRef idx="1">
            <a:schemeClr val="accent3"/>
          </a:lnRef>
          <a:fillRef idx="2">
            <a:schemeClr val="accent3"/>
          </a:fillRef>
          <a:effectRef idx="1">
            <a:schemeClr val="accent3"/>
          </a:effectRef>
          <a:fontRef idx="minor">
            <a:schemeClr val="dk1"/>
          </a:fontRef>
        </p:style>
        <p:txBody>
          <a:bodyPr rtlCol="1" anchor="ctr"/>
          <a:lstStyle/>
          <a:p>
            <a:pPr algn="r" defTabSz="914400" rtl="1">
              <a:lnSpc>
                <a:spcPct val="90000"/>
              </a:lnSpc>
              <a:spcBef>
                <a:spcPct val="0"/>
              </a:spcBef>
            </a:pPr>
            <a:r>
              <a:rPr lang="ar-SA" sz="4400" b="1" dirty="0">
                <a:solidFill>
                  <a:schemeClr val="bg1"/>
                </a:solidFill>
                <a:latin typeface="+mj-lt"/>
                <a:ea typeface="+mj-ea"/>
                <a:cs typeface="+mj-cs"/>
              </a:rPr>
              <a:t>     الواجب  </a:t>
            </a:r>
          </a:p>
        </p:txBody>
      </p:sp>
      <p:pic>
        <p:nvPicPr>
          <p:cNvPr id="10" name="صورة 9" descr="صورة تحتوي على نص, رسوم المتجهات&#10;&#10;تم إنشاء الوصف تلقائياً">
            <a:extLst>
              <a:ext uri="{FF2B5EF4-FFF2-40B4-BE49-F238E27FC236}">
                <a16:creationId xmlns:a16="http://schemas.microsoft.com/office/drawing/2014/main" id="{DBB28A70-8477-CE8D-2C61-5D347737D9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899" y="1715877"/>
            <a:ext cx="5852933" cy="5534096"/>
          </a:xfrm>
          <a:prstGeom prst="rect">
            <a:avLst/>
          </a:prstGeom>
        </p:spPr>
      </p:pic>
      <p:sp>
        <p:nvSpPr>
          <p:cNvPr id="5" name="شكل بيضاوي 4">
            <a:extLst>
              <a:ext uri="{FF2B5EF4-FFF2-40B4-BE49-F238E27FC236}">
                <a16:creationId xmlns:a16="http://schemas.microsoft.com/office/drawing/2014/main" id="{95616190-C5D7-4B90-8D76-FD797FB491B5}"/>
              </a:ext>
            </a:extLst>
          </p:cNvPr>
          <p:cNvSpPr/>
          <p:nvPr/>
        </p:nvSpPr>
        <p:spPr>
          <a:xfrm>
            <a:off x="306704" y="258054"/>
            <a:ext cx="469732" cy="4697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شكل بيضاوي 5">
            <a:extLst>
              <a:ext uri="{FF2B5EF4-FFF2-40B4-BE49-F238E27FC236}">
                <a16:creationId xmlns:a16="http://schemas.microsoft.com/office/drawing/2014/main" id="{3394F10D-DE95-4AD3-B9F6-84BE3EC44528}"/>
              </a:ext>
            </a:extLst>
          </p:cNvPr>
          <p:cNvSpPr/>
          <p:nvPr/>
        </p:nvSpPr>
        <p:spPr>
          <a:xfrm>
            <a:off x="941579" y="258054"/>
            <a:ext cx="469732" cy="4697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شكل بيضاوي 6">
            <a:extLst>
              <a:ext uri="{FF2B5EF4-FFF2-40B4-BE49-F238E27FC236}">
                <a16:creationId xmlns:a16="http://schemas.microsoft.com/office/drawing/2014/main" id="{25C2723C-C3ED-4237-8F11-A429372A3E15}"/>
              </a:ext>
            </a:extLst>
          </p:cNvPr>
          <p:cNvSpPr/>
          <p:nvPr/>
        </p:nvSpPr>
        <p:spPr>
          <a:xfrm>
            <a:off x="1532129" y="258054"/>
            <a:ext cx="469732" cy="4697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عنوان 1">
            <a:extLst>
              <a:ext uri="{FF2B5EF4-FFF2-40B4-BE49-F238E27FC236}">
                <a16:creationId xmlns:a16="http://schemas.microsoft.com/office/drawing/2014/main" id="{D6800F67-C88C-457F-A626-9C77EF997B68}"/>
              </a:ext>
            </a:extLst>
          </p:cNvPr>
          <p:cNvSpPr txBox="1">
            <a:spLocks/>
          </p:cNvSpPr>
          <p:nvPr/>
        </p:nvSpPr>
        <p:spPr>
          <a:xfrm>
            <a:off x="1223400" y="-87396"/>
            <a:ext cx="10661896"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endParaRPr lang="ar-SA" b="1" dirty="0">
              <a:solidFill>
                <a:schemeClr val="bg1"/>
              </a:solidFill>
            </a:endParaRPr>
          </a:p>
        </p:txBody>
      </p:sp>
      <p:sp>
        <p:nvSpPr>
          <p:cNvPr id="2" name="عنوان 1">
            <a:extLst>
              <a:ext uri="{FF2B5EF4-FFF2-40B4-BE49-F238E27FC236}">
                <a16:creationId xmlns:a16="http://schemas.microsoft.com/office/drawing/2014/main" id="{33434FEF-3974-1E60-8EAF-C8F1D1126AD6}"/>
              </a:ext>
            </a:extLst>
          </p:cNvPr>
          <p:cNvSpPr txBox="1">
            <a:spLocks/>
          </p:cNvSpPr>
          <p:nvPr/>
        </p:nvSpPr>
        <p:spPr>
          <a:xfrm>
            <a:off x="-174409" y="2139753"/>
            <a:ext cx="11449049" cy="2997200"/>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ar-SA" sz="3600" dirty="0">
              <a:solidFill>
                <a:srgbClr val="F9A826"/>
              </a:solidFill>
              <a:latin typeface="Calibri" panose="020F0502020204030204" pitchFamily="34" charset="0"/>
            </a:endParaRPr>
          </a:p>
        </p:txBody>
      </p:sp>
      <p:sp>
        <p:nvSpPr>
          <p:cNvPr id="3" name="مستطيل 2">
            <a:extLst>
              <a:ext uri="{FF2B5EF4-FFF2-40B4-BE49-F238E27FC236}">
                <a16:creationId xmlns:a16="http://schemas.microsoft.com/office/drawing/2014/main" id="{7D774371-B4DD-DA55-FCC7-B42EB584024F}"/>
              </a:ext>
            </a:extLst>
          </p:cNvPr>
          <p:cNvSpPr/>
          <p:nvPr/>
        </p:nvSpPr>
        <p:spPr>
          <a:xfrm>
            <a:off x="6973451" y="2802948"/>
            <a:ext cx="4368505" cy="923330"/>
          </a:xfrm>
          <a:prstGeom prst="rect">
            <a:avLst/>
          </a:prstGeom>
          <a:noFill/>
        </p:spPr>
        <p:txBody>
          <a:bodyPr wrap="none" lIns="91440" tIns="45720" rIns="91440" bIns="45720">
            <a:spAutoFit/>
          </a:bodyPr>
          <a:lstStyle/>
          <a:p>
            <a:pPr algn="ctr"/>
            <a:r>
              <a:rPr lang="ar-SA"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تدريب 1-2 صــ 21-22</a:t>
            </a:r>
            <a:endParaRPr lang="ar-SA"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ustDataLst>
      <p:tags r:id="rId1"/>
    </p:custDataLst>
    <p:extLst>
      <p:ext uri="{BB962C8B-B14F-4D97-AF65-F5344CB8AC3E}">
        <p14:creationId xmlns:p14="http://schemas.microsoft.com/office/powerpoint/2010/main" val="411275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nodePh="1">
                                  <p:stCondLst>
                                    <p:cond delay="0"/>
                                  </p:stCondLst>
                                  <p:endCondLst>
                                    <p:cond evt="begin" delay="0">
                                      <p:tn val="10"/>
                                    </p:cond>
                                  </p:end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920D4359-14EA-CABA-E0BD-CAC2B8C9673C}"/>
              </a:ext>
            </a:extLst>
          </p:cNvPr>
          <p:cNvSpPr/>
          <p:nvPr/>
        </p:nvSpPr>
        <p:spPr>
          <a:xfrm>
            <a:off x="242371" y="1167788"/>
            <a:ext cx="11666863" cy="4616564"/>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pic>
        <p:nvPicPr>
          <p:cNvPr id="2052" name="Picture 4">
            <a:extLst>
              <a:ext uri="{FF2B5EF4-FFF2-40B4-BE49-F238E27FC236}">
                <a16:creationId xmlns:a16="http://schemas.microsoft.com/office/drawing/2014/main" id="{5E7D6AD7-8F14-068E-5DCE-37786FD73C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7591" r="-2407" b="10364"/>
          <a:stretch/>
        </p:blipFill>
        <p:spPr bwMode="auto">
          <a:xfrm>
            <a:off x="3045752" y="976045"/>
            <a:ext cx="6992099" cy="4407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645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36B218E-A3CD-D232-60D7-854F6D234A68}"/>
              </a:ext>
            </a:extLst>
          </p:cNvPr>
          <p:cNvSpPr>
            <a:spLocks noGrp="1"/>
          </p:cNvSpPr>
          <p:nvPr>
            <p:ph type="title"/>
          </p:nvPr>
        </p:nvSpPr>
        <p:spPr>
          <a:xfrm>
            <a:off x="1580945" y="535845"/>
            <a:ext cx="9678294" cy="1083635"/>
          </a:xfrm>
        </p:spPr>
        <p:txBody>
          <a:bodyPr>
            <a:normAutofit/>
          </a:bodyPr>
          <a:lstStyle/>
          <a:p>
            <a:pPr algn="r">
              <a:lnSpc>
                <a:spcPct val="150000"/>
              </a:lnSpc>
            </a:pPr>
            <a:r>
              <a:rPr lang="ar-SA" sz="4400" b="1" dirty="0">
                <a:solidFill>
                  <a:srgbClr val="FF0000"/>
                </a:solidFill>
              </a:rPr>
              <a:t>أهداف الدرس</a:t>
            </a:r>
          </a:p>
        </p:txBody>
      </p:sp>
      <p:sp>
        <p:nvSpPr>
          <p:cNvPr id="3" name="مربع نص 2">
            <a:extLst>
              <a:ext uri="{FF2B5EF4-FFF2-40B4-BE49-F238E27FC236}">
                <a16:creationId xmlns:a16="http://schemas.microsoft.com/office/drawing/2014/main" id="{5E329CE8-CD06-883D-6875-FBA9B5B27AB3}"/>
              </a:ext>
            </a:extLst>
          </p:cNvPr>
          <p:cNvSpPr txBox="1"/>
          <p:nvPr/>
        </p:nvSpPr>
        <p:spPr>
          <a:xfrm>
            <a:off x="4803353" y="2124568"/>
            <a:ext cx="6878795" cy="3724096"/>
          </a:xfrm>
          <a:prstGeom prst="rect">
            <a:avLst/>
          </a:prstGeom>
          <a:noFill/>
        </p:spPr>
        <p:txBody>
          <a:bodyPr wrap="square" rtlCol="1">
            <a:spAutoFit/>
          </a:bodyPr>
          <a:lstStyle/>
          <a:p>
            <a:pPr algn="r" rtl="1">
              <a:lnSpc>
                <a:spcPct val="150000"/>
              </a:lnSpc>
            </a:pPr>
            <a:r>
              <a:rPr lang="ar-SA" sz="3200" dirty="0"/>
              <a:t>1- التعرف على مفهوم هندسة البرمجيات </a:t>
            </a:r>
          </a:p>
          <a:p>
            <a:pPr algn="r" rtl="1">
              <a:lnSpc>
                <a:spcPct val="150000"/>
              </a:lnSpc>
            </a:pPr>
            <a:r>
              <a:rPr lang="ar-SA" sz="3200" dirty="0"/>
              <a:t>2- التعرف على دورة حياة تطوير البرمجيات </a:t>
            </a:r>
          </a:p>
          <a:p>
            <a:pPr algn="r" rtl="1">
              <a:lnSpc>
                <a:spcPct val="150000"/>
              </a:lnSpc>
            </a:pPr>
            <a:r>
              <a:rPr lang="ar-SA" sz="3200" dirty="0"/>
              <a:t>3-  تطبيق دورة حياة البرمجيات في تطوير تطبيق هاتف ذكي</a:t>
            </a:r>
          </a:p>
          <a:p>
            <a:pPr algn="r" rtl="1">
              <a:lnSpc>
                <a:spcPct val="150000"/>
              </a:lnSpc>
            </a:pPr>
            <a:r>
              <a:rPr lang="ar-SA" sz="3200" dirty="0"/>
              <a:t>4- تمييز فرص العمل في هندسة البرمجيات</a:t>
            </a:r>
          </a:p>
          <a:p>
            <a:pPr algn="r" rtl="1">
              <a:lnSpc>
                <a:spcPct val="150000"/>
              </a:lnSpc>
            </a:pPr>
            <a:r>
              <a:rPr lang="ar-SA" sz="3200" dirty="0"/>
              <a:t>5- تمييز منهجيات تطوير البرمجيات المختلفة </a:t>
            </a:r>
          </a:p>
        </p:txBody>
      </p:sp>
      <p:pic>
        <p:nvPicPr>
          <p:cNvPr id="2050" name="Picture 2" descr="چگونه اهداف درست را تعیین کنیم - دگرگونی">
            <a:extLst>
              <a:ext uri="{FF2B5EF4-FFF2-40B4-BE49-F238E27FC236}">
                <a16:creationId xmlns:a16="http://schemas.microsoft.com/office/drawing/2014/main" id="{34B3DBE6-7F7E-C143-3AAD-CC15901F1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810" y="2570622"/>
            <a:ext cx="3715543" cy="20324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18742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a:extLst>
              <a:ext uri="{FF2B5EF4-FFF2-40B4-BE49-F238E27FC236}">
                <a16:creationId xmlns:a16="http://schemas.microsoft.com/office/drawing/2014/main" id="{7F2616EE-270D-4F4C-BA1F-2708D387B800}"/>
              </a:ext>
            </a:extLst>
          </p:cNvPr>
          <p:cNvSpPr>
            <a:spLocks noGrp="1"/>
          </p:cNvSpPr>
          <p:nvPr>
            <p:ph type="title"/>
          </p:nvPr>
        </p:nvSpPr>
        <p:spPr>
          <a:xfrm flipH="1">
            <a:off x="4357166" y="1866291"/>
            <a:ext cx="7213600" cy="1121871"/>
          </a:xfrm>
        </p:spPr>
        <p:style>
          <a:lnRef idx="1">
            <a:schemeClr val="accent3"/>
          </a:lnRef>
          <a:fillRef idx="2">
            <a:schemeClr val="accent3"/>
          </a:fillRef>
          <a:effectRef idx="1">
            <a:schemeClr val="accent3"/>
          </a:effectRef>
          <a:fontRef idx="minor">
            <a:schemeClr val="dk1"/>
          </a:fontRef>
        </p:style>
        <p:txBody>
          <a:bodyPr rtlCol="1" anchor="ctr">
            <a:normAutofit/>
          </a:bodyPr>
          <a:lstStyle/>
          <a:p>
            <a:pPr algn="ctr" rtl="1"/>
            <a:r>
              <a:rPr lang="ar-SA" sz="6600" b="1" dirty="0"/>
              <a:t>هندسة البرمجيات</a:t>
            </a:r>
          </a:p>
        </p:txBody>
      </p:sp>
      <p:graphicFrame>
        <p:nvGraphicFramePr>
          <p:cNvPr id="6" name="عنصر نائب للمحتوى 5" descr="SmartArt">
            <a:extLst>
              <a:ext uri="{FF2B5EF4-FFF2-40B4-BE49-F238E27FC236}">
                <a16:creationId xmlns:a16="http://schemas.microsoft.com/office/drawing/2014/main" id="{BF629521-FFD2-45DA-9D1D-A5F09BD5A2D9}"/>
              </a:ext>
            </a:extLst>
          </p:cNvPr>
          <p:cNvGraphicFramePr>
            <a:graphicFrameLocks noGrp="1"/>
          </p:cNvGraphicFramePr>
          <p:nvPr>
            <p:ph idx="1"/>
            <p:extLst>
              <p:ext uri="{D42A27DB-BD31-4B8C-83A1-F6EECF244321}">
                <p14:modId xmlns:p14="http://schemas.microsoft.com/office/powerpoint/2010/main" val="1711129056"/>
              </p:ext>
            </p:extLst>
          </p:nvPr>
        </p:nvGraphicFramePr>
        <p:xfrm>
          <a:off x="4168834" y="2868397"/>
          <a:ext cx="7851115" cy="3563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Science and modern technology Royalty Free Vector Image">
            <a:extLst>
              <a:ext uri="{FF2B5EF4-FFF2-40B4-BE49-F238E27FC236}">
                <a16:creationId xmlns:a16="http://schemas.microsoft.com/office/drawing/2014/main" id="{3F9196ED-7708-AF02-F28A-76FA5F3171F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7586"/>
          <a:stretch/>
        </p:blipFill>
        <p:spPr bwMode="auto">
          <a:xfrm>
            <a:off x="847783" y="2114258"/>
            <a:ext cx="2858384" cy="4107890"/>
          </a:xfrm>
          <a:prstGeom prst="rect">
            <a:avLst/>
          </a:prstGeom>
          <a:noFill/>
          <a:extLst>
            <a:ext uri="{909E8E84-426E-40DD-AFC4-6F175D3DCCD1}">
              <a14:hiddenFill xmlns:a14="http://schemas.microsoft.com/office/drawing/2010/main">
                <a:solidFill>
                  <a:srgbClr val="FFFFFF"/>
                </a:solidFill>
              </a14:hiddenFill>
            </a:ext>
          </a:extLst>
        </p:spPr>
      </p:pic>
      <p:sp>
        <p:nvSpPr>
          <p:cNvPr id="3" name="عنصر نائب للنص 4">
            <a:extLst>
              <a:ext uri="{FF2B5EF4-FFF2-40B4-BE49-F238E27FC236}">
                <a16:creationId xmlns:a16="http://schemas.microsoft.com/office/drawing/2014/main" id="{AB9BD586-F6E3-68AF-6622-4ED29B5030C1}"/>
              </a:ext>
            </a:extLst>
          </p:cNvPr>
          <p:cNvSpPr txBox="1">
            <a:spLocks/>
          </p:cNvSpPr>
          <p:nvPr/>
        </p:nvSpPr>
        <p:spPr>
          <a:xfrm>
            <a:off x="11420352" y="3289474"/>
            <a:ext cx="300831" cy="55861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ctr" defTabSz="584200" rtl="1" eaLnBrk="1" latinLnBrk="0" hangingPunct="1">
              <a:lnSpc>
                <a:spcPct val="100000"/>
              </a:lnSpc>
              <a:spcBef>
                <a:spcPts val="3000"/>
              </a:spcBef>
              <a:spcAft>
                <a:spcPts val="0"/>
              </a:spcAft>
              <a:buClrTx/>
              <a:buSzTx/>
              <a:buFontTx/>
              <a:buNone/>
              <a:tabLst/>
              <a:defRPr sz="2800" b="0" i="0" u="none" strike="noStrike" cap="none" spc="0" baseline="0">
                <a:ln>
                  <a:noFill/>
                </a:ln>
                <a:solidFill>
                  <a:srgbClr val="53585F"/>
                </a:solidFill>
                <a:uFillTx/>
                <a:latin typeface="Helvetica Neue W23 for SKY Reg" panose="020B0604020202020204" pitchFamily="34" charset="-78"/>
                <a:ea typeface="+mn-ea"/>
                <a:cs typeface="Helvetica Neue W23 for SKY Reg" panose="020B0604020202020204" pitchFamily="34" charset="-78"/>
                <a:sym typeface="Avenir Light"/>
              </a:defRPr>
            </a:lvl1pPr>
            <a:lvl2pPr marL="0" marR="0" indent="228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9pPr>
          </a:lstStyle>
          <a:p>
            <a:r>
              <a:rPr lang="ar-SA" sz="3200" b="1" dirty="0">
                <a:solidFill>
                  <a:srgbClr val="FFD36D"/>
                </a:solidFill>
                <a:latin typeface="Times New Roman" panose="02020603050405020304" pitchFamily="18" charset="0"/>
                <a:cs typeface="Times New Roman" panose="02020603050405020304" pitchFamily="18" charset="0"/>
              </a:rPr>
              <a:t>1</a:t>
            </a:r>
            <a:endParaRPr lang="ar-SA" b="1" dirty="0">
              <a:solidFill>
                <a:srgbClr val="FFD36D"/>
              </a:solidFill>
              <a:latin typeface="Times New Roman" panose="02020603050405020304" pitchFamily="18" charset="0"/>
              <a:cs typeface="Times New Roman" panose="02020603050405020304" pitchFamily="18" charset="0"/>
            </a:endParaRPr>
          </a:p>
        </p:txBody>
      </p:sp>
      <p:sp>
        <p:nvSpPr>
          <p:cNvPr id="4" name="عنصر نائب للنص 4">
            <a:extLst>
              <a:ext uri="{FF2B5EF4-FFF2-40B4-BE49-F238E27FC236}">
                <a16:creationId xmlns:a16="http://schemas.microsoft.com/office/drawing/2014/main" id="{F78A10F4-A911-A205-DCF9-08E63F244B88}"/>
              </a:ext>
            </a:extLst>
          </p:cNvPr>
          <p:cNvSpPr txBox="1">
            <a:spLocks/>
          </p:cNvSpPr>
          <p:nvPr/>
        </p:nvSpPr>
        <p:spPr>
          <a:xfrm>
            <a:off x="11119520" y="4385628"/>
            <a:ext cx="300831" cy="55861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ctr" defTabSz="584200" rtl="1" eaLnBrk="1" latinLnBrk="0" hangingPunct="1">
              <a:lnSpc>
                <a:spcPct val="100000"/>
              </a:lnSpc>
              <a:spcBef>
                <a:spcPts val="3000"/>
              </a:spcBef>
              <a:spcAft>
                <a:spcPts val="0"/>
              </a:spcAft>
              <a:buClrTx/>
              <a:buSzTx/>
              <a:buFontTx/>
              <a:buNone/>
              <a:tabLst/>
              <a:defRPr sz="2800" b="0" i="0" u="none" strike="noStrike" cap="none" spc="0" baseline="0">
                <a:ln>
                  <a:noFill/>
                </a:ln>
                <a:solidFill>
                  <a:srgbClr val="53585F"/>
                </a:solidFill>
                <a:uFillTx/>
                <a:latin typeface="Helvetica Neue W23 for SKY Reg" panose="020B0604020202020204" pitchFamily="34" charset="-78"/>
                <a:ea typeface="+mn-ea"/>
                <a:cs typeface="Helvetica Neue W23 for SKY Reg" panose="020B0604020202020204" pitchFamily="34" charset="-78"/>
                <a:sym typeface="Avenir Light"/>
              </a:defRPr>
            </a:lvl1pPr>
            <a:lvl2pPr marL="0" marR="0" indent="228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9pPr>
          </a:lstStyle>
          <a:p>
            <a:r>
              <a:rPr lang="ar-SA" sz="3200" b="1" dirty="0">
                <a:solidFill>
                  <a:srgbClr val="FFD36D"/>
                </a:solidFill>
                <a:latin typeface="Times New Roman" panose="02020603050405020304" pitchFamily="18" charset="0"/>
                <a:cs typeface="Times New Roman" panose="02020603050405020304" pitchFamily="18" charset="0"/>
              </a:rPr>
              <a:t>2</a:t>
            </a:r>
            <a:endParaRPr lang="ar-SA" b="1" dirty="0">
              <a:solidFill>
                <a:srgbClr val="FFD36D"/>
              </a:solidFill>
              <a:latin typeface="Times New Roman" panose="02020603050405020304" pitchFamily="18" charset="0"/>
              <a:cs typeface="Times New Roman" panose="02020603050405020304" pitchFamily="18" charset="0"/>
            </a:endParaRPr>
          </a:p>
        </p:txBody>
      </p:sp>
      <p:sp>
        <p:nvSpPr>
          <p:cNvPr id="5" name="عنصر نائب للنص 4">
            <a:extLst>
              <a:ext uri="{FF2B5EF4-FFF2-40B4-BE49-F238E27FC236}">
                <a16:creationId xmlns:a16="http://schemas.microsoft.com/office/drawing/2014/main" id="{A0EA8176-6D73-73BF-E134-AF8669B91B0A}"/>
              </a:ext>
            </a:extLst>
          </p:cNvPr>
          <p:cNvSpPr txBox="1">
            <a:spLocks/>
          </p:cNvSpPr>
          <p:nvPr/>
        </p:nvSpPr>
        <p:spPr>
          <a:xfrm>
            <a:off x="11420351" y="5467580"/>
            <a:ext cx="300831" cy="55861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1pPr marL="0" marR="0" indent="0" algn="ctr" defTabSz="584200" rtl="1" eaLnBrk="1" latinLnBrk="0" hangingPunct="1">
              <a:lnSpc>
                <a:spcPct val="100000"/>
              </a:lnSpc>
              <a:spcBef>
                <a:spcPts val="3000"/>
              </a:spcBef>
              <a:spcAft>
                <a:spcPts val="0"/>
              </a:spcAft>
              <a:buClrTx/>
              <a:buSzTx/>
              <a:buFontTx/>
              <a:buNone/>
              <a:tabLst/>
              <a:defRPr sz="2800" b="0" i="0" u="none" strike="noStrike" cap="none" spc="0" baseline="0">
                <a:ln>
                  <a:noFill/>
                </a:ln>
                <a:solidFill>
                  <a:srgbClr val="53585F"/>
                </a:solidFill>
                <a:uFillTx/>
                <a:latin typeface="Helvetica Neue W23 for SKY Reg" panose="020B0604020202020204" pitchFamily="34" charset="-78"/>
                <a:ea typeface="+mn-ea"/>
                <a:cs typeface="Helvetica Neue W23 for SKY Reg" panose="020B0604020202020204" pitchFamily="34" charset="-78"/>
                <a:sym typeface="Avenir Light"/>
              </a:defRPr>
            </a:lvl1pPr>
            <a:lvl2pPr marL="0" marR="0" indent="228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2pPr>
            <a:lvl3pPr marL="0" marR="0" indent="457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3pPr>
            <a:lvl4pPr marL="0" marR="0" indent="685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4pPr>
            <a:lvl5pPr marL="0" marR="0" indent="9144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5pPr>
            <a:lvl6pPr marL="0" marR="0" indent="11430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6pPr>
            <a:lvl7pPr marL="0" marR="0" indent="13716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7pPr>
            <a:lvl8pPr marL="0" marR="0" indent="16002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8pPr>
            <a:lvl9pPr marL="0" marR="0" indent="1828800" algn="ctr" defTabSz="584200" rtl="0" eaLnBrk="1" latinLnBrk="0" hangingPunct="1">
              <a:lnSpc>
                <a:spcPct val="100000"/>
              </a:lnSpc>
              <a:spcBef>
                <a:spcPts val="3000"/>
              </a:spcBef>
              <a:spcAft>
                <a:spcPts val="0"/>
              </a:spcAft>
              <a:buClrTx/>
              <a:buSzTx/>
              <a:buFontTx/>
              <a:buNone/>
              <a:tabLst/>
              <a:defRPr sz="2000" b="0" i="0" u="none" strike="noStrike" cap="none" spc="0" baseline="0">
                <a:ln>
                  <a:noFill/>
                </a:ln>
                <a:solidFill>
                  <a:srgbClr val="53585F"/>
                </a:solidFill>
                <a:uFillTx/>
                <a:latin typeface="+mn-lt"/>
                <a:ea typeface="+mn-ea"/>
                <a:cs typeface="+mn-cs"/>
                <a:sym typeface="Avenir Light"/>
              </a:defRPr>
            </a:lvl9pPr>
          </a:lstStyle>
          <a:p>
            <a:r>
              <a:rPr lang="ar-SA" sz="3200" b="1" dirty="0">
                <a:solidFill>
                  <a:srgbClr val="FFD36D"/>
                </a:solidFill>
                <a:latin typeface="Times New Roman" panose="02020603050405020304" pitchFamily="18" charset="0"/>
                <a:cs typeface="Times New Roman" panose="02020603050405020304" pitchFamily="18" charset="0"/>
              </a:rPr>
              <a:t>3</a:t>
            </a:r>
            <a:endParaRPr lang="ar-SA" b="1" dirty="0">
              <a:solidFill>
                <a:srgbClr val="FFD36D"/>
              </a:solidFill>
              <a:latin typeface="Times New Roman" panose="02020603050405020304" pitchFamily="18" charset="0"/>
              <a:cs typeface="Times New Roman" panose="02020603050405020304" pitchFamily="18" charset="0"/>
            </a:endParaRPr>
          </a:p>
        </p:txBody>
      </p:sp>
      <p:sp>
        <p:nvSpPr>
          <p:cNvPr id="7" name="مربع نص 6">
            <a:extLst>
              <a:ext uri="{FF2B5EF4-FFF2-40B4-BE49-F238E27FC236}">
                <a16:creationId xmlns:a16="http://schemas.microsoft.com/office/drawing/2014/main" id="{8329A58E-0F18-736A-EF0D-946776C93CF6}"/>
              </a:ext>
            </a:extLst>
          </p:cNvPr>
          <p:cNvSpPr txBox="1"/>
          <p:nvPr/>
        </p:nvSpPr>
        <p:spPr>
          <a:xfrm>
            <a:off x="2718699" y="930805"/>
            <a:ext cx="9301250" cy="523220"/>
          </a:xfrm>
          <a:prstGeom prst="rect">
            <a:avLst/>
          </a:prstGeom>
          <a:noFill/>
        </p:spPr>
        <p:txBody>
          <a:bodyPr wrap="square" rtlCol="1">
            <a:spAutoFit/>
          </a:bodyPr>
          <a:lstStyle/>
          <a:p>
            <a:pPr algn="ctr"/>
            <a:r>
              <a:rPr lang="ar-SA" sz="2800" b="1" dirty="0">
                <a:solidFill>
                  <a:srgbClr val="FF0000"/>
                </a:solidFill>
                <a:cs typeface="+mj-cs"/>
              </a:rPr>
              <a:t>طالبتي المجتهدة شاهدي الفيديو التالي و دوني أجوبة الأسئلة السابقة </a:t>
            </a:r>
          </a:p>
        </p:txBody>
      </p:sp>
    </p:spTree>
    <p:extLst>
      <p:ext uri="{BB962C8B-B14F-4D97-AF65-F5344CB8AC3E}">
        <p14:creationId xmlns:p14="http://schemas.microsoft.com/office/powerpoint/2010/main" val="652506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وسائط عبر الإنترنت 1" title="￙ﾇ￙ﾆ￘ﾯ￘ﾳ￘ﾩ ￘ﾧ￙ﾄ￘ﾨ￘ﾱ￙ﾅ￘ﾬ￙ﾊ￘ﾧ￘ﾪ - Software Engineering">
            <a:hlinkClick r:id="" action="ppaction://media"/>
            <a:extLst>
              <a:ext uri="{FF2B5EF4-FFF2-40B4-BE49-F238E27FC236}">
                <a16:creationId xmlns:a16="http://schemas.microsoft.com/office/drawing/2014/main" id="{3776C457-2218-4D43-A298-F7E6BD1B863B}"/>
              </a:ext>
            </a:extLst>
          </p:cNvPr>
          <p:cNvPicPr>
            <a:picLocks noRot="1" noChangeAspect="1"/>
          </p:cNvPicPr>
          <p:nvPr>
            <a:videoFile r:link="rId1"/>
          </p:nvPr>
        </p:nvPicPr>
        <p:blipFill>
          <a:blip r:embed="rId3"/>
          <a:stretch>
            <a:fillRect/>
          </a:stretch>
        </p:blipFill>
        <p:spPr>
          <a:xfrm>
            <a:off x="1983037" y="1022847"/>
            <a:ext cx="8549089" cy="4830235"/>
          </a:xfrm>
          <a:prstGeom prst="rect">
            <a:avLst/>
          </a:prstGeom>
        </p:spPr>
      </p:pic>
    </p:spTree>
    <p:extLst>
      <p:ext uri="{BB962C8B-B14F-4D97-AF65-F5344CB8AC3E}">
        <p14:creationId xmlns:p14="http://schemas.microsoft.com/office/powerpoint/2010/main" val="208130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ECA493A-47F1-12FC-FBD2-AA3BF9849C4A}"/>
              </a:ext>
            </a:extLst>
          </p:cNvPr>
          <p:cNvSpPr>
            <a:spLocks noGrp="1"/>
          </p:cNvSpPr>
          <p:nvPr>
            <p:ph type="title"/>
          </p:nvPr>
        </p:nvSpPr>
        <p:spPr>
          <a:xfrm>
            <a:off x="1251678" y="602722"/>
            <a:ext cx="10178322" cy="901885"/>
          </a:xfrm>
        </p:spPr>
        <p:txBody>
          <a:bodyPr>
            <a:normAutofit/>
          </a:bodyPr>
          <a:lstStyle/>
          <a:p>
            <a:pPr algn="r"/>
            <a:r>
              <a:rPr lang="ar-SA" sz="4000" b="1" dirty="0">
                <a:solidFill>
                  <a:srgbClr val="40BAD2"/>
                </a:solidFill>
              </a:rPr>
              <a:t>هندسة البرمجيات </a:t>
            </a:r>
          </a:p>
        </p:txBody>
      </p:sp>
      <p:sp>
        <p:nvSpPr>
          <p:cNvPr id="3" name="عنصر نائب للمحتوى 2">
            <a:extLst>
              <a:ext uri="{FF2B5EF4-FFF2-40B4-BE49-F238E27FC236}">
                <a16:creationId xmlns:a16="http://schemas.microsoft.com/office/drawing/2014/main" id="{AA6B2981-C266-955D-CAB6-351D6B9D2563}"/>
              </a:ext>
            </a:extLst>
          </p:cNvPr>
          <p:cNvSpPr>
            <a:spLocks noGrp="1"/>
          </p:cNvSpPr>
          <p:nvPr>
            <p:ph idx="1"/>
          </p:nvPr>
        </p:nvSpPr>
        <p:spPr>
          <a:xfrm>
            <a:off x="5012676" y="1795749"/>
            <a:ext cx="6417324" cy="4679866"/>
          </a:xfrm>
        </p:spPr>
        <p:txBody>
          <a:bodyPr>
            <a:normAutofit/>
          </a:bodyPr>
          <a:lstStyle/>
          <a:p>
            <a:pPr marL="0" indent="0">
              <a:buNone/>
            </a:pPr>
            <a:r>
              <a:rPr lang="ar-SA" sz="2800" dirty="0"/>
              <a:t>تعد هندسة البرمجيات أحد فروع علم الحاسب التي تختص في تطوير أنظمة البرمجيات وصيانتها وتتضمن هندسة البرمجيات تطبيق المبادئ والأساس الهندسية لتصميم البرامج وتطويرها و اختبارها وصيانتها.</a:t>
            </a:r>
          </a:p>
          <a:p>
            <a:pPr marL="0" indent="0">
              <a:buNone/>
            </a:pPr>
            <a:r>
              <a:rPr lang="ar-SA" sz="2800" dirty="0"/>
              <a:t>تهدف هندسة البرمجيات إلى إنتاج برمجيات الموثوقة وفعالة و ذات كفاءة عالية تلبي متطلبات المستخدمين والأهداف التي تم تطويرها لتحقيقها ويتم تحقيق ذلك من خلال عمليات وأدوات وتقنيات منهجية محددة تتضمن هندسة البرمجيات أيضا إدارة عملية تطوير البرمجيات بما فيها عملية التخطيط للمشاريع والتقييم و إدارة المخاطر وضمان الجودة </a:t>
            </a:r>
            <a:r>
              <a:rPr lang="ar-SA" sz="2800" dirty="0" err="1"/>
              <a:t>الجودة</a:t>
            </a:r>
            <a:endParaRPr lang="ar-SA" sz="2800" dirty="0"/>
          </a:p>
        </p:txBody>
      </p:sp>
      <p:pic>
        <p:nvPicPr>
          <p:cNvPr id="2052" name="Picture 4" descr="تعرف على تخصص هندسة البرمجيات - مقالات برمجة عامة - أكاديمية حسوب">
            <a:extLst>
              <a:ext uri="{FF2B5EF4-FFF2-40B4-BE49-F238E27FC236}">
                <a16:creationId xmlns:a16="http://schemas.microsoft.com/office/drawing/2014/main" id="{E54C9F16-3C9F-42A7-9A4F-7596221FB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519" y="2295865"/>
            <a:ext cx="3082600" cy="36796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13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المقسوم">
  <a:themeElements>
    <a:clrScheme name="المقسوم">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المقسوم">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لمقسوم">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TM03457464[[fn=المقسوم]]</Template>
  <TotalTime>2208</TotalTime>
  <Words>1994</Words>
  <Application>Microsoft Office PowerPoint</Application>
  <PresentationFormat>شاشة عريضة</PresentationFormat>
  <Paragraphs>287</Paragraphs>
  <Slides>56</Slides>
  <Notes>8</Notes>
  <HiddenSlides>0</HiddenSlides>
  <MMClips>2</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56</vt:i4>
      </vt:variant>
    </vt:vector>
  </HeadingPairs>
  <TitlesOfParts>
    <vt:vector size="64" baseType="lpstr">
      <vt:lpstr>Arial</vt:lpstr>
      <vt:lpstr>Avenir Next LT Pro</vt:lpstr>
      <vt:lpstr>Calibri</vt:lpstr>
      <vt:lpstr>Gill Sans MT</vt:lpstr>
      <vt:lpstr>Tahoma</vt:lpstr>
      <vt:lpstr>Times New Roman</vt:lpstr>
      <vt:lpstr>Wingdings 2</vt:lpstr>
      <vt:lpstr>المقسوم</vt:lpstr>
      <vt:lpstr>صباح الخير </vt:lpstr>
      <vt:lpstr>عرض تقديمي في PowerPoint</vt:lpstr>
      <vt:lpstr>الوحدة الأولى   هندسة البرمجيات </vt:lpstr>
      <vt:lpstr>مبادئ هندسة البرمجيات </vt:lpstr>
      <vt:lpstr>سنتعرف في هذه الوحدة على :</vt:lpstr>
      <vt:lpstr>أهداف الدرس</vt:lpstr>
      <vt:lpstr>هندسة البرمجيات</vt:lpstr>
      <vt:lpstr>عرض تقديمي في PowerPoint</vt:lpstr>
      <vt:lpstr>هندسة البرمجيات </vt:lpstr>
      <vt:lpstr>دورة حياة تطوير البرمجيات  software development lifecycle (Sdlc) </vt:lpstr>
      <vt:lpstr>تتكون دورة حياة تطوير البرمجيات من عدة مراحل متسلسة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ملخص الدرس</vt:lpstr>
      <vt:lpstr>عرض تقديمي في PowerPoint</vt:lpstr>
      <vt:lpstr>عرض تقديمي في PowerPoint</vt:lpstr>
      <vt:lpstr>صباح الخير </vt:lpstr>
      <vt:lpstr>هندسة البرمجيات </vt:lpstr>
      <vt:lpstr>أهداف الدرس</vt:lpstr>
      <vt:lpstr>دورة حياة تطوير البرمجيات لتطبيق هاتف ذكي SDLc for smartphone application </vt:lpstr>
      <vt:lpstr>دورة حياة تطوير البرمجيات لتطبيق هاتف ذكي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طالبتي في مسار المستقبل ( مسار الحاسب والهندسة ):  بعد معرفتك لمفهوم هندسة البرمجيات ومراحل تطوير البرمجيات إليك هذا الفديو الذي يتحدث عن هندسة البرمجيات كتخصص جامعي و فرص العمل </vt:lpstr>
      <vt:lpstr>فرص العمل في هندسة البرمجيات  job opportunities in soft Enjneering  </vt:lpstr>
      <vt:lpstr>فرص العمل في هندسة البرمجيات  job opportunities in soft Enjneering</vt:lpstr>
      <vt:lpstr>ملخص الدرس</vt:lpstr>
      <vt:lpstr>عرض تقديمي في PowerPoint</vt:lpstr>
      <vt:lpstr>عرض تقديمي في PowerPoint</vt:lpstr>
      <vt:lpstr>صباح الخير </vt:lpstr>
      <vt:lpstr>هندسة البرمجيات </vt:lpstr>
      <vt:lpstr>أهداف الدرس</vt:lpstr>
      <vt:lpstr>منهجيات تطوير البرمجيات  software development methodologies </vt:lpstr>
      <vt:lpstr>منهجيات تطوير البرمجيات  software development methodologies </vt:lpstr>
      <vt:lpstr>منهجيات تطوير البرمجيات  software development methodologies </vt:lpstr>
      <vt:lpstr>منهجيات تطوير البرمجيات  software development methodologies </vt:lpstr>
      <vt:lpstr>منهجيات تطوير البرمجيات  software development methodologies </vt:lpstr>
      <vt:lpstr>عرض تقديمي في PowerPoint</vt:lpstr>
      <vt:lpstr>عرض تقديمي في PowerPoint</vt:lpstr>
      <vt:lpstr>ملخص الدرس</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صباح الخير</dc:title>
  <dc:creator>• ღ samar ღ • ss</dc:creator>
  <cp:lastModifiedBy>soso soo</cp:lastModifiedBy>
  <cp:revision>49</cp:revision>
  <dcterms:created xsi:type="dcterms:W3CDTF">2023-01-08T14:23:34Z</dcterms:created>
  <dcterms:modified xsi:type="dcterms:W3CDTF">2023-08-22T20:06:01Z</dcterms:modified>
</cp:coreProperties>
</file>