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3"/>
  </p:notesMasterIdLst>
  <p:sldIdLst>
    <p:sldId id="256" r:id="rId7"/>
    <p:sldId id="337" r:id="rId8"/>
    <p:sldId id="257" r:id="rId9"/>
    <p:sldId id="355" r:id="rId10"/>
    <p:sldId id="340" r:id="rId11"/>
    <p:sldId id="305" r:id="rId12"/>
    <p:sldId id="307" r:id="rId13"/>
    <p:sldId id="347" r:id="rId14"/>
    <p:sldId id="306" r:id="rId15"/>
    <p:sldId id="349" r:id="rId16"/>
    <p:sldId id="308" r:id="rId17"/>
    <p:sldId id="348" r:id="rId18"/>
    <p:sldId id="356" r:id="rId19"/>
    <p:sldId id="357" r:id="rId20"/>
    <p:sldId id="358" r:id="rId21"/>
    <p:sldId id="359" r:id="rId22"/>
    <p:sldId id="361" r:id="rId23"/>
    <p:sldId id="362" r:id="rId24"/>
    <p:sldId id="360" r:id="rId25"/>
    <p:sldId id="363" r:id="rId26"/>
    <p:sldId id="364" r:id="rId27"/>
    <p:sldId id="365" r:id="rId28"/>
    <p:sldId id="350" r:id="rId29"/>
    <p:sldId id="354" r:id="rId30"/>
    <p:sldId id="352" r:id="rId31"/>
    <p:sldId id="330" r:id="rId32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6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D48B3B-9A37-EF43-86B8-2ADDB6387568}" type="datetimeFigureOut">
              <a:rPr lang="ar-SA" smtClean="0"/>
              <a:t>21 شوال،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10FE08-42E6-FD4B-8B79-F69A443877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42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3656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80346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83454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04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4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8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51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72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48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8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670980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31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66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77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3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16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8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826662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2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3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5338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5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93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7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6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0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97380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4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9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5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3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7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82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55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23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0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015653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99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87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66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69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08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41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40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6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4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770387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167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1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71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39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4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5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9975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2638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47797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543-895B-4262-8852-F9BDF44143C6}" type="datetimeFigureOut">
              <a:rPr lang="ar-KW" smtClean="0"/>
              <a:t>21‏/10‏/1443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984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9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5/22/22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22/05/2022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maharat_raqmia_sabah" TargetMode="Externa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 dirty="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10000" r="90000"/>
                    </a14:imgEffect>
                  </a14:imgLayer>
                </a14:imgProps>
              </a:ext>
            </a:extLst>
          </a:blip>
          <a:srcRect l="19996" t="1453" r="26872"/>
          <a:stretch/>
        </p:blipFill>
        <p:spPr>
          <a:xfrm>
            <a:off x="884903" y="1806826"/>
            <a:ext cx="2897832" cy="484484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93051" y="1694242"/>
            <a:ext cx="80728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اليوم / 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الأحد                                 </a:t>
            </a:r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التاريخ/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١٤٤٣</a:t>
            </a:r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١٠</a:t>
            </a:r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٢١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10297" y="2659559"/>
            <a:ext cx="5303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00B0F0"/>
                </a:solidFill>
                <a:latin typeface="Arial Rounded MT Bold" panose="020F0704030504030204" pitchFamily="34" charset="0"/>
                <a:cs typeface="+mj-cs"/>
              </a:rPr>
              <a:t>المادة / </a:t>
            </a:r>
            <a:r>
              <a:rPr lang="ar-SA" sz="4400" dirty="0">
                <a:latin typeface="Arial Rounded MT Bold" panose="020F0704030504030204" pitchFamily="34" charset="0"/>
                <a:cs typeface="+mj-cs"/>
              </a:rPr>
              <a:t>المهارات الرقمية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10297" y="771010"/>
            <a:ext cx="44283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بسم الله الرحمن الرحيم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56042" y="4222761"/>
            <a:ext cx="48120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73998"/>
                </a:solidFill>
              </a:rPr>
              <a:t>معلمة المادة </a:t>
            </a:r>
            <a:r>
              <a:rPr lang="ar-SA" sz="3200" dirty="0">
                <a:solidFill>
                  <a:srgbClr val="00B0F0"/>
                </a:solidFill>
              </a:rPr>
              <a:t>أ/</a:t>
            </a:r>
            <a:r>
              <a:rPr lang="ar-SA" sz="3200" dirty="0"/>
              <a:t>صباح القحطاني </a:t>
            </a:r>
          </a:p>
        </p:txBody>
      </p:sp>
      <p:pic>
        <p:nvPicPr>
          <p:cNvPr id="9" name="صورة 9">
            <a:extLst>
              <a:ext uri="{FF2B5EF4-FFF2-40B4-BE49-F238E27FC236}">
                <a16:creationId xmlns:a16="http://schemas.microsoft.com/office/drawing/2014/main" id="{2D1AAB3B-601F-9D34-04E8-17DCA0994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170">
            <a:off x="1466854" y="3553785"/>
            <a:ext cx="2067256" cy="24462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123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4898BBD4-7E7A-4816-AA70-CAD44094CFD9.MOV">
            <a:hlinkClick r:id="" action="ppaction://media"/>
            <a:extLst>
              <a:ext uri="{FF2B5EF4-FFF2-40B4-BE49-F238E27FC236}">
                <a16:creationId xmlns:a16="http://schemas.microsoft.com/office/drawing/2014/main" id="{17F488CD-1C88-DDD3-C208-4E4CE3C6F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5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5DFA12F-5A93-30D0-7E0E-F74AD7CEDE51}"/>
              </a:ext>
            </a:extLst>
          </p:cNvPr>
          <p:cNvSpPr/>
          <p:nvPr/>
        </p:nvSpPr>
        <p:spPr>
          <a:xfrm>
            <a:off x="370988" y="3037108"/>
            <a:ext cx="936183" cy="936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D68EF7D-AF80-D2A4-8549-01798158DC2C}"/>
              </a:ext>
            </a:extLst>
          </p:cNvPr>
          <p:cNvSpPr txBox="1"/>
          <p:nvPr/>
        </p:nvSpPr>
        <p:spPr>
          <a:xfrm>
            <a:off x="-543412" y="3149118"/>
            <a:ext cx="1828800" cy="6924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3900" b="1" dirty="0"/>
              <a:t>76</a:t>
            </a:r>
            <a:endParaRPr lang="ar-SA" sz="3900" b="1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83AFFDD5-E891-66B0-B6FB-AD2333E82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39" y="544"/>
            <a:ext cx="10079463" cy="70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900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C35624A5-093E-4AC5-828D-D650ABD0FDD6.MOV">
            <a:hlinkClick r:id="" action="ppaction://media"/>
            <a:extLst>
              <a:ext uri="{FF2B5EF4-FFF2-40B4-BE49-F238E27FC236}">
                <a16:creationId xmlns:a16="http://schemas.microsoft.com/office/drawing/2014/main" id="{46D6CB98-DCC1-3B16-D45F-D2F5700D3D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240362" y="2282871"/>
            <a:ext cx="3399166" cy="43688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7A5DC4-FDC4-7379-FE9A-47CC53C9120C}"/>
              </a:ext>
            </a:extLst>
          </p:cNvPr>
          <p:cNvSpPr/>
          <p:nvPr/>
        </p:nvSpPr>
        <p:spPr>
          <a:xfrm>
            <a:off x="240362" y="1140062"/>
            <a:ext cx="936183" cy="936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7355AC-65B9-3B8E-67D9-20390B2BD89C}"/>
              </a:ext>
            </a:extLst>
          </p:cNvPr>
          <p:cNvSpPr txBox="1"/>
          <p:nvPr/>
        </p:nvSpPr>
        <p:spPr>
          <a:xfrm>
            <a:off x="-794484" y="1352890"/>
            <a:ext cx="1828800" cy="5693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3000" b="1" dirty="0"/>
              <a:t>74</a:t>
            </a:r>
            <a:endParaRPr lang="ar-SA" sz="3000" b="1" dirty="0"/>
          </a:p>
        </p:txBody>
      </p:sp>
      <p:pic>
        <p:nvPicPr>
          <p:cNvPr id="2" name="صورة 7">
            <a:extLst>
              <a:ext uri="{FF2B5EF4-FFF2-40B4-BE49-F238E27FC236}">
                <a16:creationId xmlns:a16="http://schemas.microsoft.com/office/drawing/2014/main" id="{BCA19444-DCC4-A798-C894-8B45494AD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20" y="-297"/>
            <a:ext cx="8311580" cy="66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0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B3F5B494-FFDB-668D-6F71-D3081DADD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594"/>
            <a:ext cx="6096000" cy="6858594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DC9B22ED-835C-0687-90E6-3048E683C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"/>
            <a:ext cx="609547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49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trim.302BE574-79AE-4611-B4EA-E1191B6BFA8C.MOV">
            <a:hlinkClick r:id="" action="ppaction://media"/>
            <a:extLst>
              <a:ext uri="{FF2B5EF4-FFF2-40B4-BE49-F238E27FC236}">
                <a16:creationId xmlns:a16="http://schemas.microsoft.com/office/drawing/2014/main" id="{E9AAE308-5EA8-9ABC-AF8D-76D6459A7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9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F70F10F-E61C-0B9D-3319-EF9A3BA5A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36085"/>
          </a:xfrm>
          <a:prstGeom prst="rect">
            <a:avLst/>
          </a:prstGeom>
        </p:spPr>
      </p:pic>
      <p:pic>
        <p:nvPicPr>
          <p:cNvPr id="5" name="صورة 7">
            <a:extLst>
              <a:ext uri="{FF2B5EF4-FFF2-40B4-BE49-F238E27FC236}">
                <a16:creationId xmlns:a16="http://schemas.microsoft.com/office/drawing/2014/main" id="{B107C913-F736-BFCF-8285-C2B6C198E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32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A43E564C-727E-1983-301E-F42C5AB5B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pic>
        <p:nvPicPr>
          <p:cNvPr id="3" name="صورة 7">
            <a:extLst>
              <a:ext uri="{FF2B5EF4-FFF2-40B4-BE49-F238E27FC236}">
                <a16:creationId xmlns:a16="http://schemas.microsoft.com/office/drawing/2014/main" id="{265D0BCF-34FA-7383-EB41-5477FB59C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"/>
            <a:ext cx="609547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7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7589ADC-F116-7BFC-85D9-D42E4D251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73" y="-594"/>
            <a:ext cx="749609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78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62E90660-3162-4832-BACA-32EC2FF7A638.MOV">
            <a:hlinkClick r:id="" action="ppaction://media"/>
            <a:extLst>
              <a:ext uri="{FF2B5EF4-FFF2-40B4-BE49-F238E27FC236}">
                <a16:creationId xmlns:a16="http://schemas.microsoft.com/office/drawing/2014/main" id="{FE935758-C673-FE24-64FE-CFD1B7F00F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56" y="3429000"/>
            <a:ext cx="3194685" cy="3429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6" y="1667435"/>
            <a:ext cx="6071006" cy="40940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3553941" y="2969813"/>
            <a:ext cx="476602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الدقيقة الواحدة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قراءة صورة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5055977" y="1974101"/>
            <a:ext cx="322235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الاستراتيجيات 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77E11AA-B658-E3C3-B6F8-A4C2AAA43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46" y="0"/>
            <a:ext cx="6003353" cy="6913074"/>
          </a:xfrm>
          <a:prstGeom prst="rect">
            <a:avLst/>
          </a:prstGeom>
        </p:spPr>
      </p:pic>
      <p:pic>
        <p:nvPicPr>
          <p:cNvPr id="3" name="صورة 4">
            <a:extLst>
              <a:ext uri="{FF2B5EF4-FFF2-40B4-BE49-F238E27FC236}">
                <a16:creationId xmlns:a16="http://schemas.microsoft.com/office/drawing/2014/main" id="{797AE390-C0BB-9283-169A-8D2D6D724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" y="0"/>
            <a:ext cx="6213267" cy="688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4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57234A0D-AB2C-DCF2-F211-C3D73E1A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54" y="0"/>
            <a:ext cx="7341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0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D5316B93-1F3C-403E-B449-57A3787AB503.MOV">
            <a:hlinkClick r:id="" action="ppaction://media"/>
            <a:extLst>
              <a:ext uri="{FF2B5EF4-FFF2-40B4-BE49-F238E27FC236}">
                <a16:creationId xmlns:a16="http://schemas.microsoft.com/office/drawing/2014/main" id="{11F65BC9-E47E-B267-5B7C-B4B9FA6D97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32142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2873116" y="2090436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5000" b="1" dirty="0"/>
              <a:t>لنطبق معاً</a:t>
            </a:r>
            <a:endParaRPr lang="ar-EG" sz="5000" b="1" dirty="0"/>
          </a:p>
        </p:txBody>
      </p:sp>
    </p:spTree>
    <p:extLst>
      <p:ext uri="{BB962C8B-B14F-4D97-AF65-F5344CB8AC3E}">
        <p14:creationId xmlns:p14="http://schemas.microsoft.com/office/powerpoint/2010/main" val="368728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6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82817594-4A5D-E1A9-7FE3-8E5A43EEC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2514600" cy="1898276"/>
          </a:xfrm>
          <a:prstGeom prst="rect">
            <a:avLst/>
          </a:prstGeom>
        </p:spPr>
      </p:pic>
      <p:pic>
        <p:nvPicPr>
          <p:cNvPr id="4" name="صورة 8">
            <a:extLst>
              <a:ext uri="{FF2B5EF4-FFF2-40B4-BE49-F238E27FC236}">
                <a16:creationId xmlns:a16="http://schemas.microsoft.com/office/drawing/2014/main" id="{25B96600-29D3-AC0B-5C23-DD22301FC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83" y="412955"/>
            <a:ext cx="8859024" cy="603209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E1C1A6DC-2480-D2C5-DC5A-68886F5DD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70" y="2619044"/>
            <a:ext cx="418172" cy="380888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5660B879-D12E-F790-27FF-CAEC0929F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14" y="3238556"/>
            <a:ext cx="418172" cy="380888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A8722CF0-9F17-793A-37A8-97046BA717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14" y="3752179"/>
            <a:ext cx="418172" cy="380888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9646D476-EAAA-A42F-2877-B17DFEEA9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70" y="4341600"/>
            <a:ext cx="418172" cy="380888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CAE488AD-8DA8-D240-9F69-48E1163363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14" y="4908168"/>
            <a:ext cx="418172" cy="3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132438"/>
            <a:ext cx="9822985" cy="566179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4262244" y="697311"/>
            <a:ext cx="5916341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500" b="1" dirty="0">
                <a:solidFill>
                  <a:srgbClr val="F73998"/>
                </a:solidFill>
              </a:rPr>
              <a:t>واجب في الكتاب  </a:t>
            </a:r>
          </a:p>
          <a:p>
            <a:pPr algn="ctr"/>
            <a:r>
              <a:rPr lang="ar-EG" sz="5500" b="1" dirty="0"/>
              <a:t> </a:t>
            </a:r>
            <a:r>
              <a:rPr lang="ar-SA" sz="5500" b="1" dirty="0"/>
              <a:t>تدريب٢</a:t>
            </a:r>
          </a:p>
          <a:p>
            <a:pPr algn="ctr"/>
            <a:r>
              <a:rPr lang="ar-SA" sz="5500" b="1" dirty="0">
                <a:solidFill>
                  <a:srgbClr val="F73998"/>
                </a:solidFill>
              </a:rPr>
              <a:t>تطبيق عملي منزلي</a:t>
            </a:r>
          </a:p>
          <a:p>
            <a:pPr algn="ctr"/>
            <a:r>
              <a:rPr lang="ar-SA" sz="5500" b="1" dirty="0"/>
              <a:t>تدريب ٣</a:t>
            </a:r>
          </a:p>
          <a:p>
            <a:pPr algn="ctr"/>
            <a:r>
              <a:rPr lang="ar-SA" sz="5500" b="1" dirty="0"/>
              <a:t>ص٨٨</a:t>
            </a:r>
            <a:endParaRPr lang="en-US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3500" b="1" dirty="0">
              <a:solidFill>
                <a:srgbClr val="F73998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13281" x2="52500" y2="13281"/>
                        <a14:backgroundMark x1="50469" y1="81250" x2="50469" y2="81250"/>
                        <a14:backgroundMark x1="52969" y1="64219" x2="52969" y2="64219"/>
                        <a14:backgroundMark x1="63281" y1="61406" x2="63281" y2="61406"/>
                        <a14:backgroundMark x1="62656" y1="53281" x2="62656" y2="53281"/>
                        <a14:backgroundMark x1="66406" y1="61719" x2="66406" y2="61719"/>
                        <a14:backgroundMark x1="51875" y1="75156" x2="51875" y2="75156"/>
                        <a14:backgroundMark x1="54375" y1="85156" x2="54375" y2="85156"/>
                        <a14:backgroundMark x1="62656" y1="50156" x2="62656" y2="50156"/>
                      </a14:backgroundRemoval>
                    </a14:imgEffect>
                  </a14:imgLayer>
                </a14:imgProps>
              </a:ext>
            </a:extLst>
          </a:blip>
          <a:srcRect l="28747" t="10829" r="24997" b="13329"/>
          <a:stretch/>
        </p:blipFill>
        <p:spPr>
          <a:xfrm>
            <a:off x="0" y="2209800"/>
            <a:ext cx="2768929" cy="454004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A2FAB44-4E2B-824B-A34E-EFF1C1228907}"/>
              </a:ext>
            </a:extLst>
          </p:cNvPr>
          <p:cNvSpPr txBox="1"/>
          <p:nvPr/>
        </p:nvSpPr>
        <p:spPr>
          <a:xfrm>
            <a:off x="3386147" y="1217209"/>
            <a:ext cx="65279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prstClr val="black"/>
                </a:solidFill>
              </a:rPr>
              <a:t>أستودعتكم الله الذي لاتضيع ودائعه</a:t>
            </a:r>
          </a:p>
          <a:p>
            <a:pPr algn="ctr"/>
            <a:r>
              <a:rPr lang="ar-SA" sz="4400" b="1" dirty="0">
                <a:solidFill>
                  <a:srgbClr val="F73998"/>
                </a:solidFill>
              </a:rPr>
              <a:t>أ/</a:t>
            </a:r>
            <a:r>
              <a:rPr lang="ar-SA" sz="4400" b="1" dirty="0">
                <a:solidFill>
                  <a:prstClr val="black"/>
                </a:solidFill>
              </a:rPr>
              <a:t> صباح القحطاني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6CF6485-B6F0-E945-9043-80B68D0BBAA4}"/>
              </a:ext>
            </a:extLst>
          </p:cNvPr>
          <p:cNvSpPr txBox="1"/>
          <p:nvPr/>
        </p:nvSpPr>
        <p:spPr>
          <a:xfrm>
            <a:off x="1882597" y="3598740"/>
            <a:ext cx="9157254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4000" b="1" dirty="0">
                <a:solidFill>
                  <a:srgbClr val="F73998"/>
                </a:solidFill>
                <a:hlinkClick r:id="rId5"/>
              </a:rPr>
              <a:t>https://t.me/</a:t>
            </a:r>
            <a:r>
              <a:rPr lang="en-GB" sz="4000" b="1" dirty="0" err="1">
                <a:solidFill>
                  <a:srgbClr val="F73998"/>
                </a:solidFill>
                <a:hlinkClick r:id="rId5"/>
              </a:rPr>
              <a:t>maharat_raqmia_sabah</a:t>
            </a:r>
            <a:endParaRPr lang="ar-KW" sz="4000" b="1" dirty="0">
              <a:solidFill>
                <a:srgbClr val="F73998"/>
              </a:solidFill>
            </a:endParaRPr>
          </a:p>
          <a:p>
            <a:pPr algn="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007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1010865" y="602879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067" y1="79067" x2="33067" y2="79067"/>
                        <a14:foregroundMark x1="44133" y1="64133" x2="44133" y2="64133"/>
                        <a14:foregroundMark x1="34400" y1="76667" x2="34400" y2="76667"/>
                        <a14:foregroundMark x1="34400" y1="80533" x2="34400" y2="80533"/>
                        <a14:backgroundMark x1="43067" y1="71867" x2="43067" y2="71867"/>
                        <a14:backgroundMark x1="53867" y1="73600" x2="53867" y2="73600"/>
                        <a14:backgroundMark x1="61200" y1="75600" x2="61200" y2="75600"/>
                        <a14:backgroundMark x1="65333" y1="78800" x2="65333" y2="78800"/>
                        <a14:backgroundMark x1="65333" y1="78800" x2="65333" y2="78800"/>
                        <a14:backgroundMark x1="65333" y1="70400" x2="65333" y2="70400"/>
                        <a14:backgroundMark x1="61467" y1="68667" x2="61467" y2="68667"/>
                        <a14:backgroundMark x1="63200" y1="65200" x2="63200" y2="65200"/>
                      </a14:backgroundRemoval>
                    </a14:imgEffect>
                  </a14:imgLayer>
                </a14:imgProps>
              </a:ext>
            </a:extLst>
          </a:blip>
          <a:srcRect l="13606" t="10062" r="18736" b="10483"/>
          <a:stretch/>
        </p:blipFill>
        <p:spPr>
          <a:xfrm flipH="1">
            <a:off x="-781231" y="3817642"/>
            <a:ext cx="3020375" cy="3127556"/>
          </a:xfrm>
          <a:prstGeom prst="rect">
            <a:avLst/>
          </a:prstGeom>
        </p:spPr>
      </p:pic>
      <p:grpSp>
        <p:nvGrpSpPr>
          <p:cNvPr id="5" name="Group 125">
            <a:extLst>
              <a:ext uri="{FF2B5EF4-FFF2-40B4-BE49-F238E27FC236}">
                <a16:creationId xmlns:a16="http://schemas.microsoft.com/office/drawing/2014/main" id="{B6CD8008-20FE-1240-829D-D3A02F130028}"/>
              </a:ext>
            </a:extLst>
          </p:cNvPr>
          <p:cNvGrpSpPr>
            <a:grpSpLocks/>
          </p:cNvGrpSpPr>
          <p:nvPr/>
        </p:nvGrpSpPr>
        <p:grpSpPr bwMode="auto">
          <a:xfrm>
            <a:off x="2076007" y="54795"/>
            <a:ext cx="2171711" cy="6037898"/>
            <a:chOff x="1162948" y="497748"/>
            <a:chExt cx="2172294" cy="6038156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6C6A9D4E-6981-1B47-954E-C480566ABB80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AAFDD6E5-2DEC-5F4D-9ABD-D721C4A8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5210683-0605-774D-9F8F-4030F398F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79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CD90A23C-5D33-B84E-89EC-5C9FBC111BCF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AD8B85C8-3B20-1B4B-A14D-31996446471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B22B9169-B05E-E840-A0D6-270D8BAEDAA9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B0F30BAC-C080-8042-9E6D-7B42E11126AE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181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المقصود بالروبرت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و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إمكانتياته</a:t>
              </a: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3C69EA2E-E4DE-A34E-AAAD-438C893EE361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D0EE8339-3A7E-C249-B982-82D14802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015FE50E-F820-3949-806C-C4728560840A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E3515A13-C4F5-504C-9178-08892585E20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803AD42C-1E6E-D846-8EE2-D814AAD2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43F41DF2-36CF-9E41-AE27-E12A94478AA5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C8D7C2-7E7C-0242-BE91-98FF170E9E0C}"/>
              </a:ext>
            </a:extLst>
          </p:cNvPr>
          <p:cNvGrpSpPr>
            <a:grpSpLocks/>
          </p:cNvGrpSpPr>
          <p:nvPr/>
        </p:nvGrpSpPr>
        <p:grpSpPr bwMode="auto">
          <a:xfrm>
            <a:off x="4276001" y="975308"/>
            <a:ext cx="2309510" cy="5612453"/>
            <a:chOff x="3083047" y="1127746"/>
            <a:chExt cx="2172294" cy="5728161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02A7483-6168-E64B-846C-7786345F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8240" y="2516500"/>
              <a:ext cx="1739028" cy="4339407"/>
              <a:chOff x="5086739" y="2110496"/>
              <a:chExt cx="2010713" cy="5017347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D6C99029-D6CE-E649-9AA5-1A402D7A1A91}"/>
                  </a:ext>
                </a:extLst>
              </p:cNvPr>
              <p:cNvSpPr/>
              <p:nvPr/>
            </p:nvSpPr>
            <p:spPr>
              <a:xfrm>
                <a:off x="5086739" y="3457854"/>
                <a:ext cx="2010713" cy="3669989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">
                <a:extLst>
                  <a:ext uri="{FF2B5EF4-FFF2-40B4-BE49-F238E27FC236}">
                    <a16:creationId xmlns:a16="http://schemas.microsoft.com/office/drawing/2014/main" id="{0CE64397-AFF7-794F-9FF7-44A14A7A08EF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">
                <a:extLst>
                  <a:ext uri="{FF2B5EF4-FFF2-40B4-BE49-F238E27FC236}">
                    <a16:creationId xmlns:a16="http://schemas.microsoft.com/office/drawing/2014/main" id="{C527D38D-C0BE-514B-BD41-E8980354A4C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92A4191-A947-744B-83B5-D898D87F9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5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388C1417-5D15-8643-8B8C-EF18A86D6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7208" y="4565330"/>
              <a:ext cx="1970666" cy="2057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</a:rPr>
                <a:t>المقصود ببيئة العمل أوبن روبيرتا لاب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</a:rPr>
                <a:t>والمقصود بعرض المحاكاة</a:t>
              </a: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</a:rPr>
                <a:t> </a:t>
              </a: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C3B432E1-BF1C-8F44-AB5A-B67E353ED34D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3">
              <a:extLst>
                <a:ext uri="{FF2B5EF4-FFF2-40B4-BE49-F238E27FC236}">
                  <a16:creationId xmlns:a16="http://schemas.microsoft.com/office/drawing/2014/main" id="{A48FBF05-2A50-6A4F-8CE0-2BC83C726DE3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105">
              <a:extLst>
                <a:ext uri="{FF2B5EF4-FFF2-40B4-BE49-F238E27FC236}">
                  <a16:creationId xmlns:a16="http://schemas.microsoft.com/office/drawing/2014/main" id="{45EFF549-02B8-7749-B6B3-79EDC004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7" name="Straight Connector 101">
                <a:extLst>
                  <a:ext uri="{FF2B5EF4-FFF2-40B4-BE49-F238E27FC236}">
                    <a16:creationId xmlns:a16="http://schemas.microsoft.com/office/drawing/2014/main" id="{AC41C3B2-956A-9C49-9C71-488C5B1E6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2">
                <a:extLst>
                  <a:ext uri="{FF2B5EF4-FFF2-40B4-BE49-F238E27FC236}">
                    <a16:creationId xmlns:a16="http://schemas.microsoft.com/office/drawing/2014/main" id="{0894B5C4-74F7-5A4B-9077-3914E0FD446C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103">
                <a:extLst>
                  <a:ext uri="{FF2B5EF4-FFF2-40B4-BE49-F238E27FC236}">
                    <a16:creationId xmlns:a16="http://schemas.microsoft.com/office/drawing/2014/main" id="{28577005-58DE-2B48-92B5-1A29D7879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Freeform: Shape 104">
                <a:extLst>
                  <a:ext uri="{FF2B5EF4-FFF2-40B4-BE49-F238E27FC236}">
                    <a16:creationId xmlns:a16="http://schemas.microsoft.com/office/drawing/2014/main" id="{513CECD7-B254-F245-AA30-43B695C458C4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CC7BDF-86FA-834D-BFB5-27B0080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27">
            <a:extLst>
              <a:ext uri="{FF2B5EF4-FFF2-40B4-BE49-F238E27FC236}">
                <a16:creationId xmlns:a16="http://schemas.microsoft.com/office/drawing/2014/main" id="{40CE66CF-D0DE-DF45-AB8E-C0D60EDA35B0}"/>
              </a:ext>
            </a:extLst>
          </p:cNvPr>
          <p:cNvGrpSpPr>
            <a:grpSpLocks/>
          </p:cNvGrpSpPr>
          <p:nvPr/>
        </p:nvGrpSpPr>
        <p:grpSpPr bwMode="auto">
          <a:xfrm>
            <a:off x="7272624" y="54795"/>
            <a:ext cx="2171711" cy="6618494"/>
            <a:chOff x="5136815" y="64631"/>
            <a:chExt cx="2172294" cy="6618452"/>
          </a:xfrm>
        </p:grpSpPr>
        <p:sp>
          <p:nvSpPr>
            <p:cNvPr id="36" name="Freeform: Shape 98">
              <a:extLst>
                <a:ext uri="{FF2B5EF4-FFF2-40B4-BE49-F238E27FC236}">
                  <a16:creationId xmlns:a16="http://schemas.microsoft.com/office/drawing/2014/main" id="{6D1E354B-43FA-B84B-A29B-7636C8C2B6F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1">
              <a:extLst>
                <a:ext uri="{FF2B5EF4-FFF2-40B4-BE49-F238E27FC236}">
                  <a16:creationId xmlns:a16="http://schemas.microsoft.com/office/drawing/2014/main" id="{039B6C7C-895E-9645-A463-3D2CB5A6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7" name="Rectangle: Rounded Corners 22">
                <a:extLst>
                  <a:ext uri="{FF2B5EF4-FFF2-40B4-BE49-F238E27FC236}">
                    <a16:creationId xmlns:a16="http://schemas.microsoft.com/office/drawing/2014/main" id="{7F0FF9DB-74FE-E841-AA39-D358BA70793E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3">
                <a:extLst>
                  <a:ext uri="{FF2B5EF4-FFF2-40B4-BE49-F238E27FC236}">
                    <a16:creationId xmlns:a16="http://schemas.microsoft.com/office/drawing/2014/main" id="{AFC9277E-3EEB-CB4A-872D-3577DCE2265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24">
                <a:extLst>
                  <a:ext uri="{FF2B5EF4-FFF2-40B4-BE49-F238E27FC236}">
                    <a16:creationId xmlns:a16="http://schemas.microsoft.com/office/drawing/2014/main" id="{E9ECE309-1962-AD42-B789-5CAB4870526F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9338EF96-33C7-004A-96A0-0184626D7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0352" y="4174259"/>
              <a:ext cx="1565218" cy="2015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الفئات المختلفة في بيئة العمل أوبن روبيرتا لاب </a:t>
              </a:r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4B260ACF-43B0-504E-8459-642527F3B268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458E60A8-7695-0142-A611-FA7EE23043ED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107">
              <a:extLst>
                <a:ext uri="{FF2B5EF4-FFF2-40B4-BE49-F238E27FC236}">
                  <a16:creationId xmlns:a16="http://schemas.microsoft.com/office/drawing/2014/main" id="{B85AB9D6-A6DC-574C-AA69-6A5DB3987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3" name="Straight Connector 108">
                <a:extLst>
                  <a:ext uri="{FF2B5EF4-FFF2-40B4-BE49-F238E27FC236}">
                    <a16:creationId xmlns:a16="http://schemas.microsoft.com/office/drawing/2014/main" id="{2C474144-559E-2644-84B2-FB59632366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09">
                <a:extLst>
                  <a:ext uri="{FF2B5EF4-FFF2-40B4-BE49-F238E27FC236}">
                    <a16:creationId xmlns:a16="http://schemas.microsoft.com/office/drawing/2014/main" id="{70B857AE-518E-CB4D-87B7-77538EC51973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D63C04F8-D363-B04C-8F1F-B15773EB7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Freeform: Shape 111">
                <a:extLst>
                  <a:ext uri="{FF2B5EF4-FFF2-40B4-BE49-F238E27FC236}">
                    <a16:creationId xmlns:a16="http://schemas.microsoft.com/office/drawing/2014/main" id="{08DDB83A-E8D4-8E49-9944-EBB51605A030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F808D634-820B-3343-AD75-A2C027B1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مستطيل 82"/>
          <p:cNvSpPr/>
          <p:nvPr/>
        </p:nvSpPr>
        <p:spPr>
          <a:xfrm>
            <a:off x="-1133" y="194748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الوحدة الثالثة</a:t>
            </a:r>
          </a:p>
        </p:txBody>
      </p:sp>
      <p:sp>
        <p:nvSpPr>
          <p:cNvPr id="84" name="مستطيل 83"/>
          <p:cNvSpPr/>
          <p:nvPr/>
        </p:nvSpPr>
        <p:spPr>
          <a:xfrm>
            <a:off x="-14119" y="1241704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مقدمة في عالم الروبوت</a:t>
            </a:r>
          </a:p>
        </p:txBody>
      </p:sp>
      <p:sp>
        <p:nvSpPr>
          <p:cNvPr id="85" name="مستطيل 84"/>
          <p:cNvSpPr/>
          <p:nvPr/>
        </p:nvSpPr>
        <p:spPr>
          <a:xfrm>
            <a:off x="5853" y="2296601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  <p:grpSp>
        <p:nvGrpSpPr>
          <p:cNvPr id="19" name="Group 128">
            <a:extLst>
              <a:ext uri="{FF2B5EF4-FFF2-40B4-BE49-F238E27FC236}">
                <a16:creationId xmlns:a16="http://schemas.microsoft.com/office/drawing/2014/main" id="{CB13546F-722B-9F63-168F-5945CC059E8A}"/>
              </a:ext>
            </a:extLst>
          </p:cNvPr>
          <p:cNvGrpSpPr>
            <a:grpSpLocks/>
          </p:cNvGrpSpPr>
          <p:nvPr/>
        </p:nvGrpSpPr>
        <p:grpSpPr bwMode="auto">
          <a:xfrm>
            <a:off x="9444335" y="-178393"/>
            <a:ext cx="2491612" cy="7284584"/>
            <a:chOff x="7161390" y="575836"/>
            <a:chExt cx="2172294" cy="6851613"/>
          </a:xfrm>
        </p:grpSpPr>
        <p:sp>
          <p:nvSpPr>
            <p:cNvPr id="53" name="Freeform: Shape 99">
              <a:extLst>
                <a:ext uri="{FF2B5EF4-FFF2-40B4-BE49-F238E27FC236}">
                  <a16:creationId xmlns:a16="http://schemas.microsoft.com/office/drawing/2014/main" id="{C493C8BE-5545-0730-1C81-E3A1B09B45BC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27">
              <a:extLst>
                <a:ext uri="{FF2B5EF4-FFF2-40B4-BE49-F238E27FC236}">
                  <a16:creationId xmlns:a16="http://schemas.microsoft.com/office/drawing/2014/main" id="{37546ACB-C4A6-396B-F032-AA6982A58D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9"/>
              <a:ext cx="1727673" cy="4363301"/>
              <a:chOff x="5097801" y="2109614"/>
              <a:chExt cx="1997584" cy="5044973"/>
            </a:xfrm>
          </p:grpSpPr>
          <p:sp>
            <p:nvSpPr>
              <p:cNvPr id="64" name="Rectangle: Rounded Corners 28">
                <a:extLst>
                  <a:ext uri="{FF2B5EF4-FFF2-40B4-BE49-F238E27FC236}">
                    <a16:creationId xmlns:a16="http://schemas.microsoft.com/office/drawing/2014/main" id="{1A46C19E-867D-6BAD-548A-986F284A559C}"/>
                  </a:ext>
                </a:extLst>
              </p:cNvPr>
              <p:cNvSpPr/>
              <p:nvPr/>
            </p:nvSpPr>
            <p:spPr>
              <a:xfrm>
                <a:off x="5097801" y="3161351"/>
                <a:ext cx="1997583" cy="3993236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29">
                <a:extLst>
                  <a:ext uri="{FF2B5EF4-FFF2-40B4-BE49-F238E27FC236}">
                    <a16:creationId xmlns:a16="http://schemas.microsoft.com/office/drawing/2014/main" id="{66AA7EB0-070C-DD94-1F7B-9022DC9268D2}"/>
                  </a:ext>
                </a:extLst>
              </p:cNvPr>
              <p:cNvSpPr/>
              <p:nvPr/>
            </p:nvSpPr>
            <p:spPr>
              <a:xfrm flipV="1">
                <a:off x="5097802" y="2491397"/>
                <a:ext cx="1997583" cy="2103475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30">
                <a:extLst>
                  <a:ext uri="{FF2B5EF4-FFF2-40B4-BE49-F238E27FC236}">
                    <a16:creationId xmlns:a16="http://schemas.microsoft.com/office/drawing/2014/main" id="{ED5882BF-8727-FF7D-985D-E57E71B20B09}"/>
                  </a:ext>
                </a:extLst>
              </p:cNvPr>
              <p:cNvSpPr/>
              <p:nvPr/>
            </p:nvSpPr>
            <p:spPr>
              <a:xfrm flipV="1">
                <a:off x="5097802" y="2109614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2D5D043A-9E46-DE92-613C-F804569A0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709" y="4380491"/>
              <a:ext cx="1565218" cy="3046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rPr>
                <a:t>برمجة الروبوت للتقدم للأمام أو الرجوع للخلف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4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برمجة الروبوت للأنعطاف</a:t>
              </a:r>
              <a:endPara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56" name="Oval 61">
              <a:extLst>
                <a:ext uri="{FF2B5EF4-FFF2-40B4-BE49-F238E27FC236}">
                  <a16:creationId xmlns:a16="http://schemas.microsoft.com/office/drawing/2014/main" id="{01FF9670-16CE-D794-BF66-F7225665D240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95">
              <a:extLst>
                <a:ext uri="{FF2B5EF4-FFF2-40B4-BE49-F238E27FC236}">
                  <a16:creationId xmlns:a16="http://schemas.microsoft.com/office/drawing/2014/main" id="{BAD3739C-D5E4-D3B8-A960-68E714DEB6C1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113">
              <a:extLst>
                <a:ext uri="{FF2B5EF4-FFF2-40B4-BE49-F238E27FC236}">
                  <a16:creationId xmlns:a16="http://schemas.microsoft.com/office/drawing/2014/main" id="{B59426C6-A9FE-0170-0200-B2937F4603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60" name="Straight Connector 114">
                <a:extLst>
                  <a:ext uri="{FF2B5EF4-FFF2-40B4-BE49-F238E27FC236}">
                    <a16:creationId xmlns:a16="http://schemas.microsoft.com/office/drawing/2014/main" id="{4C5D9C76-6878-3606-88B8-D2D7E3756A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115">
                <a:extLst>
                  <a:ext uri="{FF2B5EF4-FFF2-40B4-BE49-F238E27FC236}">
                    <a16:creationId xmlns:a16="http://schemas.microsoft.com/office/drawing/2014/main" id="{1D9BD099-F4F7-5ADC-28F6-88CE4FC087A5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Straight Connector 116">
                <a:extLst>
                  <a:ext uri="{FF2B5EF4-FFF2-40B4-BE49-F238E27FC236}">
                    <a16:creationId xmlns:a16="http://schemas.microsoft.com/office/drawing/2014/main" id="{8080A32C-9FB5-10E0-24F5-D7CC320A6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" name="Freeform: Shape 117">
                <a:extLst>
                  <a:ext uri="{FF2B5EF4-FFF2-40B4-BE49-F238E27FC236}">
                    <a16:creationId xmlns:a16="http://schemas.microsoft.com/office/drawing/2014/main" id="{C376A520-368A-43A6-5DAB-4782FF93B79C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9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7E6CFEC7-DF3E-6FF0-0FC4-0DAB0109E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4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6" y="1667435"/>
            <a:ext cx="6071006" cy="409402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3CE2B7D-EFC9-B34B-AE2B-F745E0703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89729" l="7867" r="90000">
                        <a14:backgroundMark x1="82667" y1="85853" x2="82667" y2="85853"/>
                        <a14:backgroundMark x1="65067" y1="82364" x2="65067" y2="82364"/>
                        <a14:backgroundMark x1="44133" y1="76550" x2="44133" y2="76550"/>
                        <a14:backgroundMark x1="52667" y1="27326" x2="52667" y2="27326"/>
                        <a14:backgroundMark x1="50133" y1="31202" x2="50133" y2="31202"/>
                      </a14:backgroundRemoval>
                    </a14:imgEffect>
                  </a14:imgLayer>
                </a14:imgProps>
              </a:ext>
            </a:extLst>
          </a:blip>
          <a:srcRect l="7861" t="6843" r="9284" b="10202"/>
          <a:stretch/>
        </p:blipFill>
        <p:spPr>
          <a:xfrm>
            <a:off x="9930494" y="4080263"/>
            <a:ext cx="2223064" cy="2675495"/>
          </a:xfrm>
          <a:prstGeom prst="rect">
            <a:avLst/>
          </a:prstGeom>
          <a:noFill/>
        </p:spPr>
      </p:pic>
      <p:pic>
        <p:nvPicPr>
          <p:cNvPr id="11" name="صورة 11">
            <a:extLst>
              <a:ext uri="{FF2B5EF4-FFF2-40B4-BE49-F238E27FC236}">
                <a16:creationId xmlns:a16="http://schemas.microsoft.com/office/drawing/2014/main" id="{D92FB12E-48E6-F023-F347-833132D67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95" y="2521419"/>
            <a:ext cx="3407317" cy="2669146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EBFA96E-BD95-97C9-03BB-3E2FD4D2DC2B}"/>
              </a:ext>
            </a:extLst>
          </p:cNvPr>
          <p:cNvSpPr txBox="1"/>
          <p:nvPr/>
        </p:nvSpPr>
        <p:spPr>
          <a:xfrm>
            <a:off x="5201172" y="1950521"/>
            <a:ext cx="370220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F73998"/>
                </a:solidFill>
              </a:rPr>
              <a:t>ماذا سوف نتعلم اليوم؟</a:t>
            </a:r>
          </a:p>
        </p:txBody>
      </p:sp>
    </p:spTree>
    <p:extLst>
      <p:ext uri="{BB962C8B-B14F-4D97-AF65-F5344CB8AC3E}">
        <p14:creationId xmlns:p14="http://schemas.microsoft.com/office/powerpoint/2010/main" val="59986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4243799" y="1957880"/>
            <a:ext cx="507986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5500" b="1" dirty="0">
                <a:solidFill>
                  <a:srgbClr val="F73998"/>
                </a:solidFill>
              </a:rPr>
              <a:t>الدرس الأول</a:t>
            </a:r>
          </a:p>
          <a:p>
            <a:pPr algn="ctr"/>
            <a:r>
              <a:rPr lang="ar-SA" sz="5500" b="1" dirty="0"/>
              <a:t>مقدمة في عالم الروبوت</a:t>
            </a:r>
            <a:endParaRPr lang="ar-EG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srgbClr val="F73998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" b="93200" l="0" r="92667">
                        <a14:foregroundMark x1="69867" y1="12533" x2="69867" y2="12533"/>
                        <a14:foregroundMark x1="61333" y1="12933" x2="61333" y2="12933"/>
                        <a14:foregroundMark x1="55333" y1="10267" x2="55333" y2="10267"/>
                        <a14:foregroundMark x1="53067" y1="9200" x2="53067" y2="9200"/>
                        <a14:foregroundMark x1="54400" y1="6667" x2="54400" y2="6667"/>
                        <a14:foregroundMark x1="44133" y1="10267" x2="44133" y2="10267"/>
                        <a14:foregroundMark x1="43467" y1="8000" x2="43467" y2="8000"/>
                        <a14:foregroundMark x1="67600" y1="7600" x2="67600" y2="7600"/>
                        <a14:foregroundMark x1="17333" y1="76133" x2="17333" y2="76133"/>
                        <a14:foregroundMark x1="17600" y1="84400" x2="17600" y2="84400"/>
                        <a14:foregroundMark x1="22933" y1="78800" x2="22933" y2="78800"/>
                        <a14:backgroundMark x1="76533" y1="77067" x2="76533" y2="77067"/>
                        <a14:backgroundMark x1="54933" y1="86000" x2="54933" y2="86000"/>
                        <a14:backgroundMark x1="41467" y1="86000" x2="41467" y2="86000"/>
                        <a14:backgroundMark x1="6667" y1="80800" x2="6667" y2="80800"/>
                        <a14:backgroundMark x1="57333" y1="83733" x2="57333" y2="83733"/>
                        <a14:backgroundMark x1="46000" y1="83067" x2="46000" y2="83067"/>
                        <a14:backgroundMark x1="43067" y1="11600" x2="43067" y2="11600"/>
                        <a14:backgroundMark x1="29200" y1="80800" x2="29200" y2="80800"/>
                        <a14:backgroundMark x1="20267" y1="79067" x2="20267" y2="79067"/>
                      </a14:backgroundRemoval>
                    </a14:imgEffect>
                  </a14:imgLayer>
                </a14:imgProps>
              </a:ext>
            </a:extLst>
          </a:blip>
          <a:srcRect l="9005" t="2978" r="12574" b="8012"/>
          <a:stretch/>
        </p:blipFill>
        <p:spPr>
          <a:xfrm>
            <a:off x="240890" y="2946400"/>
            <a:ext cx="3446280" cy="3911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928060" y="2528047"/>
            <a:ext cx="6169524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جميلتي من خلال قراءتك لصفحة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(</a:t>
            </a:r>
            <a:r>
              <a:rPr lang="ar-SA" sz="4400" dirty="0">
                <a:cs typeface="Calibri" panose="020F0502020204030204" pitchFamily="34" charset="0"/>
              </a:rPr>
              <a:t>٧٣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) (</a:t>
            </a:r>
            <a:r>
              <a:rPr lang="en-US" altLang="zh-CN" sz="4400" dirty="0">
                <a:cs typeface="Calibri" panose="020F0502020204030204" pitchFamily="34" charset="0"/>
              </a:rPr>
              <a:t>73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)</a:t>
            </a:r>
          </a:p>
          <a:p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أستخرجي أهم أهداف درسنا لهذا اليوم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؟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فيديو-٢٠٢٠١٠٢٨-١٠٥١٤٩-ce58e38f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10256346" y="88490"/>
            <a:ext cx="1106419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/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8886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9578799" y="0"/>
            <a:ext cx="25859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أهداف الدرس 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FB0710B-3F3E-7E24-886E-E8D8BB620BB5}"/>
              </a:ext>
            </a:extLst>
          </p:cNvPr>
          <p:cNvSpPr txBox="1"/>
          <p:nvPr/>
        </p:nvSpPr>
        <p:spPr>
          <a:xfrm>
            <a:off x="1320219" y="353646"/>
            <a:ext cx="10227768" cy="64017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sz="1800" dirty="0">
              <a:solidFill>
                <a:srgbClr val="676A6C"/>
              </a:solidFill>
              <a:latin typeface="HelveticaNeueW23forSKY-Reg"/>
            </a:endParaRPr>
          </a:p>
          <a:p>
            <a:pPr algn="r"/>
            <a:r>
              <a:rPr lang="ar-SA" sz="2800" b="1" dirty="0">
                <a:latin typeface="HelveticaNeueW23forSKY-Reg"/>
              </a:rPr>
              <a:t>معرفة المقصود بالروبوت</a:t>
            </a:r>
          </a:p>
          <a:p>
            <a:pPr algn="r"/>
            <a:r>
              <a:rPr lang="ar-SA" sz="2800" b="1" dirty="0">
                <a:latin typeface="HelveticaNeueW23forSKY-Reg"/>
              </a:rPr>
              <a:t>معرفة امكانيات الروبوت</a:t>
            </a:r>
          </a:p>
          <a:p>
            <a:pPr algn="r"/>
            <a:r>
              <a:rPr lang="ar-SA" sz="2800" b="1" dirty="0">
                <a:latin typeface="HelveticaNeueW23forSKY-Reg"/>
              </a:rPr>
              <a:t>معرفة مكونات روبوت ليجو مايند ستورم</a:t>
            </a:r>
          </a:p>
          <a:p>
            <a:pPr algn="r"/>
            <a:r>
              <a:rPr lang="ar-SA" sz="2800" b="1" dirty="0">
                <a:latin typeface="HelveticaNeueW23forSKY-Reg"/>
              </a:rPr>
              <a:t>معرفة المقصود ببيئة العمل أوبن روبيرتا لاب</a:t>
            </a:r>
          </a:p>
          <a:p>
            <a:pPr algn="r"/>
            <a:r>
              <a:rPr lang="ar-SA" sz="2800" b="1" dirty="0">
                <a:latin typeface="HelveticaNeueW23forSKY-Reg"/>
              </a:rPr>
              <a:t>معرفة أنواع اللّبنات البرمجية المختلفة التي يمكن استخدامها لإنشاء برنامج</a:t>
            </a:r>
          </a:p>
          <a:p>
            <a:pPr algn="r"/>
            <a:r>
              <a:rPr lang="ar-SA" sz="2800" b="1" dirty="0">
                <a:latin typeface="HelveticaNeueW23forSKY-Reg"/>
              </a:rPr>
              <a:t>معرفة المقصود بعرض المحاكاة </a:t>
            </a:r>
          </a:p>
          <a:p>
            <a:pPr algn="r"/>
            <a:r>
              <a:rPr lang="ar-SA" sz="2800" b="1" dirty="0">
                <a:latin typeface="HelveticaNeueW23forSKY-Reg"/>
              </a:rPr>
              <a:t>استخدام الفئات المختلفة في بيئة العمل أوبن روبيرتا لاب</a:t>
            </a:r>
          </a:p>
          <a:p>
            <a:pPr algn="r"/>
            <a:r>
              <a:rPr lang="ar-SA" sz="2800" b="1" dirty="0">
                <a:latin typeface="HelveticaNeueW23forSKY-Reg"/>
              </a:rPr>
              <a:t> برمجة الروبوت للتقدم للأمام أو الرجوع للخلف</a:t>
            </a:r>
          </a:p>
          <a:p>
            <a:pPr algn="r"/>
            <a:r>
              <a:rPr lang="ar-SA" sz="2800" b="1" dirty="0">
                <a:latin typeface="HelveticaNeueW23forSKY-Reg"/>
              </a:rPr>
              <a:t>إنشاء حساب خاص في أوبن روبيرتا لاب لحفظ المشاريع</a:t>
            </a:r>
          </a:p>
          <a:p>
            <a:pPr algn="r"/>
            <a:r>
              <a:rPr lang="ar-SA" sz="2800" b="1" dirty="0">
                <a:latin typeface="HelveticaNeueW23forSKY-Reg"/>
              </a:rPr>
              <a:t>تحميل وفتح مشروع محفوظ سابقًا في أوبن روبيرتا لاب</a:t>
            </a:r>
          </a:p>
          <a:p>
            <a:pPr algn="r"/>
            <a:r>
              <a:rPr lang="ar-SA" sz="2800" b="1" dirty="0">
                <a:latin typeface="HelveticaNeueW23forSKY-Reg"/>
              </a:rPr>
              <a:t>معرفة وظائف المستشعرات في روبوت ليجو مايند ستورم</a:t>
            </a:r>
          </a:p>
          <a:p>
            <a:pPr algn="r"/>
            <a:r>
              <a:rPr lang="ar-SA" sz="2800" b="1" dirty="0">
                <a:latin typeface="HelveticaNeueW23forSKY-Reg"/>
              </a:rPr>
              <a:t>معرفة مكونات ببيئة أوبن روبيرتا لاب </a:t>
            </a:r>
          </a:p>
          <a:p>
            <a:pPr algn="r"/>
            <a:r>
              <a:rPr lang="ar-SA" sz="2800" b="1" dirty="0">
                <a:latin typeface="HelveticaNeueW23forSKY-Reg"/>
              </a:rPr>
              <a:t>معرفة مفهوم العملية المتسلسلة في بيئة أوبن روبيرتا لاب</a:t>
            </a:r>
          </a:p>
          <a:p>
            <a:pPr algn="r"/>
            <a:r>
              <a:rPr lang="ar-SA" sz="2800" b="1" dirty="0">
                <a:latin typeface="HelveticaNeueW23forSKY-Reg"/>
              </a:rPr>
              <a:t>معرفة استخدامات الروبوت .</a:t>
            </a:r>
          </a:p>
        </p:txBody>
      </p:sp>
    </p:spTree>
    <p:extLst>
      <p:ext uri="{BB962C8B-B14F-4D97-AF65-F5344CB8AC3E}">
        <p14:creationId xmlns:p14="http://schemas.microsoft.com/office/powerpoint/2010/main" val="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240362" y="2282871"/>
            <a:ext cx="3399166" cy="43688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7A5DC4-FDC4-7379-FE9A-47CC53C9120C}"/>
              </a:ext>
            </a:extLst>
          </p:cNvPr>
          <p:cNvSpPr/>
          <p:nvPr/>
        </p:nvSpPr>
        <p:spPr>
          <a:xfrm>
            <a:off x="240362" y="1140062"/>
            <a:ext cx="936183" cy="936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7355AC-65B9-3B8E-67D9-20390B2BD89C}"/>
              </a:ext>
            </a:extLst>
          </p:cNvPr>
          <p:cNvSpPr txBox="1"/>
          <p:nvPr/>
        </p:nvSpPr>
        <p:spPr>
          <a:xfrm>
            <a:off x="-794484" y="1352890"/>
            <a:ext cx="1828800" cy="5693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3000" b="1" dirty="0"/>
              <a:t>74</a:t>
            </a:r>
            <a:endParaRPr lang="ar-SA" sz="3000" b="1" dirty="0"/>
          </a:p>
        </p:txBody>
      </p:sp>
      <p:pic>
        <p:nvPicPr>
          <p:cNvPr id="5" name="صورة 7">
            <a:extLst>
              <a:ext uri="{FF2B5EF4-FFF2-40B4-BE49-F238E27FC236}">
                <a16:creationId xmlns:a16="http://schemas.microsoft.com/office/drawing/2014/main" id="{1894CF95-DDBE-6F1C-DF80-1101EE79C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20" y="0"/>
            <a:ext cx="83115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5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240362" y="2282871"/>
            <a:ext cx="3399166" cy="43688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7C7F946-3677-998B-D757-F0C93C7DE2D9}"/>
              </a:ext>
            </a:extLst>
          </p:cNvPr>
          <p:cNvSpPr/>
          <p:nvPr/>
        </p:nvSpPr>
        <p:spPr>
          <a:xfrm>
            <a:off x="1446478" y="478097"/>
            <a:ext cx="1391522" cy="1391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170E4B2-D555-7812-D553-E6D372A79E91}"/>
              </a:ext>
            </a:extLst>
          </p:cNvPr>
          <p:cNvSpPr txBox="1"/>
          <p:nvPr/>
        </p:nvSpPr>
        <p:spPr>
          <a:xfrm>
            <a:off x="644013" y="827609"/>
            <a:ext cx="1828800" cy="6924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3900" b="1" dirty="0"/>
              <a:t>75</a:t>
            </a:r>
            <a:endParaRPr lang="ar-SA" sz="3900" b="1" dirty="0"/>
          </a:p>
        </p:txBody>
      </p:sp>
      <p:pic>
        <p:nvPicPr>
          <p:cNvPr id="5" name="صورة 7">
            <a:extLst>
              <a:ext uri="{FF2B5EF4-FFF2-40B4-BE49-F238E27FC236}">
                <a16:creationId xmlns:a16="http://schemas.microsoft.com/office/drawing/2014/main" id="{1BBE9430-2631-6DA4-0427-B13C7D847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46" y="132438"/>
            <a:ext cx="7825492" cy="65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470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816</Words>
  <Application>Microsoft Office PowerPoint</Application>
  <PresentationFormat>شاشة عريضة</PresentationFormat>
  <Paragraphs>139</Paragraphs>
  <Slides>26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6</vt:i4>
      </vt:variant>
      <vt:variant>
        <vt:lpstr>عناوين الشرائح</vt:lpstr>
      </vt:variant>
      <vt:variant>
        <vt:i4>26</vt:i4>
      </vt:variant>
    </vt:vector>
  </HeadingPairs>
  <TitlesOfParts>
    <vt:vector size="32" baseType="lpstr">
      <vt:lpstr>نسق Office</vt:lpstr>
      <vt:lpstr>Office Theme</vt:lpstr>
      <vt:lpstr>1_Office Theme</vt:lpstr>
      <vt:lpstr>2_Office Theme</vt:lpstr>
      <vt:lpstr>3_Office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صباح القحطاني</cp:lastModifiedBy>
  <cp:revision>109</cp:revision>
  <dcterms:created xsi:type="dcterms:W3CDTF">2020-12-16T18:52:47Z</dcterms:created>
  <dcterms:modified xsi:type="dcterms:W3CDTF">2022-05-22T03:05:39Z</dcterms:modified>
</cp:coreProperties>
</file>