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5" r:id="rId2"/>
  </p:sldMasterIdLst>
  <p:notesMasterIdLst>
    <p:notesMasterId r:id="rId17"/>
  </p:notesMasterIdLst>
  <p:sldIdLst>
    <p:sldId id="256" r:id="rId3"/>
    <p:sldId id="270" r:id="rId4"/>
    <p:sldId id="274" r:id="rId5"/>
    <p:sldId id="282" r:id="rId6"/>
    <p:sldId id="276" r:id="rId7"/>
    <p:sldId id="275" r:id="rId8"/>
    <p:sldId id="296" r:id="rId9"/>
    <p:sldId id="272" r:id="rId10"/>
    <p:sldId id="297" r:id="rId11"/>
    <p:sldId id="285" r:id="rId12"/>
    <p:sldId id="293" r:id="rId13"/>
    <p:sldId id="294" r:id="rId14"/>
    <p:sldId id="292" r:id="rId15"/>
    <p:sldId id="280" r:id="rId1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0A5"/>
    <a:srgbClr val="95FE44"/>
    <a:srgbClr val="40AFFF"/>
    <a:srgbClr val="E5D8B2"/>
    <a:srgbClr val="EBE8DF"/>
    <a:srgbClr val="F2EBD8"/>
    <a:srgbClr val="D8D2BF"/>
    <a:srgbClr val="A3A3A3"/>
    <a:srgbClr val="B33B8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191E8CB-D2C9-407E-9B4B-5AD43A81DEBB}" type="datetimeFigureOut">
              <a:rPr lang="ar-SA" smtClean="0"/>
              <a:t>28 شوال،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D7F3B2-52AC-4AC3-AE1E-71DE69A5991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0502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28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581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28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520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28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257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09_Chalk_Fun_SlidesMania" type="blank">
  <p:cSld name="0009_Chalk_Fun_SlidesMania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 sz="1400" kern="0">
                <a:solidFill>
                  <a:srgbClr val="000000"/>
                </a:solidFill>
                <a:cs typeface="Arial"/>
                <a:sym typeface="Arial"/>
              </a:rPr>
              <a:pPr rtl="0">
                <a:buClr>
                  <a:srgbClr val="000000"/>
                </a:buClr>
                <a:buFont typeface="Arial"/>
                <a:buNone/>
              </a:pPr>
              <a:t>‹#›</a:t>
            </a:fld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02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28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494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28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637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28 شوال،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802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28 شوال، 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542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28 شوال، 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767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28 شوال، 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82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28 شوال،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006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28 شوال،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370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B1989-EC44-4773-AA3A-5DF6B64FA530}" type="datetimeFigureOut">
              <a:rPr lang="ar-SA" smtClean="0"/>
              <a:t>28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006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 rot="5400000">
            <a:off x="-679350" y="62751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es-ES" sz="1300" kern="0">
                <a:solidFill>
                  <a:srgbClr val="F1E6E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 kern="0">
              <a:solidFill>
                <a:srgbClr val="F1E6E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56478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.me/maharat_raqmia_saba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517;p7" descr="Imagen que contiene calibre, dispositivo,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716305" y="5106368"/>
            <a:ext cx="7637929" cy="11984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10"/>
          <p:cNvSpPr txBox="1"/>
          <p:nvPr/>
        </p:nvSpPr>
        <p:spPr>
          <a:xfrm>
            <a:off x="9228210" y="212463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5940747-61B7-6541-9C03-9A8C3B7F75F8}"/>
              </a:ext>
            </a:extLst>
          </p:cNvPr>
          <p:cNvSpPr txBox="1"/>
          <p:nvPr/>
        </p:nvSpPr>
        <p:spPr>
          <a:xfrm>
            <a:off x="-354253" y="5961796"/>
            <a:ext cx="3756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chemeClr val="bg1"/>
                </a:solidFill>
              </a:rPr>
              <a:t>أهلاً وسهلاً بكم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0F736B7-8D92-4D42-AF8E-A41C016AA902}"/>
              </a:ext>
            </a:extLst>
          </p:cNvPr>
          <p:cNvSpPr txBox="1"/>
          <p:nvPr/>
        </p:nvSpPr>
        <p:spPr>
          <a:xfrm>
            <a:off x="246901" y="1436771"/>
            <a:ext cx="1058435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rtl="0" hangingPunct="0"/>
            <a:r>
              <a:rPr lang="ar-SA" sz="3500" b="1" kern="0" dirty="0">
                <a:solidFill>
                  <a:srgbClr val="95FE44"/>
                </a:solidFill>
                <a:latin typeface="Arial" pitchFamily="34" charset="0"/>
                <a:cs typeface="Arial" pitchFamily="34" charset="0"/>
                <a:sym typeface="Helvetica Neue"/>
              </a:rPr>
              <a:t>اليوم /</a:t>
            </a:r>
            <a:r>
              <a:rPr lang="ar-SA" sz="35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/>
              </a:rPr>
              <a:t> الأحد                                </a:t>
            </a:r>
            <a:r>
              <a:rPr lang="ar-SA" sz="3500" b="1" kern="0" dirty="0">
                <a:solidFill>
                  <a:srgbClr val="95FE44"/>
                </a:solidFill>
                <a:latin typeface="Arial" pitchFamily="34" charset="0"/>
                <a:cs typeface="Arial" pitchFamily="34" charset="0"/>
                <a:sym typeface="Helvetica Neue"/>
              </a:rPr>
              <a:t>التاريخ/</a:t>
            </a:r>
            <a:r>
              <a:rPr lang="ar-SA" sz="35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/>
              </a:rPr>
              <a:t>١٤٤٣</a:t>
            </a:r>
            <a:r>
              <a:rPr lang="ar-SA" sz="3500" b="1" kern="0" dirty="0">
                <a:solidFill>
                  <a:srgbClr val="95FE44"/>
                </a:solidFill>
                <a:latin typeface="Arial" pitchFamily="34" charset="0"/>
                <a:cs typeface="Arial" pitchFamily="34" charset="0"/>
                <a:sym typeface="Helvetica Neue"/>
              </a:rPr>
              <a:t>/</a:t>
            </a:r>
            <a:r>
              <a:rPr lang="ar-SA" sz="35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/>
              </a:rPr>
              <a:t>١٠</a:t>
            </a:r>
            <a:r>
              <a:rPr lang="ar-SA" sz="3500" b="1" kern="0" dirty="0">
                <a:solidFill>
                  <a:srgbClr val="95FE44"/>
                </a:solidFill>
                <a:latin typeface="Arial" pitchFamily="34" charset="0"/>
                <a:cs typeface="Arial" pitchFamily="34" charset="0"/>
                <a:sym typeface="Helvetica Neue"/>
              </a:rPr>
              <a:t>/</a:t>
            </a:r>
            <a:r>
              <a:rPr lang="ar-SA" sz="35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/>
              </a:rPr>
              <a:t>٢٨</a:t>
            </a:r>
            <a:endParaRPr lang="ar-SA" sz="3500" b="1" kern="0" dirty="0">
              <a:solidFill>
                <a:srgbClr val="95FE44"/>
              </a:solidFill>
              <a:latin typeface="Arial" pitchFamily="34" charset="0"/>
              <a:cs typeface="Arial" pitchFamily="34" charset="0"/>
              <a:sym typeface="Helvetica Neue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17A4FFC-72DD-D84B-BFA8-169CD2752E60}"/>
              </a:ext>
            </a:extLst>
          </p:cNvPr>
          <p:cNvSpPr txBox="1"/>
          <p:nvPr/>
        </p:nvSpPr>
        <p:spPr>
          <a:xfrm>
            <a:off x="1863538" y="2556142"/>
            <a:ext cx="8464924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500" b="1" dirty="0">
                <a:solidFill>
                  <a:srgbClr val="CC0066"/>
                </a:solidFill>
              </a:rPr>
              <a:t>المادة( </a:t>
            </a:r>
            <a:r>
              <a:rPr lang="ar-SA" sz="4500" b="1" dirty="0">
                <a:solidFill>
                  <a:schemeClr val="bg1"/>
                </a:solidFill>
              </a:rPr>
              <a:t>المهارات الرقمية </a:t>
            </a:r>
            <a:r>
              <a:rPr lang="ar-SA" sz="4500" b="1" dirty="0">
                <a:solidFill>
                  <a:srgbClr val="CC0066"/>
                </a:solidFill>
              </a:rPr>
              <a:t>)</a:t>
            </a:r>
          </a:p>
          <a:p>
            <a:pPr algn="ctr"/>
            <a:r>
              <a:rPr lang="ar-SA" sz="4500" b="1" dirty="0">
                <a:solidFill>
                  <a:srgbClr val="06C0C5"/>
                </a:solidFill>
              </a:rPr>
              <a:t>الوحدة الثالثة(</a:t>
            </a:r>
            <a:r>
              <a:rPr lang="ar-SA" sz="4500" b="1" dirty="0">
                <a:solidFill>
                  <a:schemeClr val="bg1"/>
                </a:solidFill>
              </a:rPr>
              <a:t>مقدمة في عالم الروبوت</a:t>
            </a:r>
            <a:r>
              <a:rPr lang="ar-SA" sz="4500" b="1" dirty="0">
                <a:solidFill>
                  <a:srgbClr val="06C0C5"/>
                </a:solidFill>
              </a:rPr>
              <a:t>)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4000D2-22ED-BF43-B79D-1A779CDB2102}"/>
              </a:ext>
            </a:extLst>
          </p:cNvPr>
          <p:cNvSpPr txBox="1"/>
          <p:nvPr/>
        </p:nvSpPr>
        <p:spPr>
          <a:xfrm>
            <a:off x="2716305" y="542689"/>
            <a:ext cx="72435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chemeClr val="bg1"/>
                </a:solidFill>
              </a:rPr>
              <a:t>بسم الله الرحمن الرحيم 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25C0520-D240-5E4E-9606-5FE922195D5C}"/>
              </a:ext>
            </a:extLst>
          </p:cNvPr>
          <p:cNvSpPr txBox="1"/>
          <p:nvPr/>
        </p:nvSpPr>
        <p:spPr>
          <a:xfrm>
            <a:off x="2970817" y="4660350"/>
            <a:ext cx="6504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rgbClr val="FFC000"/>
                </a:solidFill>
              </a:rPr>
              <a:t>أ/</a:t>
            </a:r>
            <a:r>
              <a:rPr lang="ar-SA" sz="4000" b="1" dirty="0">
                <a:solidFill>
                  <a:schemeClr val="bg1"/>
                </a:solidFill>
              </a:rPr>
              <a:t>صباح القحطاني</a:t>
            </a:r>
            <a:r>
              <a:rPr lang="ar-SA" sz="4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39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/>
      <p:bldP spid="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2129"/>
          </a:xfrm>
        </p:spPr>
      </p:pic>
      <p:pic>
        <p:nvPicPr>
          <p:cNvPr id="4" name="Google Shape;1522;p8" descr="Imagen que contiene accesorios metálicos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561" y="1177073"/>
            <a:ext cx="10796240" cy="38719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5BA573A-23C5-2742-BD34-0BEAFB5F3EEA}"/>
              </a:ext>
            </a:extLst>
          </p:cNvPr>
          <p:cNvSpPr txBox="1"/>
          <p:nvPr/>
        </p:nvSpPr>
        <p:spPr>
          <a:xfrm>
            <a:off x="4279116" y="2495982"/>
            <a:ext cx="3353129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000" b="1" dirty="0">
                <a:solidFill>
                  <a:srgbClr val="68CC96"/>
                </a:solidFill>
              </a:rPr>
              <a:t>لنطبق معًا</a:t>
            </a:r>
          </a:p>
        </p:txBody>
      </p:sp>
    </p:spTree>
    <p:extLst>
      <p:ext uri="{BB962C8B-B14F-4D97-AF65-F5344CB8AC3E}">
        <p14:creationId xmlns:p14="http://schemas.microsoft.com/office/powerpoint/2010/main" val="137024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647;p64">
            <a:extLst>
              <a:ext uri="{FF2B5EF4-FFF2-40B4-BE49-F238E27FC236}">
                <a16:creationId xmlns:a16="http://schemas.microsoft.com/office/drawing/2014/main" id="{C0D06944-7691-AB46-94A6-C82A1F93959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19673" y="4350898"/>
            <a:ext cx="3051716" cy="23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D4D2CB1-F0E4-EE49-A43D-FE6E546E0AB4}"/>
              </a:ext>
            </a:extLst>
          </p:cNvPr>
          <p:cNvSpPr txBox="1"/>
          <p:nvPr/>
        </p:nvSpPr>
        <p:spPr>
          <a:xfrm>
            <a:off x="1082357" y="4568991"/>
            <a:ext cx="2126347" cy="1015663"/>
          </a:xfrm>
          <a:prstGeom prst="rect">
            <a:avLst/>
          </a:prstGeom>
          <a:solidFill>
            <a:srgbClr val="EBE8DF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/>
              <a:t>تدريب</a:t>
            </a:r>
          </a:p>
          <a:p>
            <a:pPr algn="ctr"/>
            <a:r>
              <a:rPr lang="ar-SA" sz="3000" b="1" dirty="0"/>
              <a:t> عملي فصلي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184238C-C6DE-F340-80A8-3C23A8D41268}"/>
              </a:ext>
            </a:extLst>
          </p:cNvPr>
          <p:cNvSpPr txBox="1"/>
          <p:nvPr/>
        </p:nvSpPr>
        <p:spPr>
          <a:xfrm>
            <a:off x="157991" y="2421104"/>
            <a:ext cx="3765563" cy="17081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5FE44"/>
                </a:solidFill>
              </a:rPr>
              <a:t>من أسرع  نجمة اليوم  تساعدنا في حل هذا التدريب العملي ؟</a:t>
            </a:r>
          </a:p>
        </p:txBody>
      </p:sp>
      <p:pic>
        <p:nvPicPr>
          <p:cNvPr id="6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2E439D90-220D-2F47-BA95-5E01F3B1B6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4157" y="473226"/>
            <a:ext cx="2052897" cy="1549736"/>
          </a:xfrm>
          <a:prstGeom prst="rect">
            <a:avLst/>
          </a:prstGeom>
        </p:spPr>
      </p:pic>
      <p:pic>
        <p:nvPicPr>
          <p:cNvPr id="9" name="صورة 11">
            <a:extLst>
              <a:ext uri="{FF2B5EF4-FFF2-40B4-BE49-F238E27FC236}">
                <a16:creationId xmlns:a16="http://schemas.microsoft.com/office/drawing/2014/main" id="{ED00BB8E-89D4-B081-3796-5E49C03F1D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881" y="0"/>
            <a:ext cx="7364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7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8D6CFAAF-55F6-7A42-9BA7-46B08AC19C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2052897" cy="1549736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1248976E-C01D-656A-F0AA-843650D83E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07" y="284974"/>
            <a:ext cx="9470030" cy="6537814"/>
          </a:xfrm>
          <a:prstGeom prst="rect">
            <a:avLst/>
          </a:prstGeom>
        </p:spPr>
      </p:pic>
      <p:pic>
        <p:nvPicPr>
          <p:cNvPr id="7" name="صورة 8">
            <a:extLst>
              <a:ext uri="{FF2B5EF4-FFF2-40B4-BE49-F238E27FC236}">
                <a16:creationId xmlns:a16="http://schemas.microsoft.com/office/drawing/2014/main" id="{5A6CEA1E-94CC-29E8-077F-28BADECD8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07" y="5328220"/>
            <a:ext cx="9255512" cy="15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1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647;p64">
            <a:extLst>
              <a:ext uri="{FF2B5EF4-FFF2-40B4-BE49-F238E27FC236}">
                <a16:creationId xmlns:a16="http://schemas.microsoft.com/office/drawing/2014/main" id="{C0D06944-7691-AB46-94A6-C82A1F9395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9252" y="0"/>
            <a:ext cx="3086499" cy="229300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D4D2CB1-F0E4-EE49-A43D-FE6E546E0AB4}"/>
              </a:ext>
            </a:extLst>
          </p:cNvPr>
          <p:cNvSpPr txBox="1"/>
          <p:nvPr/>
        </p:nvSpPr>
        <p:spPr>
          <a:xfrm>
            <a:off x="582115" y="206925"/>
            <a:ext cx="1883766" cy="1015663"/>
          </a:xfrm>
          <a:prstGeom prst="rect">
            <a:avLst/>
          </a:prstGeom>
          <a:solidFill>
            <a:srgbClr val="EBE8DF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/>
              <a:t>تدريب</a:t>
            </a:r>
          </a:p>
          <a:p>
            <a:pPr algn="ctr"/>
            <a:r>
              <a:rPr lang="ar-SA" sz="3000" b="1" dirty="0"/>
              <a:t> عملي منزلي</a:t>
            </a:r>
          </a:p>
        </p:txBody>
      </p:sp>
      <p:sp>
        <p:nvSpPr>
          <p:cNvPr id="9" name="سهم: لليسار 8">
            <a:extLst>
              <a:ext uri="{FF2B5EF4-FFF2-40B4-BE49-F238E27FC236}">
                <a16:creationId xmlns:a16="http://schemas.microsoft.com/office/drawing/2014/main" id="{1E16717C-7B12-0546-B9FC-7AAE241B9C6D}"/>
              </a:ext>
            </a:extLst>
          </p:cNvPr>
          <p:cNvSpPr/>
          <p:nvPr/>
        </p:nvSpPr>
        <p:spPr>
          <a:xfrm>
            <a:off x="11450442" y="1531187"/>
            <a:ext cx="306722" cy="151928"/>
          </a:xfrm>
          <a:prstGeom prst="leftArrow">
            <a:avLst>
              <a:gd name="adj1" fmla="val 34144"/>
              <a:gd name="adj2" fmla="val 50000"/>
            </a:avLst>
          </a:prstGeom>
          <a:solidFill>
            <a:srgbClr val="EF00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2FB5CD2-DF14-894E-5FDE-FCFC801D446E}"/>
              </a:ext>
            </a:extLst>
          </p:cNvPr>
          <p:cNvSpPr txBox="1"/>
          <p:nvPr/>
        </p:nvSpPr>
        <p:spPr>
          <a:xfrm>
            <a:off x="3936876" y="721997"/>
            <a:ext cx="5633823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EF00A5"/>
                </a:solidFill>
              </a:rPr>
              <a:t>أختاري أحد التدريبين التاليين لتطبيق العملي المنزلي </a:t>
            </a:r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CAFC7467-4C1A-9846-94D8-69F1A3A39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995" y="2316163"/>
            <a:ext cx="4535226" cy="4095788"/>
          </a:xfrm>
          <a:prstGeom prst="rect">
            <a:avLst/>
          </a:prstGeom>
        </p:spPr>
      </p:pic>
      <p:pic>
        <p:nvPicPr>
          <p:cNvPr id="8" name="صورة 13">
            <a:extLst>
              <a:ext uri="{FF2B5EF4-FFF2-40B4-BE49-F238E27FC236}">
                <a16:creationId xmlns:a16="http://schemas.microsoft.com/office/drawing/2014/main" id="{96A928E5-9BA1-8E12-5626-30789920F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4" y="2603113"/>
            <a:ext cx="5285775" cy="40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65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517;p7" descr="Imagen que contiene calibre, dispositivo,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277035" y="4048041"/>
            <a:ext cx="7637929" cy="11984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10"/>
          <p:cNvSpPr txBox="1"/>
          <p:nvPr/>
        </p:nvSpPr>
        <p:spPr>
          <a:xfrm>
            <a:off x="9228210" y="212463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5940747-61B7-6541-9C03-9A8C3B7F75F8}"/>
              </a:ext>
            </a:extLst>
          </p:cNvPr>
          <p:cNvSpPr txBox="1"/>
          <p:nvPr/>
        </p:nvSpPr>
        <p:spPr>
          <a:xfrm>
            <a:off x="2908063" y="2582010"/>
            <a:ext cx="6504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chemeClr val="bg1"/>
                </a:solidFill>
              </a:rPr>
              <a:t>استودعتكم الله الذي لاتضيع ودائعه</a:t>
            </a:r>
          </a:p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rgbClr val="40AFFF"/>
                </a:solidFill>
              </a:rPr>
              <a:t>أ/</a:t>
            </a:r>
            <a:r>
              <a:rPr lang="ar-SA" sz="4000" b="1" dirty="0">
                <a:solidFill>
                  <a:schemeClr val="bg1"/>
                </a:solidFill>
              </a:rPr>
              <a:t>صباح القحطاني</a:t>
            </a:r>
            <a:r>
              <a:rPr lang="ar-SA" sz="1800" dirty="0"/>
              <a:t> </a:t>
            </a:r>
            <a:endParaRPr lang="ar-SA" dirty="0"/>
          </a:p>
        </p:txBody>
      </p:sp>
      <p:sp>
        <p:nvSpPr>
          <p:cNvPr id="9" name="مربع نص 8">
            <a:hlinkClick r:id="rId4"/>
            <a:extLst>
              <a:ext uri="{FF2B5EF4-FFF2-40B4-BE49-F238E27FC236}">
                <a16:creationId xmlns:a16="http://schemas.microsoft.com/office/drawing/2014/main" id="{92F3C852-38A1-F44E-A866-560799CEAAFC}"/>
              </a:ext>
            </a:extLst>
          </p:cNvPr>
          <p:cNvSpPr txBox="1"/>
          <p:nvPr/>
        </p:nvSpPr>
        <p:spPr>
          <a:xfrm>
            <a:off x="1143237" y="5827712"/>
            <a:ext cx="8269704" cy="6719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700" b="1" i="0" u="none" strike="noStrike" cap="none" spc="0" normalizeH="0" baseline="0" dirty="0">
                <a:ln>
                  <a:noFill/>
                </a:ln>
                <a:solidFill>
                  <a:srgbClr val="EF00A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https://t.me/</a:t>
            </a:r>
            <a:r>
              <a:rPr kumimoji="0" lang="en-GB" sz="3700" b="1" i="0" u="none" strike="noStrike" cap="none" spc="0" normalizeH="0" baseline="0" dirty="0" err="1">
                <a:ln>
                  <a:noFill/>
                </a:ln>
                <a:solidFill>
                  <a:srgbClr val="EF00A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maharat_raqmia_sabah</a:t>
            </a:r>
            <a:endParaRPr kumimoji="0" lang="ar-SA" sz="3700" b="1" i="0" u="none" strike="noStrike" cap="none" spc="0" normalizeH="0" baseline="0" dirty="0">
              <a:ln>
                <a:noFill/>
              </a:ln>
              <a:solidFill>
                <a:srgbClr val="EF00A5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1792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Google Shape;1530;p9" descr="Imagen que contiene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8177881" y="2160598"/>
            <a:ext cx="2462419" cy="40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30;p9" descr="Imagen que contiene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8177883" y="3451232"/>
            <a:ext cx="2462419" cy="40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30;p9" descr="Imagen que contiene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8177882" y="4752667"/>
            <a:ext cx="2462419" cy="401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3EE1836-315F-4A4A-92AB-5C300B485F5B}"/>
              </a:ext>
            </a:extLst>
          </p:cNvPr>
          <p:cNvSpPr txBox="1"/>
          <p:nvPr/>
        </p:nvSpPr>
        <p:spPr>
          <a:xfrm>
            <a:off x="7910796" y="223645"/>
            <a:ext cx="5119404" cy="807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1" anchor="ctr">
            <a:spAutoFit/>
          </a:bodyPr>
          <a:lstStyle/>
          <a:p>
            <a:pPr algn="ctr" defTabSz="914377" rtl="0" hangingPunct="0"/>
            <a:r>
              <a:rPr lang="ar-SA" sz="5000" b="1" kern="0" dirty="0">
                <a:solidFill>
                  <a:srgbClr val="95F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Neue"/>
              </a:rPr>
              <a:t>الاستراتيجيات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5980DA8-1A6A-7448-94DF-18C0D090369A}"/>
              </a:ext>
            </a:extLst>
          </p:cNvPr>
          <p:cNvSpPr txBox="1"/>
          <p:nvPr/>
        </p:nvSpPr>
        <p:spPr>
          <a:xfrm>
            <a:off x="4599545" y="2003535"/>
            <a:ext cx="342064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bg1"/>
                </a:solidFill>
              </a:rPr>
              <a:t>جدول التعلم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4A30534-54B4-614C-850F-F7D8A579BDA7}"/>
              </a:ext>
            </a:extLst>
          </p:cNvPr>
          <p:cNvSpPr txBox="1"/>
          <p:nvPr/>
        </p:nvSpPr>
        <p:spPr>
          <a:xfrm>
            <a:off x="4675745" y="3320853"/>
            <a:ext cx="326824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bg1"/>
                </a:solidFill>
              </a:rPr>
              <a:t>الدقيقة الواحدة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20F6FF4-21DA-2A45-93AD-E608EAB57B3B}"/>
              </a:ext>
            </a:extLst>
          </p:cNvPr>
          <p:cNvSpPr txBox="1"/>
          <p:nvPr/>
        </p:nvSpPr>
        <p:spPr>
          <a:xfrm>
            <a:off x="4675745" y="4638171"/>
            <a:ext cx="326824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bg1"/>
                </a:solidFill>
              </a:rPr>
              <a:t>الحوار والمناقشة </a:t>
            </a:r>
          </a:p>
        </p:txBody>
      </p:sp>
    </p:spTree>
    <p:extLst>
      <p:ext uri="{BB962C8B-B14F-4D97-AF65-F5344CB8AC3E}">
        <p14:creationId xmlns:p14="http://schemas.microsoft.com/office/powerpoint/2010/main" val="387630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E20D3EA0-271C-0104-E16A-4AEF23E68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A356D1D-D053-DF4A-AE9E-36FA9ECFC654}"/>
              </a:ext>
            </a:extLst>
          </p:cNvPr>
          <p:cNvSpPr txBox="1"/>
          <p:nvPr/>
        </p:nvSpPr>
        <p:spPr>
          <a:xfrm>
            <a:off x="8828050" y="2055813"/>
            <a:ext cx="2789972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500" b="1" dirty="0"/>
              <a:t>١-مالمقصود بالروبوت</a:t>
            </a:r>
          </a:p>
          <a:p>
            <a:pPr algn="r"/>
            <a:r>
              <a:rPr lang="ar-SA" sz="2500" b="1" dirty="0"/>
              <a:t>٢-إمكانيات الروبوت</a:t>
            </a:r>
          </a:p>
          <a:p>
            <a:pPr algn="r"/>
            <a:r>
              <a:rPr lang="ar-SA" sz="2500" b="1" dirty="0"/>
              <a:t>٣-بيئة أوبن روبيرتا لاب</a:t>
            </a:r>
          </a:p>
          <a:p>
            <a:pPr algn="r"/>
            <a:r>
              <a:rPr lang="ar-SA" sz="2500" b="1" dirty="0"/>
              <a:t>٤-عرض المحاكاة</a:t>
            </a:r>
          </a:p>
          <a:p>
            <a:pPr algn="r"/>
            <a:r>
              <a:rPr lang="ar-SA" sz="2500" b="1" dirty="0"/>
              <a:t>٥-برمجة روبوت للتقدم للأمام والرجوع للخلف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B6C301B-FFC9-8831-A3AB-71C686CF80D5}"/>
              </a:ext>
            </a:extLst>
          </p:cNvPr>
          <p:cNvSpPr txBox="1"/>
          <p:nvPr/>
        </p:nvSpPr>
        <p:spPr>
          <a:xfrm>
            <a:off x="3748049" y="1720840"/>
            <a:ext cx="4041389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/>
              <a:t>١-مشروع جديد</a:t>
            </a:r>
          </a:p>
          <a:p>
            <a:pPr algn="r"/>
            <a:r>
              <a:rPr lang="ar-SA" sz="3000" b="1" dirty="0"/>
              <a:t>(انعطاف الروبوت)</a:t>
            </a:r>
          </a:p>
          <a:p>
            <a:pPr algn="r"/>
            <a:r>
              <a:rPr lang="ar-SA" sz="3000" b="1" dirty="0"/>
              <a:t>٢- التحكم باتجاه الروبوت</a:t>
            </a:r>
          </a:p>
        </p:txBody>
      </p:sp>
    </p:spTree>
    <p:extLst>
      <p:ext uri="{BB962C8B-B14F-4D97-AF65-F5344CB8AC3E}">
        <p14:creationId xmlns:p14="http://schemas.microsoft.com/office/powerpoint/2010/main" val="410395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5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9512" y="805366"/>
            <a:ext cx="8239512" cy="49302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5365D8C8-771A-BF44-99CB-850107EC9CFE}"/>
              </a:ext>
            </a:extLst>
          </p:cNvPr>
          <p:cNvSpPr txBox="1"/>
          <p:nvPr/>
        </p:nvSpPr>
        <p:spPr>
          <a:xfrm>
            <a:off x="3525034" y="2341934"/>
            <a:ext cx="4941636" cy="15645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5000" b="1" i="0" u="none" strike="noStrike" cap="none" spc="0" normalizeH="0" baseline="0" dirty="0">
                <a:ln>
                  <a:noFill/>
                </a:ln>
                <a:solidFill>
                  <a:srgbClr val="B33B8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الدرس الثاني</a:t>
            </a:r>
          </a:p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45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انعطاف الروبوت</a:t>
            </a:r>
          </a:p>
        </p:txBody>
      </p:sp>
      <p:sp>
        <p:nvSpPr>
          <p:cNvPr id="6" name="Google Shape;1600;p15">
            <a:extLst>
              <a:ext uri="{FF2B5EF4-FFF2-40B4-BE49-F238E27FC236}">
                <a16:creationId xmlns:a16="http://schemas.microsoft.com/office/drawing/2014/main" id="{69D92F22-1CDC-8847-AE30-753491FF94D4}"/>
              </a:ext>
            </a:extLst>
          </p:cNvPr>
          <p:cNvSpPr/>
          <p:nvPr/>
        </p:nvSpPr>
        <p:spPr>
          <a:xfrm>
            <a:off x="9290923" y="5030873"/>
            <a:ext cx="1805766" cy="1655761"/>
          </a:xfrm>
          <a:custGeom>
            <a:avLst/>
            <a:gdLst/>
            <a:ahLst/>
            <a:cxnLst/>
            <a:rect l="l" t="t" r="r" b="b"/>
            <a:pathLst>
              <a:path w="11349" h="10582" extrusionOk="0">
                <a:moveTo>
                  <a:pt x="10136" y="2231"/>
                </a:moveTo>
                <a:lnTo>
                  <a:pt x="10136" y="3373"/>
                </a:lnTo>
                <a:lnTo>
                  <a:pt x="4818" y="5585"/>
                </a:lnTo>
                <a:lnTo>
                  <a:pt x="1125" y="4122"/>
                </a:lnTo>
                <a:lnTo>
                  <a:pt x="1125" y="2927"/>
                </a:lnTo>
                <a:lnTo>
                  <a:pt x="4818" y="4372"/>
                </a:lnTo>
                <a:lnTo>
                  <a:pt x="10136" y="2231"/>
                </a:lnTo>
                <a:close/>
                <a:moveTo>
                  <a:pt x="9743" y="4390"/>
                </a:moveTo>
                <a:lnTo>
                  <a:pt x="9743" y="5514"/>
                </a:lnTo>
                <a:lnTo>
                  <a:pt x="9725" y="5514"/>
                </a:lnTo>
                <a:lnTo>
                  <a:pt x="4426" y="7709"/>
                </a:lnTo>
                <a:lnTo>
                  <a:pt x="715" y="6246"/>
                </a:lnTo>
                <a:lnTo>
                  <a:pt x="715" y="5050"/>
                </a:lnTo>
                <a:lnTo>
                  <a:pt x="4533" y="6567"/>
                </a:lnTo>
                <a:lnTo>
                  <a:pt x="9743" y="4390"/>
                </a:lnTo>
                <a:close/>
                <a:moveTo>
                  <a:pt x="10118" y="6299"/>
                </a:moveTo>
                <a:lnTo>
                  <a:pt x="10100" y="7512"/>
                </a:lnTo>
                <a:lnTo>
                  <a:pt x="4801" y="9707"/>
                </a:lnTo>
                <a:lnTo>
                  <a:pt x="1071" y="8244"/>
                </a:lnTo>
                <a:lnTo>
                  <a:pt x="1071" y="7209"/>
                </a:lnTo>
                <a:lnTo>
                  <a:pt x="4390" y="8565"/>
                </a:lnTo>
                <a:lnTo>
                  <a:pt x="10118" y="6299"/>
                </a:lnTo>
                <a:close/>
                <a:moveTo>
                  <a:pt x="6656" y="1"/>
                </a:moveTo>
                <a:lnTo>
                  <a:pt x="964" y="1999"/>
                </a:lnTo>
                <a:cubicBezTo>
                  <a:pt x="411" y="2249"/>
                  <a:pt x="393" y="2980"/>
                  <a:pt x="393" y="3587"/>
                </a:cubicBezTo>
                <a:cubicBezTo>
                  <a:pt x="393" y="3783"/>
                  <a:pt x="429" y="3980"/>
                  <a:pt x="465" y="4176"/>
                </a:cubicBezTo>
                <a:cubicBezTo>
                  <a:pt x="19" y="4461"/>
                  <a:pt x="1" y="5139"/>
                  <a:pt x="1" y="5710"/>
                </a:cubicBezTo>
                <a:cubicBezTo>
                  <a:pt x="1" y="6174"/>
                  <a:pt x="108" y="6602"/>
                  <a:pt x="393" y="6870"/>
                </a:cubicBezTo>
                <a:cubicBezTo>
                  <a:pt x="340" y="7102"/>
                  <a:pt x="376" y="7387"/>
                  <a:pt x="376" y="7709"/>
                </a:cubicBezTo>
                <a:cubicBezTo>
                  <a:pt x="376" y="8315"/>
                  <a:pt x="536" y="8868"/>
                  <a:pt x="1071" y="9047"/>
                </a:cubicBezTo>
                <a:lnTo>
                  <a:pt x="4765" y="10581"/>
                </a:lnTo>
                <a:lnTo>
                  <a:pt x="11313" y="7869"/>
                </a:lnTo>
                <a:lnTo>
                  <a:pt x="10617" y="7602"/>
                </a:lnTo>
                <a:lnTo>
                  <a:pt x="10617" y="6138"/>
                </a:lnTo>
                <a:lnTo>
                  <a:pt x="11313" y="5853"/>
                </a:lnTo>
                <a:lnTo>
                  <a:pt x="10260" y="5443"/>
                </a:lnTo>
                <a:lnTo>
                  <a:pt x="10260" y="4176"/>
                </a:lnTo>
                <a:lnTo>
                  <a:pt x="11349" y="3712"/>
                </a:lnTo>
                <a:lnTo>
                  <a:pt x="10653" y="3462"/>
                </a:lnTo>
                <a:lnTo>
                  <a:pt x="10653" y="2017"/>
                </a:lnTo>
                <a:lnTo>
                  <a:pt x="11349" y="1731"/>
                </a:lnTo>
                <a:lnTo>
                  <a:pt x="6656" y="1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9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Google Shape;155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120737" y="4026427"/>
            <a:ext cx="3896874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B798E27-6850-F84D-8F78-20D4D6753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6" y="365124"/>
            <a:ext cx="8294110" cy="5698437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FB22F64-22D8-CD4E-8942-2E2F416A292F}"/>
              </a:ext>
            </a:extLst>
          </p:cNvPr>
          <p:cNvSpPr txBox="1"/>
          <p:nvPr/>
        </p:nvSpPr>
        <p:spPr>
          <a:xfrm>
            <a:off x="3857084" y="794438"/>
            <a:ext cx="4009475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500" b="1" dirty="0">
                <a:solidFill>
                  <a:schemeClr val="accent4"/>
                </a:solidFill>
              </a:rPr>
              <a:t>أهداف الدرس: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117D1D6-F6E5-AD4C-8D09-BC1DF9991C99}"/>
              </a:ext>
            </a:extLst>
          </p:cNvPr>
          <p:cNvSpPr txBox="1"/>
          <p:nvPr/>
        </p:nvSpPr>
        <p:spPr>
          <a:xfrm>
            <a:off x="838200" y="1444954"/>
            <a:ext cx="7282537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3000" dirty="0">
                <a:latin typeface="HelveticaNeueW23forSKY-Reg"/>
              </a:rPr>
              <a:t>إنشاء مشروع جديد في أوبن روبيرتا لاب</a:t>
            </a:r>
          </a:p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3000" dirty="0">
                <a:latin typeface="HelveticaNeueW23forSKY-Reg"/>
              </a:rPr>
              <a:t>التحكم باتجاه الروبوت</a:t>
            </a:r>
          </a:p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3000" dirty="0">
                <a:latin typeface="HelveticaNeueW23forSKY-Reg"/>
              </a:rPr>
              <a:t>برمجة الروبوت للانعطاف.</a:t>
            </a:r>
          </a:p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3000" dirty="0">
                <a:latin typeface="HelveticaNeueW23forSKY-Reg"/>
              </a:rPr>
              <a:t>معرفة وظيفة زر إعادة الضبط في بيئة أوبن روبيرتا لاب </a:t>
            </a:r>
          </a:p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3000" dirty="0">
                <a:latin typeface="HelveticaNeueW23forSKY-Reg"/>
              </a:rPr>
              <a:t>معرفة وظيفة مسافة التوجيه بالسنتيميتر في بيئة أوبن روبيرتا لاب</a:t>
            </a:r>
          </a:p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3000" dirty="0">
                <a:latin typeface="HelveticaNeueW23forSKY-Reg"/>
              </a:rPr>
              <a:t>رسم شكل مربع في بيئة أوبن روبيرتا لاب</a:t>
            </a:r>
            <a:endParaRPr lang="ar-SA" sz="3000" b="1" dirty="0"/>
          </a:p>
        </p:txBody>
      </p:sp>
      <p:grpSp>
        <p:nvGrpSpPr>
          <p:cNvPr id="3" name="Google Shape;1587;p15">
            <a:extLst>
              <a:ext uri="{FF2B5EF4-FFF2-40B4-BE49-F238E27FC236}">
                <a16:creationId xmlns:a16="http://schemas.microsoft.com/office/drawing/2014/main" id="{2BFB94FD-0BE5-3C4C-B8E7-70BDDAA7420E}"/>
              </a:ext>
            </a:extLst>
          </p:cNvPr>
          <p:cNvGrpSpPr/>
          <p:nvPr/>
        </p:nvGrpSpPr>
        <p:grpSpPr>
          <a:xfrm>
            <a:off x="7866559" y="142286"/>
            <a:ext cx="1595394" cy="1325562"/>
            <a:chOff x="3171000" y="4021950"/>
            <a:chExt cx="268100" cy="265875"/>
          </a:xfrm>
        </p:grpSpPr>
        <p:sp>
          <p:nvSpPr>
            <p:cNvPr id="12" name="Google Shape;1588;p15">
              <a:extLst>
                <a:ext uri="{FF2B5EF4-FFF2-40B4-BE49-F238E27FC236}">
                  <a16:creationId xmlns:a16="http://schemas.microsoft.com/office/drawing/2014/main" id="{C46C658B-FE8F-E549-BC54-546A2C5D38CD}"/>
                </a:ext>
              </a:extLst>
            </p:cNvPr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89;p15">
              <a:extLst>
                <a:ext uri="{FF2B5EF4-FFF2-40B4-BE49-F238E27FC236}">
                  <a16:creationId xmlns:a16="http://schemas.microsoft.com/office/drawing/2014/main" id="{653C13AD-C7DE-F547-9843-2D73837A892E}"/>
                </a:ext>
              </a:extLst>
            </p:cNvPr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900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536"/>
          </a:xfrm>
        </p:spPr>
      </p:pic>
      <p:pic>
        <p:nvPicPr>
          <p:cNvPr id="4" name="Google Shape;1571;p14" descr="Imagen que contiene hum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745" y="365125"/>
            <a:ext cx="3700241" cy="80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70;p14" descr="Imagen que contiene hum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8822" y="365125"/>
            <a:ext cx="3527433" cy="8256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C189CD18-C6B4-DD44-B026-DEDC2B8EFA79}"/>
              </a:ext>
            </a:extLst>
          </p:cNvPr>
          <p:cNvSpPr txBox="1"/>
          <p:nvPr/>
        </p:nvSpPr>
        <p:spPr>
          <a:xfrm>
            <a:off x="2884732" y="1246896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14" name="Google Shape;1578;p15">
            <a:extLst>
              <a:ext uri="{FF2B5EF4-FFF2-40B4-BE49-F238E27FC236}">
                <a16:creationId xmlns:a16="http://schemas.microsoft.com/office/drawing/2014/main" id="{F5D34D35-050D-904C-959E-B154C78516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7454" y="157665"/>
            <a:ext cx="3177091" cy="132556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7ED631D-B8AA-6940-8420-EE72FB657C88}"/>
              </a:ext>
            </a:extLst>
          </p:cNvPr>
          <p:cNvSpPr txBox="1"/>
          <p:nvPr/>
        </p:nvSpPr>
        <p:spPr>
          <a:xfrm>
            <a:off x="4797970" y="213714"/>
            <a:ext cx="1828800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chemeClr val="accent4"/>
                </a:solidFill>
              </a:rPr>
              <a:t>ص٨٩</a:t>
            </a:r>
          </a:p>
        </p:txBody>
      </p:sp>
      <p:pic>
        <p:nvPicPr>
          <p:cNvPr id="6" name="صورة 7">
            <a:extLst>
              <a:ext uri="{FF2B5EF4-FFF2-40B4-BE49-F238E27FC236}">
                <a16:creationId xmlns:a16="http://schemas.microsoft.com/office/drawing/2014/main" id="{FF8062AD-FE19-B49A-A49E-5BA4249E1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76" y="1457792"/>
            <a:ext cx="6690731" cy="54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6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50C2339B-8782-BAE2-BE12-50050EFC2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B518B23C-5ACE-BE19-EC8D-32E16949B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22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4" name="Google Shape;1517;p7" descr="Imagen que contiene calibre, dispositivo, objeto&#10;&#10;Descripción generada automáticamente">
            <a:extLst>
              <a:ext uri="{FF2B5EF4-FFF2-40B4-BE49-F238E27FC236}">
                <a16:creationId xmlns:a16="http://schemas.microsoft.com/office/drawing/2014/main" id="{99C2BBC4-80D5-B444-B5BC-53A76D76B5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466258" y="5978293"/>
            <a:ext cx="2839352" cy="514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8E8C73E-10D5-254B-8FDE-DAA1DA43EDAE}"/>
              </a:ext>
            </a:extLst>
          </p:cNvPr>
          <p:cNvSpPr txBox="1"/>
          <p:nvPr/>
        </p:nvSpPr>
        <p:spPr>
          <a:xfrm>
            <a:off x="1971534" y="5417866"/>
            <a:ext cx="182880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5FE44"/>
                </a:solidFill>
              </a:rPr>
              <a:t>لنطبق الآن </a:t>
            </a:r>
          </a:p>
        </p:txBody>
      </p:sp>
      <p:pic>
        <p:nvPicPr>
          <p:cNvPr id="3" name="صورة 4">
            <a:extLst>
              <a:ext uri="{FF2B5EF4-FFF2-40B4-BE49-F238E27FC236}">
                <a16:creationId xmlns:a16="http://schemas.microsoft.com/office/drawing/2014/main" id="{E90D5CA3-D68D-96F9-53C2-F343161A7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886" y="0"/>
            <a:ext cx="7381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8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rim.924346C9-4125-465B-B93D-FC2376F28500.MOV">
            <a:hlinkClick r:id="" action="ppaction://media"/>
            <a:extLst>
              <a:ext uri="{FF2B5EF4-FFF2-40B4-BE49-F238E27FC236}">
                <a16:creationId xmlns:a16="http://schemas.microsoft.com/office/drawing/2014/main" id="{ED2AEDA5-3497-5B7D-68A7-AB40C6AE2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1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Chalk_Fun_SlidesMania">
  <a:themeElements>
    <a:clrScheme name="Verde amarillo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</Words>
  <Application>Microsoft Office PowerPoint</Application>
  <PresentationFormat>شاشة عريضة</PresentationFormat>
  <Paragraphs>1</Paragraphs>
  <Slides>14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14</vt:i4>
      </vt:variant>
    </vt:vector>
  </HeadingPairs>
  <TitlesOfParts>
    <vt:vector size="16" baseType="lpstr">
      <vt:lpstr>نسق Office</vt:lpstr>
      <vt:lpstr>10_Chalk_Fun_SlidesMania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صباح القحطاني</dc:creator>
  <cp:lastModifiedBy>صباح القحطاني</cp:lastModifiedBy>
  <cp:revision>73</cp:revision>
  <dcterms:created xsi:type="dcterms:W3CDTF">2021-03-29T04:36:06Z</dcterms:created>
  <dcterms:modified xsi:type="dcterms:W3CDTF">2022-05-29T03:13:22Z</dcterms:modified>
</cp:coreProperties>
</file>