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7"/>
  </p:notesMasterIdLst>
  <p:sldIdLst>
    <p:sldId id="256" r:id="rId2"/>
    <p:sldId id="262" r:id="rId3"/>
    <p:sldId id="258" r:id="rId4"/>
    <p:sldId id="269" r:id="rId5"/>
    <p:sldId id="261" r:id="rId6"/>
    <p:sldId id="257" r:id="rId7"/>
    <p:sldId id="312" r:id="rId8"/>
    <p:sldId id="264" r:id="rId9"/>
    <p:sldId id="260" r:id="rId10"/>
    <p:sldId id="295" r:id="rId11"/>
    <p:sldId id="271" r:id="rId12"/>
    <p:sldId id="263" r:id="rId13"/>
    <p:sldId id="306" r:id="rId14"/>
    <p:sldId id="272" r:id="rId15"/>
    <p:sldId id="288" r:id="rId16"/>
    <p:sldId id="296" r:id="rId17"/>
    <p:sldId id="313" r:id="rId18"/>
    <p:sldId id="314" r:id="rId19"/>
    <p:sldId id="315" r:id="rId20"/>
    <p:sldId id="316" r:id="rId21"/>
    <p:sldId id="275" r:id="rId22"/>
    <p:sldId id="287" r:id="rId23"/>
    <p:sldId id="317" r:id="rId24"/>
    <p:sldId id="277" r:id="rId25"/>
    <p:sldId id="278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7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1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٨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٢٧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4243F380-EF4C-4E03-A427-8BC7F97BC69B.MOV">
            <a:hlinkClick r:id="" action="ppaction://media"/>
            <a:extLst>
              <a:ext uri="{FF2B5EF4-FFF2-40B4-BE49-F238E27FC236}">
                <a16:creationId xmlns:a16="http://schemas.microsoft.com/office/drawing/2014/main" id="{FA63E447-0D44-E101-C7CB-CEAD557A0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2440749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دالة المتوسط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58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(Average)</a:t>
            </a:r>
            <a:endParaRPr lang="ar-SA" sz="58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793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C9149A5D-2009-7B1A-D73B-76E23436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5999" cy="6857999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2358E0B-D764-A203-ECC7-EF9CC8275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599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7B238769-71A0-4707-9E99-84D36E3C6B98.MOV">
            <a:hlinkClick r:id="" action="ppaction://media"/>
            <a:extLst>
              <a:ext uri="{FF2B5EF4-FFF2-40B4-BE49-F238E27FC236}">
                <a16:creationId xmlns:a16="http://schemas.microsoft.com/office/drawing/2014/main" id="{D324AC05-4FCA-607A-A4C7-0D7E95FD4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303731" y="2892630"/>
            <a:ext cx="5584537" cy="107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4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تنسيق الأرقام العشرية</a:t>
            </a:r>
          </a:p>
        </p:txBody>
      </p:sp>
    </p:spTree>
    <p:extLst>
      <p:ext uri="{BB962C8B-B14F-4D97-AF65-F5344CB8AC3E}">
        <p14:creationId xmlns:p14="http://schemas.microsoft.com/office/powerpoint/2010/main" val="42809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8E1276BC-C567-541A-EDD4-B3641397B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90" y="0"/>
            <a:ext cx="8704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9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188630C4-6ACD-4190-A95B-563DE51ECB9E.MOV">
            <a:hlinkClick r:id="" action="ppaction://media"/>
            <a:extLst>
              <a:ext uri="{FF2B5EF4-FFF2-40B4-BE49-F238E27FC236}">
                <a16:creationId xmlns:a16="http://schemas.microsoft.com/office/drawing/2014/main" id="{63FEC367-0DFE-09E5-0BEF-7347D565F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303731" y="2254040"/>
            <a:ext cx="5584537" cy="107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دالة الحد الأدنى لأصغر قيمة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ودالة الحد الأقصى لأكبر قيمة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40532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8290DAF8-330F-4BDB-5D05-E32CA6BF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5998" cy="68579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257D0DF7-BE66-321F-793A-A4FB468B6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5998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09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0AAEADEA-FD1F-64C1-D378-DD1645CB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145" y="1"/>
            <a:ext cx="77129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8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F05D3218-9BE2-44A6-A863-D4CD283452D6.MOV">
            <a:hlinkClick r:id="" action="ppaction://media"/>
            <a:extLst>
              <a:ext uri="{FF2B5EF4-FFF2-40B4-BE49-F238E27FC236}">
                <a16:creationId xmlns:a16="http://schemas.microsoft.com/office/drawing/2014/main" id="{99B4825E-AAC6-50A6-EF84-32CFAFED8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40088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34136" y="3236329"/>
            <a:ext cx="4723727" cy="1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لنطبق معاً </a:t>
            </a:r>
          </a:p>
        </p:txBody>
      </p:sp>
    </p:spTree>
    <p:extLst>
      <p:ext uri="{BB962C8B-B14F-4D97-AF65-F5344CB8AC3E}">
        <p14:creationId xmlns:p14="http://schemas.microsoft.com/office/powerpoint/2010/main" val="4233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E51EA0B-0FB6-0B66-5160-042C4E34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9636" cy="69419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0C1208F-F9C0-8DB4-BDCB-AB4C1ECB9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" y="3563842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4DB6F2A-4085-EB62-9634-3E2A53C45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" y="2215317"/>
            <a:ext cx="376466" cy="34290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9FB15ED-F124-1D56-2CD6-638974CC9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" y="5840264"/>
            <a:ext cx="376466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C886B-A94D-0ECD-4029-C402C49CC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" y="5081457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8E374157-56E3-918D-7A26-000CBB0A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0212"/>
            <a:ext cx="8084632" cy="5885249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0C1208F-F9C0-8DB4-BDCB-AB4C1ECB9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6" y="5636338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4DB6F2A-4085-EB62-9634-3E2A53C45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6" y="2524657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(٢)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صفحة(٣٧)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404289"/>
            <a:ext cx="9633414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6858445" y="1548585"/>
            <a:ext cx="302923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الصفوف والأعمدة</a:t>
            </a:r>
          </a:p>
          <a:p>
            <a:pPr algn="r"/>
            <a:r>
              <a:rPr lang="ar-SA" sz="3000" b="1" dirty="0"/>
              <a:t>تغير عرض العمود</a:t>
            </a:r>
          </a:p>
          <a:p>
            <a:pPr algn="r"/>
            <a:r>
              <a:rPr lang="ar-SA" sz="3000" b="1" dirty="0"/>
              <a:t>تغير ارتفاع الصف</a:t>
            </a:r>
          </a:p>
          <a:p>
            <a:pPr algn="r"/>
            <a:r>
              <a:rPr lang="ar-SA" sz="3000" b="1" dirty="0"/>
              <a:t>دمج الخلايا</a:t>
            </a:r>
          </a:p>
          <a:p>
            <a:pPr algn="r"/>
            <a:r>
              <a:rPr lang="ar-SA" sz="3000" b="1" dirty="0"/>
              <a:t>التفاف النص</a:t>
            </a:r>
          </a:p>
          <a:p>
            <a:pPr algn="r"/>
            <a:r>
              <a:rPr lang="ar-SA" sz="3000" b="1" dirty="0"/>
              <a:t>إدراج وحذف الصفوف والأعمدة</a:t>
            </a:r>
          </a:p>
          <a:p>
            <a:pPr algn="r"/>
            <a:r>
              <a:rPr lang="ar-SA" sz="3000" b="1" dirty="0"/>
              <a:t>محاذاة النصوص والأرقام</a:t>
            </a:r>
          </a:p>
          <a:p>
            <a:pPr algn="r"/>
            <a:r>
              <a:rPr lang="ar-SA" sz="3000" b="1" dirty="0"/>
              <a:t>   تغير زاوية النص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E813CC-0C43-A11D-A269-5A8FBBDCAEA5}"/>
              </a:ext>
            </a:extLst>
          </p:cNvPr>
          <p:cNvSpPr txBox="1"/>
          <p:nvPr/>
        </p:nvSpPr>
        <p:spPr>
          <a:xfrm>
            <a:off x="3458845" y="2569858"/>
            <a:ext cx="331608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500" b="1" dirty="0"/>
              <a:t>العمليات الحسابية</a:t>
            </a:r>
          </a:p>
          <a:p>
            <a:pPr algn="ctr"/>
            <a:r>
              <a:rPr lang="ar-SA" sz="3500" b="1" dirty="0"/>
              <a:t>الدوال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الثاني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العمليات الحسابية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إيجاد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أدنى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قيمة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باستخدام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دالة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الحد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الأدنى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Min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.SFArabic-Regular"/>
              </a:rPr>
              <a:t>)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en-US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algn="ctr" rtl="1"/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إيجاد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أكبر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قيمة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باستخدام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دالة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الحد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الأقصى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Max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.SFArabic-Regular"/>
              </a:rPr>
              <a:t>)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en-US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ar-SA" sz="34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إيجاد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متوسط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قيمة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مجموعة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من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الخلايا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باستخدام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دالة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المتوسط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Average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.SFArabic-Regular"/>
              </a:rPr>
              <a:t>)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en-US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algn="ctr" rtl="1"/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تنسيق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الأرقام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.SFArabic-Regular"/>
              </a:rPr>
              <a:t>العشرية</a:t>
            </a:r>
            <a:r>
              <a:rPr lang="ar-SA" sz="3000" b="1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ar-SA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bg1"/>
                </a:solidFill>
                <a:latin typeface="Imprima"/>
                <a:ea typeface="Imprima"/>
                <a:cs typeface="Imprima"/>
                <a:sym typeface="Imprima"/>
              </a:rPr>
              <a:t> </a:t>
            </a:r>
            <a:endParaRPr sz="3200" b="1" dirty="0">
              <a:solidFill>
                <a:schemeClr val="bg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حساب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مجموع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القيم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في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خلايا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محددة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باستخدام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دالة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المجموع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2600" b="1" i="0" dirty="0">
                <a:solidFill>
                  <a:schemeClr val="bg1"/>
                </a:solidFill>
                <a:effectLst/>
                <a:latin typeface=".SFArabic-Regular"/>
              </a:rPr>
              <a:t>(</a:t>
            </a:r>
            <a:r>
              <a:rPr lang="en-US" sz="2600" b="1" i="0" dirty="0">
                <a:solidFill>
                  <a:schemeClr val="bg1"/>
                </a:solidFill>
                <a:effectLst/>
                <a:latin typeface="UICTFontTextStyleBody"/>
              </a:rPr>
              <a:t>SUM</a:t>
            </a:r>
            <a:r>
              <a:rPr lang="en-US" sz="2600" b="1" i="0" dirty="0">
                <a:solidFill>
                  <a:schemeClr val="bg1"/>
                </a:solidFill>
                <a:effectLst/>
                <a:latin typeface=".SFArabic-Regular"/>
              </a:rPr>
              <a:t>)</a:t>
            </a:r>
            <a:r>
              <a:rPr lang="en-US" sz="2600" b="1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en-US" sz="2600" b="1" dirty="0">
              <a:solidFill>
                <a:schemeClr val="bg1"/>
              </a:solidFill>
              <a:effectLst/>
              <a:latin typeface=".SF Arabic"/>
            </a:endParaRPr>
          </a:p>
          <a:p>
            <a:pPr algn="r" rtl="1"/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حساب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مجموع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القيم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في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خلايا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باستخدام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ميزة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التعبئة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 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.SFArabic-Regular"/>
              </a:rPr>
              <a:t>التلقائية</a:t>
            </a:r>
            <a:r>
              <a:rPr lang="ar-SA" sz="3000" b="0" i="0" dirty="0">
                <a:solidFill>
                  <a:schemeClr val="bg1"/>
                </a:solidFill>
                <a:effectLst/>
                <a:latin typeface="UICTFontTextStyleBody"/>
              </a:rPr>
              <a:t>.</a:t>
            </a:r>
            <a:endParaRPr lang="ar-SA" sz="3000" dirty="0">
              <a:solidFill>
                <a:schemeClr val="bg1"/>
              </a:solidFill>
              <a:effectLst/>
              <a:latin typeface=".SF Arab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ar-SA" sz="33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4031744" y="815395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B1723497-5912-8EA9-DAF8-BAE8435C0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6" y="2354146"/>
            <a:ext cx="11368048" cy="42126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2E04A8AA-BEAC-3E49-6519-EAE828498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0" y="0"/>
            <a:ext cx="109963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166587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دالة المجموع</a:t>
            </a:r>
            <a:endParaRPr lang="en-US" sz="5600" b="1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(Su</a:t>
            </a:r>
            <a:r>
              <a:rPr lang="en-US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m)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وميزة التعبئة التلقائية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CC5C099C-4377-1F4E-DA22-2385AEF2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39" y="0"/>
            <a:ext cx="6399561" cy="685800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1EB61B04-4055-AF90-212B-3CA8BFCB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9243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25</Slides>
  <Notes>25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48</cp:revision>
  <dcterms:modified xsi:type="dcterms:W3CDTF">2023-03-18T20:52:41Z</dcterms:modified>
</cp:coreProperties>
</file>