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29LT Azer Black" panose="020B0604020202020204" charset="-78"/>
      <p:regular r:id="rId16"/>
    </p:embeddedFont>
    <p:embeddedFont>
      <p:font typeface="Calibri" panose="020F050202020403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.me/+l1mF9-eGGuBhOTI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sv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svg"/><Relationship Id="rId9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sv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483768" cy="20162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31285" y="7241130"/>
            <a:ext cx="5334659" cy="386762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95600" y="554338"/>
            <a:ext cx="12913774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 dirty="0" err="1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عودا</a:t>
            </a:r>
            <a:r>
              <a:rPr lang="en-US" sz="7600" dirty="0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 </a:t>
            </a:r>
            <a:r>
              <a:rPr lang="en-US" sz="7600" dirty="0" err="1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حميدا</a:t>
            </a:r>
            <a:r>
              <a:rPr lang="en-US" sz="7600" dirty="0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 </a:t>
            </a:r>
          </a:p>
          <a:p>
            <a:pPr algn="ctr">
              <a:lnSpc>
                <a:spcPts val="10640"/>
              </a:lnSpc>
            </a:pPr>
            <a:r>
              <a:rPr lang="en-US" sz="7600" dirty="0" err="1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بداية</a:t>
            </a:r>
            <a:r>
              <a:rPr lang="en-US" sz="7600" dirty="0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 </a:t>
            </a:r>
            <a:r>
              <a:rPr lang="en-US" sz="7600" dirty="0" err="1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موفقة</a:t>
            </a:r>
            <a:r>
              <a:rPr lang="en-US" sz="7600" dirty="0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 </a:t>
            </a:r>
            <a:r>
              <a:rPr lang="en-US" sz="7600" dirty="0" err="1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للفصل</a:t>
            </a:r>
            <a:r>
              <a:rPr lang="en-US" sz="7600" dirty="0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 </a:t>
            </a:r>
            <a:r>
              <a:rPr lang="en-US" sz="7600" dirty="0" err="1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الدراسي</a:t>
            </a:r>
            <a:r>
              <a:rPr lang="en-US" sz="7600" dirty="0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 </a:t>
            </a:r>
            <a:r>
              <a:rPr lang="en-US" sz="7600" dirty="0" err="1">
                <a:solidFill>
                  <a:srgbClr val="F1F1F1"/>
                </a:solidFill>
                <a:latin typeface="29LT Azer Black" panose="020B0604020202020204" charset="-78"/>
                <a:cs typeface="29LT Azer Black" panose="020B0604020202020204" charset="-78"/>
              </a:rPr>
              <a:t>الثالث</a:t>
            </a:r>
            <a:endParaRPr lang="en-US" sz="7600" dirty="0">
              <a:solidFill>
                <a:srgbClr val="F1F1F1"/>
              </a:solidFill>
              <a:latin typeface="29LT Azer Black" panose="020B0604020202020204" charset="-78"/>
              <a:cs typeface="29LT Azer Black" panose="020B0604020202020204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88717" y="6972300"/>
            <a:ext cx="7123559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 dirty="0">
                <a:solidFill>
                  <a:srgbClr val="F1F1F1"/>
                </a:solidFill>
                <a:cs typeface="29LT Azer Black"/>
              </a:rPr>
              <a:t>ا / الجازي المري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83768" y="3934381"/>
            <a:ext cx="10933459" cy="264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 dirty="0">
                <a:solidFill>
                  <a:srgbClr val="F1F1F1"/>
                </a:solidFill>
                <a:cs typeface="29LT Azer Black"/>
              </a:rPr>
              <a:t>الوحدة </a:t>
            </a:r>
            <a:r>
              <a:rPr lang="en-US" sz="7600" dirty="0" err="1">
                <a:solidFill>
                  <a:srgbClr val="F1F1F1"/>
                </a:solidFill>
                <a:cs typeface="29LT Azer Black"/>
              </a:rPr>
              <a:t>الأولى</a:t>
            </a:r>
            <a:r>
              <a:rPr lang="en-US" sz="76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600" dirty="0" err="1">
                <a:solidFill>
                  <a:srgbClr val="F1F1F1"/>
                </a:solidFill>
                <a:cs typeface="29LT Azer Black"/>
              </a:rPr>
              <a:t>جدول</a:t>
            </a:r>
            <a:r>
              <a:rPr lang="en-US" sz="76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600" dirty="0" err="1">
                <a:solidFill>
                  <a:srgbClr val="F1F1F1"/>
                </a:solidFill>
                <a:cs typeface="29LT Azer Black"/>
              </a:rPr>
              <a:t>البيانات</a:t>
            </a:r>
            <a:r>
              <a:rPr lang="en-US" sz="7600" dirty="0">
                <a:solidFill>
                  <a:srgbClr val="F1F1F1"/>
                </a:solidFill>
                <a:cs typeface="29LT Azer Black"/>
              </a:rPr>
              <a:t> </a:t>
            </a:r>
          </a:p>
          <a:p>
            <a:pPr algn="ctr">
              <a:lnSpc>
                <a:spcPts val="10640"/>
              </a:lnSpc>
            </a:pPr>
            <a:r>
              <a:rPr lang="en-US" sz="7600" dirty="0" err="1">
                <a:solidFill>
                  <a:srgbClr val="F1F1F1"/>
                </a:solidFill>
                <a:cs typeface="29LT Azer Black"/>
              </a:rPr>
              <a:t>الدرس</a:t>
            </a:r>
            <a:r>
              <a:rPr lang="en-US" sz="76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600" dirty="0" err="1">
                <a:solidFill>
                  <a:srgbClr val="F1F1F1"/>
                </a:solidFill>
                <a:cs typeface="29LT Azer Black"/>
              </a:rPr>
              <a:t>الأول</a:t>
            </a:r>
            <a:r>
              <a:rPr lang="en-US" sz="76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600" dirty="0" err="1">
                <a:solidFill>
                  <a:srgbClr val="F1F1F1"/>
                </a:solidFill>
                <a:cs typeface="29LT Azer Black"/>
              </a:rPr>
              <a:t>الصفوف</a:t>
            </a:r>
            <a:r>
              <a:rPr lang="en-US" sz="7600" dirty="0">
                <a:solidFill>
                  <a:srgbClr val="F1F1F1"/>
                </a:solidFill>
                <a:cs typeface="29LT Azer Black"/>
              </a:rPr>
              <a:t> و </a:t>
            </a:r>
            <a:r>
              <a:rPr lang="en-US" sz="7600" dirty="0" err="1">
                <a:solidFill>
                  <a:srgbClr val="F1F1F1"/>
                </a:solidFill>
                <a:cs typeface="29LT Azer Black"/>
              </a:rPr>
              <a:t>الأعمدة</a:t>
            </a:r>
            <a:endParaRPr lang="en-US" sz="7600" dirty="0">
              <a:solidFill>
                <a:srgbClr val="F1F1F1"/>
              </a:solidFill>
              <a:cs typeface="29LT Azer Black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35312CD-32E5-D264-C8CF-62FA704E07CC}"/>
              </a:ext>
            </a:extLst>
          </p:cNvPr>
          <p:cNvSpPr txBox="1"/>
          <p:nvPr/>
        </p:nvSpPr>
        <p:spPr>
          <a:xfrm>
            <a:off x="990600" y="8331646"/>
            <a:ext cx="4038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 </a:t>
            </a:r>
            <a:r>
              <a:rPr lang="ar-SA" sz="3600" dirty="0">
                <a:highlight>
                  <a:srgbClr val="FFFF00"/>
                </a:highlight>
                <a:hlinkClick r:id="rId4"/>
              </a:rPr>
              <a:t>قناة </a:t>
            </a:r>
            <a:r>
              <a:rPr lang="ar-SA" sz="3600" dirty="0" err="1">
                <a:highlight>
                  <a:srgbClr val="FFFF00"/>
                </a:highlight>
                <a:hlinkClick r:id="rId4"/>
              </a:rPr>
              <a:t>التلقرام</a:t>
            </a:r>
            <a:endParaRPr lang="ar-SA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57502" y="4351398"/>
            <a:ext cx="3015214" cy="50101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43200" y="472399"/>
            <a:ext cx="10124672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30"/>
              </a:lnSpc>
              <a:spcBef>
                <a:spcPct val="0"/>
              </a:spcBef>
            </a:pPr>
            <a:r>
              <a:rPr lang="en-US" sz="7521" dirty="0" err="1">
                <a:solidFill>
                  <a:srgbClr val="F1F1F1"/>
                </a:solidFill>
                <a:cs typeface="29LT Azer Black"/>
              </a:rPr>
              <a:t>استراتيجية</a:t>
            </a:r>
            <a:r>
              <a:rPr lang="en-US" sz="75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521" dirty="0" err="1">
                <a:solidFill>
                  <a:srgbClr val="F1F1F1"/>
                </a:solidFill>
                <a:cs typeface="29LT Azer Black"/>
              </a:rPr>
              <a:t>العصف</a:t>
            </a:r>
            <a:r>
              <a:rPr lang="en-US" sz="75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521" dirty="0" err="1">
                <a:solidFill>
                  <a:srgbClr val="F1F1F1"/>
                </a:solidFill>
                <a:cs typeface="29LT Azer Black"/>
              </a:rPr>
              <a:t>الذهني</a:t>
            </a:r>
            <a:r>
              <a:rPr lang="en-US" sz="7521" dirty="0">
                <a:solidFill>
                  <a:srgbClr val="F1F1F1"/>
                </a:solidFill>
                <a:cs typeface="29LT Azer Black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26248" y="2704905"/>
            <a:ext cx="14363800" cy="1294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0"/>
              </a:lnSpc>
              <a:spcBef>
                <a:spcPct val="0"/>
              </a:spcBef>
            </a:pPr>
            <a:r>
              <a:rPr lang="en-US" sz="7521" dirty="0" err="1">
                <a:solidFill>
                  <a:srgbClr val="F1F1F1"/>
                </a:solidFill>
                <a:cs typeface="29LT Azer Black"/>
              </a:rPr>
              <a:t>هل</a:t>
            </a:r>
            <a:r>
              <a:rPr lang="en-US" sz="75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521" dirty="0" err="1">
                <a:solidFill>
                  <a:srgbClr val="F1F1F1"/>
                </a:solidFill>
                <a:cs typeface="29LT Azer Black"/>
              </a:rPr>
              <a:t>تختلف</a:t>
            </a:r>
            <a:r>
              <a:rPr lang="en-US" sz="75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521" dirty="0" err="1">
                <a:solidFill>
                  <a:srgbClr val="F1F1F1"/>
                </a:solidFill>
                <a:cs typeface="29LT Azer Black"/>
              </a:rPr>
              <a:t>طريقة</a:t>
            </a:r>
            <a:r>
              <a:rPr lang="en-US" sz="75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521" dirty="0" err="1">
                <a:solidFill>
                  <a:srgbClr val="F1F1F1"/>
                </a:solidFill>
                <a:cs typeface="29LT Azer Black"/>
              </a:rPr>
              <a:t>إدراج</a:t>
            </a:r>
            <a:r>
              <a:rPr lang="en-US" sz="75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521" dirty="0" err="1">
                <a:solidFill>
                  <a:srgbClr val="F1F1F1"/>
                </a:solidFill>
                <a:cs typeface="29LT Azer Black"/>
              </a:rPr>
              <a:t>عمود</a:t>
            </a:r>
            <a:r>
              <a:rPr lang="en-US" sz="75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521" dirty="0" err="1">
                <a:solidFill>
                  <a:srgbClr val="F1F1F1"/>
                </a:solidFill>
                <a:cs typeface="29LT Azer Black"/>
              </a:rPr>
              <a:t>عن</a:t>
            </a:r>
            <a:r>
              <a:rPr lang="en-US" sz="75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521" dirty="0" err="1">
                <a:solidFill>
                  <a:srgbClr val="F1F1F1"/>
                </a:solidFill>
                <a:cs typeface="29LT Azer Black"/>
              </a:rPr>
              <a:t>إدراج</a:t>
            </a:r>
            <a:r>
              <a:rPr lang="en-US" sz="75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521" dirty="0" err="1">
                <a:solidFill>
                  <a:srgbClr val="F1F1F1"/>
                </a:solidFill>
                <a:cs typeface="29LT Azer Black"/>
              </a:rPr>
              <a:t>صف</a:t>
            </a:r>
            <a:r>
              <a:rPr lang="en-US" sz="7521" dirty="0">
                <a:solidFill>
                  <a:srgbClr val="F1F1F1"/>
                </a:solidFill>
                <a:cs typeface="29LT Azer Black"/>
              </a:rPr>
              <a:t> 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9198" y="1605180"/>
            <a:ext cx="7293572" cy="52728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92770" y="5834210"/>
            <a:ext cx="767719" cy="7677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25462" y="4769096"/>
            <a:ext cx="748809" cy="7488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58243" y="7446677"/>
            <a:ext cx="6834527" cy="28403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75507" y="9258300"/>
            <a:ext cx="720589" cy="7205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732944">
            <a:off x="9668504" y="9193075"/>
            <a:ext cx="2999253" cy="85103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283114" y="510499"/>
            <a:ext cx="6966285" cy="922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حذف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الصفوف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و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الأعمدة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18142" y="9364897"/>
            <a:ext cx="3495477" cy="92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>
                <a:solidFill>
                  <a:srgbClr val="F1F1F1"/>
                </a:solidFill>
                <a:cs typeface="29LT Azer Black"/>
              </a:rPr>
              <a:t>النتيجة النهائية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07" b="7258"/>
          <a:stretch>
            <a:fillRect/>
          </a:stretch>
        </p:blipFill>
        <p:spPr>
          <a:xfrm>
            <a:off x="9534662" y="2262458"/>
            <a:ext cx="8030765" cy="54595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378" y="4741033"/>
            <a:ext cx="9440793" cy="51366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39011"/>
            <a:ext cx="18288000" cy="1865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محاذاة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النصوص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و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الأرقام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</a:p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تحديد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الخلايا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الشريط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الرئيسي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مجموعه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المحاذاة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اختيار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المحاذاة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المناسبة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3316954"/>
            <a:ext cx="8580854" cy="66977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89891" y="5896005"/>
            <a:ext cx="3444665" cy="36202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6007115"/>
            <a:ext cx="7378332" cy="33980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65554" y="188261"/>
            <a:ext cx="17356893" cy="2808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تغيير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زاوية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اتجاه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النص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</a:p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تحديد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الخلايا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الشريط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الرئيسي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مجموعه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المحاذاة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اضغط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على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توسيع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غير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الزاوية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FFFFF"/>
                </a:solidFill>
                <a:cs typeface="29LT Azer Black"/>
              </a:rPr>
              <a:t>الى</a:t>
            </a:r>
            <a:r>
              <a:rPr lang="en-US" sz="5321" dirty="0">
                <a:solidFill>
                  <a:srgbClr val="FFFFFF"/>
                </a:solidFill>
                <a:cs typeface="29LT Azer Black"/>
              </a:rPr>
              <a:t> -45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5322" y="4082964"/>
            <a:ext cx="12398393" cy="51753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27986" y="1451119"/>
            <a:ext cx="2773065" cy="126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0"/>
              </a:lnSpc>
            </a:pPr>
            <a:r>
              <a:rPr lang="en-US" sz="7300" dirty="0" err="1">
                <a:solidFill>
                  <a:srgbClr val="F1F1F1"/>
                </a:solidFill>
                <a:cs typeface="29LT Azer Black"/>
              </a:rPr>
              <a:t>التطبيق</a:t>
            </a:r>
            <a:r>
              <a:rPr lang="en-US" sz="7300" dirty="0">
                <a:solidFill>
                  <a:srgbClr val="F1F1F1"/>
                </a:solidFill>
                <a:cs typeface="29LT Azer Black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8000"/>
          </a:blip>
          <a:srcRect l="7016" r="8268" b="2343"/>
          <a:stretch>
            <a:fillRect/>
          </a:stretch>
        </p:blipFill>
        <p:spPr>
          <a:xfrm>
            <a:off x="605645" y="5109411"/>
            <a:ext cx="4202305" cy="48442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76969" y="512992"/>
            <a:ext cx="12224092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 dirty="0" err="1">
                <a:solidFill>
                  <a:srgbClr val="F1F1F1"/>
                </a:solidFill>
                <a:cs typeface="29LT Azer Black"/>
              </a:rPr>
              <a:t>استراتيجية</a:t>
            </a:r>
            <a:r>
              <a:rPr lang="en-US" sz="76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600" dirty="0" err="1">
                <a:solidFill>
                  <a:srgbClr val="F1F1F1"/>
                </a:solidFill>
                <a:cs typeface="29LT Azer Black"/>
              </a:rPr>
              <a:t>شريط</a:t>
            </a:r>
            <a:r>
              <a:rPr lang="en-US" sz="76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600" dirty="0" err="1">
                <a:solidFill>
                  <a:srgbClr val="F1F1F1"/>
                </a:solidFill>
                <a:cs typeface="29LT Azer Black"/>
              </a:rPr>
              <a:t>الذكريات</a:t>
            </a:r>
            <a:r>
              <a:rPr lang="en-US" sz="7600" dirty="0">
                <a:solidFill>
                  <a:srgbClr val="F1F1F1"/>
                </a:solidFill>
                <a:cs typeface="29LT Azer Black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96348" y="2198383"/>
            <a:ext cx="13385333" cy="294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ماذا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تعني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هذه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الأيقونه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لأي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برنامج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؟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مما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يتكون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؟</a:t>
            </a:r>
          </a:p>
          <a:p>
            <a:pPr algn="ctr">
              <a:lnSpc>
                <a:spcPts val="7980"/>
              </a:lnSpc>
            </a:pP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هل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يمكن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اجراء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العمليات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الحسابية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من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700" dirty="0" err="1">
                <a:solidFill>
                  <a:srgbClr val="F1F1F1"/>
                </a:solidFill>
                <a:cs typeface="29LT Azer Black"/>
              </a:rPr>
              <a:t>خلاله</a:t>
            </a:r>
            <a:r>
              <a:rPr lang="en-US" sz="5700" dirty="0">
                <a:solidFill>
                  <a:srgbClr val="F1F1F1"/>
                </a:solidFill>
                <a:cs typeface="29LT Azer Black"/>
              </a:rPr>
              <a:t> ؟ </a:t>
            </a:r>
          </a:p>
          <a:p>
            <a:pPr algn="ctr">
              <a:lnSpc>
                <a:spcPts val="7560"/>
              </a:lnSpc>
            </a:pPr>
            <a:r>
              <a:rPr lang="en-US" sz="5400" dirty="0" err="1">
                <a:solidFill>
                  <a:srgbClr val="F1F1F1"/>
                </a:solidFill>
                <a:cs typeface="29LT Azer Black"/>
              </a:rPr>
              <a:t>كيف</a:t>
            </a:r>
            <a:r>
              <a:rPr lang="en-US" sz="54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400" dirty="0" err="1">
                <a:solidFill>
                  <a:srgbClr val="F1F1F1"/>
                </a:solidFill>
                <a:cs typeface="29LT Azer Black"/>
              </a:rPr>
              <a:t>يتم</a:t>
            </a:r>
            <a:r>
              <a:rPr lang="en-US" sz="54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400" dirty="0" err="1">
                <a:solidFill>
                  <a:srgbClr val="F1F1F1"/>
                </a:solidFill>
                <a:cs typeface="29LT Azer Black"/>
              </a:rPr>
              <a:t>تنسيق</a:t>
            </a:r>
            <a:r>
              <a:rPr lang="en-US" sz="54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400" dirty="0" err="1">
                <a:solidFill>
                  <a:srgbClr val="F1F1F1"/>
                </a:solidFill>
                <a:cs typeface="29LT Azer Black"/>
              </a:rPr>
              <a:t>النصوص</a:t>
            </a:r>
            <a:r>
              <a:rPr lang="en-US" sz="5400" dirty="0">
                <a:solidFill>
                  <a:srgbClr val="F1F1F1"/>
                </a:solidFill>
                <a:cs typeface="29LT Azer Black"/>
              </a:rPr>
              <a:t> 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372" r="1523" b="173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01000" y="445136"/>
            <a:ext cx="9367937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20"/>
              </a:lnSpc>
            </a:pPr>
            <a:r>
              <a:rPr lang="en-US" sz="7300" dirty="0" err="1">
                <a:solidFill>
                  <a:srgbClr val="F1F1F1"/>
                </a:solidFill>
                <a:cs typeface="29LT Azer Black"/>
              </a:rPr>
              <a:t>استراتيجية</a:t>
            </a:r>
            <a:r>
              <a:rPr lang="en-US" sz="73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7300" dirty="0" err="1">
                <a:solidFill>
                  <a:srgbClr val="F1F1F1"/>
                </a:solidFill>
                <a:cs typeface="29LT Azer Black"/>
              </a:rPr>
              <a:t>الاستنتاج</a:t>
            </a:r>
            <a:r>
              <a:rPr lang="en-US" sz="7300" dirty="0">
                <a:solidFill>
                  <a:srgbClr val="F1F1F1"/>
                </a:solidFill>
                <a:cs typeface="29LT Azer Black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2445367"/>
            <a:ext cx="8702477" cy="1872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dirty="0" err="1">
                <a:solidFill>
                  <a:srgbClr val="F1F1F1"/>
                </a:solidFill>
                <a:cs typeface="29LT Azer Black"/>
              </a:rPr>
              <a:t>عند</a:t>
            </a:r>
            <a:r>
              <a:rPr lang="en-US" sz="54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400" dirty="0" err="1">
                <a:solidFill>
                  <a:srgbClr val="F1F1F1"/>
                </a:solidFill>
                <a:cs typeface="29LT Azer Black"/>
              </a:rPr>
              <a:t>كتابة</a:t>
            </a:r>
            <a:r>
              <a:rPr lang="en-US" sz="5400" dirty="0">
                <a:solidFill>
                  <a:srgbClr val="F1F1F1"/>
                </a:solidFill>
                <a:cs typeface="29LT Azer Black"/>
              </a:rPr>
              <a:t>  </a:t>
            </a:r>
            <a:r>
              <a:rPr lang="en-US" sz="5400" dirty="0" err="1">
                <a:solidFill>
                  <a:srgbClr val="F1F1F1"/>
                </a:solidFill>
                <a:cs typeface="29LT Azer Black"/>
              </a:rPr>
              <a:t>المعلومات</a:t>
            </a:r>
            <a:r>
              <a:rPr lang="en-US" sz="54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400" dirty="0" err="1">
                <a:solidFill>
                  <a:srgbClr val="F1F1F1"/>
                </a:solidFill>
                <a:cs typeface="29LT Azer Black"/>
              </a:rPr>
              <a:t>في</a:t>
            </a:r>
            <a:r>
              <a:rPr lang="en-US" sz="54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400" dirty="0" err="1">
                <a:solidFill>
                  <a:srgbClr val="F1F1F1"/>
                </a:solidFill>
                <a:cs typeface="29LT Azer Black"/>
              </a:rPr>
              <a:t>الجدول</a:t>
            </a:r>
            <a:r>
              <a:rPr lang="en-US" sz="54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400" dirty="0" err="1">
                <a:solidFill>
                  <a:srgbClr val="F1F1F1"/>
                </a:solidFill>
                <a:cs typeface="29LT Azer Black"/>
              </a:rPr>
              <a:t>اختفت</a:t>
            </a:r>
            <a:r>
              <a:rPr lang="en-US" sz="54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400" dirty="0" err="1">
                <a:solidFill>
                  <a:srgbClr val="F1F1F1"/>
                </a:solidFill>
                <a:cs typeface="29LT Azer Black"/>
              </a:rPr>
              <a:t>بعض</a:t>
            </a:r>
            <a:r>
              <a:rPr lang="en-US" sz="54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400" dirty="0" err="1">
                <a:solidFill>
                  <a:srgbClr val="F1F1F1"/>
                </a:solidFill>
                <a:cs typeface="29LT Azer Black"/>
              </a:rPr>
              <a:t>البيانات</a:t>
            </a:r>
            <a:r>
              <a:rPr lang="en-US" sz="5400" dirty="0">
                <a:solidFill>
                  <a:srgbClr val="F1F1F1"/>
                </a:solidFill>
                <a:cs typeface="29LT Azer Black"/>
              </a:rPr>
              <a:t>  ؟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02477" y="5010150"/>
            <a:ext cx="9585523" cy="2043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dirty="0" err="1">
                <a:solidFill>
                  <a:srgbClr val="F1F1F1"/>
                </a:solidFill>
                <a:cs typeface="29LT Azer Black"/>
              </a:rPr>
              <a:t>ضبط</a:t>
            </a:r>
            <a:r>
              <a:rPr lang="en-US" sz="58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800" dirty="0" err="1">
                <a:solidFill>
                  <a:srgbClr val="F1F1F1"/>
                </a:solidFill>
                <a:cs typeface="29LT Azer Black"/>
              </a:rPr>
              <a:t>حجم</a:t>
            </a:r>
            <a:r>
              <a:rPr lang="en-US" sz="58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800" dirty="0" err="1">
                <a:solidFill>
                  <a:srgbClr val="F1F1F1"/>
                </a:solidFill>
                <a:cs typeface="29LT Azer Black"/>
              </a:rPr>
              <a:t>العمود</a:t>
            </a:r>
            <a:r>
              <a:rPr lang="en-US" sz="58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800" dirty="0" err="1">
                <a:solidFill>
                  <a:srgbClr val="F1F1F1"/>
                </a:solidFill>
                <a:cs typeface="29LT Azer Black"/>
              </a:rPr>
              <a:t>لتصبح</a:t>
            </a:r>
            <a:r>
              <a:rPr lang="en-US" sz="58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800" dirty="0" err="1">
                <a:solidFill>
                  <a:srgbClr val="F1F1F1"/>
                </a:solidFill>
                <a:cs typeface="29LT Azer Black"/>
              </a:rPr>
              <a:t>المعلومات</a:t>
            </a:r>
            <a:r>
              <a:rPr lang="en-US" sz="58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800" dirty="0" err="1">
                <a:solidFill>
                  <a:srgbClr val="F1F1F1"/>
                </a:solidFill>
                <a:cs typeface="29LT Azer Black"/>
              </a:rPr>
              <a:t>قابلة</a:t>
            </a:r>
            <a:r>
              <a:rPr lang="en-US" sz="5800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800" dirty="0" err="1">
                <a:solidFill>
                  <a:srgbClr val="F1F1F1"/>
                </a:solidFill>
                <a:cs typeface="29LT Azer Black"/>
              </a:rPr>
              <a:t>للقراءة</a:t>
            </a:r>
            <a:r>
              <a:rPr lang="en-US" sz="5800" dirty="0">
                <a:solidFill>
                  <a:srgbClr val="F1F1F1"/>
                </a:solidFill>
                <a:cs typeface="29LT Azer Black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0030" y="1306763"/>
            <a:ext cx="5730557" cy="38367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962" y="5688639"/>
            <a:ext cx="7949776" cy="400411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709739" y="1722189"/>
            <a:ext cx="8285373" cy="4855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  <a:spcBef>
                <a:spcPct val="0"/>
              </a:spcBef>
            </a:pP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لتغيير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عرض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العمود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:</a:t>
            </a:r>
          </a:p>
          <a:p>
            <a:pPr algn="ctr">
              <a:lnSpc>
                <a:spcPts val="4853"/>
              </a:lnSpc>
              <a:spcBef>
                <a:spcPct val="0"/>
              </a:spcBef>
            </a:pPr>
            <a:r>
              <a:rPr lang="en-US" sz="3466" dirty="0">
                <a:solidFill>
                  <a:srgbClr val="F1F1F1"/>
                </a:solidFill>
                <a:latin typeface="29LT Azer Black"/>
              </a:rPr>
              <a:t>&lt;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ضـعي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مؤشـر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الفـأرة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علـى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الطـرف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األيسـر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للعمـود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الـذي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ترغـب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بتغييـر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حجمـه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،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علـى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سـبيل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المثـال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</a:p>
          <a:p>
            <a:pPr algn="ctr">
              <a:lnSpc>
                <a:spcPts val="4853"/>
              </a:lnSpc>
              <a:spcBef>
                <a:spcPct val="0"/>
              </a:spcBef>
            </a:pP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العمود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A ، ٍ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وسيتحول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مؤشر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الفأرة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إلى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شكل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سهم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أفقي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مزدوج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داخله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خط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عمودي</a:t>
            </a:r>
            <a:endParaRPr lang="en-US" sz="3466" dirty="0">
              <a:solidFill>
                <a:srgbClr val="F1F1F1"/>
              </a:solidFill>
              <a:cs typeface="29LT Azer Black"/>
            </a:endParaRPr>
          </a:p>
          <a:p>
            <a:pPr algn="ctr">
              <a:lnSpc>
                <a:spcPts val="4853"/>
              </a:lnSpc>
              <a:spcBef>
                <a:spcPct val="0"/>
              </a:spcBef>
            </a:pPr>
            <a:r>
              <a:rPr lang="en-US" sz="3466" dirty="0">
                <a:solidFill>
                  <a:srgbClr val="F1F1F1"/>
                </a:solidFill>
                <a:latin typeface="29LT Azer Black"/>
              </a:rPr>
              <a:t>&lt;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اضغـطي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باسـتمرار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علـى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زر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الفـأرة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األيسـر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واسـحب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أثنـاء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تحريـك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الفـأرة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،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علـى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سـبيل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المثـال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،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إلـى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latin typeface="29LT Azer Black"/>
              </a:rPr>
              <a:t>اليسـار</a:t>
            </a:r>
            <a:r>
              <a:rPr lang="en-US" sz="3466" dirty="0">
                <a:solidFill>
                  <a:srgbClr val="F1F1F1"/>
                </a:solidFill>
                <a:latin typeface="29LT Azer Black"/>
              </a:rPr>
              <a:t> 2</a:t>
            </a:r>
          </a:p>
          <a:p>
            <a:pPr algn="ctr">
              <a:lnSpc>
                <a:spcPts val="4853"/>
              </a:lnSpc>
              <a:spcBef>
                <a:spcPct val="0"/>
              </a:spcBef>
            </a:pP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وسيتغير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عرض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3466" dirty="0" err="1">
                <a:solidFill>
                  <a:srgbClr val="F1F1F1"/>
                </a:solidFill>
                <a:cs typeface="29LT Azer Black"/>
              </a:rPr>
              <a:t>العمود</a:t>
            </a:r>
            <a:r>
              <a:rPr lang="en-US" sz="3466" dirty="0">
                <a:solidFill>
                  <a:srgbClr val="F1F1F1"/>
                </a:solidFill>
                <a:cs typeface="29LT Azer Black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77140" y="347938"/>
            <a:ext cx="7066846" cy="46206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893" y="5471643"/>
            <a:ext cx="6781282" cy="42350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4893" y="1756591"/>
            <a:ext cx="8766773" cy="281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</a:pPr>
            <a:r>
              <a:rPr lang="en-US" sz="5321" dirty="0">
                <a:solidFill>
                  <a:srgbClr val="F1F1F1"/>
                </a:solidFill>
                <a:latin typeface="29LT Azer Black"/>
              </a:rPr>
              <a:t> </a:t>
            </a:r>
          </a:p>
          <a:p>
            <a:pPr algn="ctr">
              <a:lnSpc>
                <a:spcPts val="7450"/>
              </a:lnSpc>
            </a:pP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اتبعي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الترقيم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في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الصورة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</a:p>
          <a:p>
            <a:pPr algn="ctr">
              <a:lnSpc>
                <a:spcPts val="7450"/>
              </a:lnSpc>
            </a:pP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لمعرفة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الاحتواء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التلقائي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لعرض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العمود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420" y="750667"/>
            <a:ext cx="8624666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6521" dirty="0" err="1">
                <a:solidFill>
                  <a:srgbClr val="F1F1F1"/>
                </a:solidFill>
                <a:cs typeface="29LT Azer Black"/>
              </a:rPr>
              <a:t>استراتيجية</a:t>
            </a:r>
            <a:r>
              <a:rPr lang="en-US" sz="6521" dirty="0">
                <a:solidFill>
                  <a:srgbClr val="F1F1F1"/>
                </a:solidFill>
                <a:cs typeface="29LT Azer Black"/>
              </a:rPr>
              <a:t>  </a:t>
            </a:r>
            <a:r>
              <a:rPr lang="en-US" sz="6521" dirty="0" err="1">
                <a:solidFill>
                  <a:srgbClr val="F1F1F1"/>
                </a:solidFill>
                <a:cs typeface="29LT Azer Black"/>
              </a:rPr>
              <a:t>التعلم</a:t>
            </a:r>
            <a:r>
              <a:rPr lang="en-US" sz="65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6521" dirty="0" err="1">
                <a:solidFill>
                  <a:srgbClr val="F1F1F1"/>
                </a:solidFill>
                <a:cs typeface="29LT Azer Black"/>
              </a:rPr>
              <a:t>الذاتي</a:t>
            </a:r>
            <a:r>
              <a:rPr lang="en-US" sz="6521" dirty="0">
                <a:solidFill>
                  <a:srgbClr val="F1F1F1"/>
                </a:solidFill>
                <a:cs typeface="29LT Azer Black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59525" y="1896638"/>
            <a:ext cx="9338097" cy="56616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4993" y="4393957"/>
            <a:ext cx="9317587" cy="56592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1896638"/>
            <a:ext cx="1428190" cy="15929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05315" y="6567504"/>
            <a:ext cx="1177064" cy="1453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829963" y="2693129"/>
            <a:ext cx="1637325" cy="1730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759589" y="8020670"/>
            <a:ext cx="668516" cy="9688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15300" y="6567504"/>
            <a:ext cx="2057400" cy="2057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314837">
            <a:off x="1638381" y="4411980"/>
            <a:ext cx="7315200" cy="146304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76846" y="-114300"/>
            <a:ext cx="16934307" cy="1865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نحدد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الصفوف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التي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نريد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أن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نغير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ارتفاعها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,,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نتذكر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لابد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أن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يكون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مؤشر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الفأرة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86656" y="106597"/>
            <a:ext cx="4311848" cy="92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تغيير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ارتفاع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الصف</a:t>
            </a:r>
            <a:endParaRPr lang="en-US" sz="5321" dirty="0">
              <a:solidFill>
                <a:srgbClr val="F1F1F1"/>
              </a:solidFill>
              <a:cs typeface="29LT Azer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9017" y="4286153"/>
            <a:ext cx="11645392" cy="53454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72760" y="5533596"/>
            <a:ext cx="3386540" cy="28505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765" y="7495904"/>
            <a:ext cx="1107071" cy="113837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79017" y="1632982"/>
            <a:ext cx="16230600" cy="1865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نحدد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الخلايا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التي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نريد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دمجها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من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الشريط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الرئيسي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مجموعه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محاذاه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علامة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الدمج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و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التوسيط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15000" y="500974"/>
            <a:ext cx="4913411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30"/>
              </a:lnSpc>
              <a:spcBef>
                <a:spcPct val="0"/>
              </a:spcBef>
            </a:pPr>
            <a:r>
              <a:rPr lang="en-US" sz="6021" dirty="0" err="1">
                <a:solidFill>
                  <a:srgbClr val="F1F1F1"/>
                </a:solidFill>
                <a:cs typeface="29LT Azer Black"/>
              </a:rPr>
              <a:t>دمج</a:t>
            </a:r>
            <a:r>
              <a:rPr lang="en-US" sz="60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6021" dirty="0" err="1">
                <a:solidFill>
                  <a:srgbClr val="F1F1F1"/>
                </a:solidFill>
                <a:cs typeface="29LT Azer Black"/>
              </a:rPr>
              <a:t>الخلايا</a:t>
            </a:r>
            <a:r>
              <a:rPr lang="en-US" sz="6021" dirty="0">
                <a:solidFill>
                  <a:srgbClr val="F1F1F1"/>
                </a:solidFill>
                <a:cs typeface="29LT Azer Black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53602" y="4113827"/>
            <a:ext cx="3624855" cy="922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إلغاء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الدمج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>
                <a:solidFill>
                  <a:srgbClr val="F1F1F1"/>
                </a:solidFill>
                <a:latin typeface="29LT Azer Black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54355" y="3274120"/>
            <a:ext cx="4984915" cy="47216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7359" y="3274120"/>
            <a:ext cx="5692533" cy="48869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14400"/>
            <a:ext cx="16230600" cy="1865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أختر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الخلية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التي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تريدها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من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الشريط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الرئيسي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مجموعه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محاذاه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–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التفاف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النص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67600" y="180484"/>
            <a:ext cx="4591708" cy="922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التفاف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النص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34340" y="8268611"/>
            <a:ext cx="4811316" cy="1865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</a:pPr>
            <a:r>
              <a:rPr lang="en-US" sz="5321">
                <a:solidFill>
                  <a:srgbClr val="F1F1F1"/>
                </a:solidFill>
                <a:cs typeface="29LT Azer Black"/>
              </a:rPr>
              <a:t>اختصار التفاف النص </a:t>
            </a:r>
          </a:p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>
                <a:solidFill>
                  <a:srgbClr val="F1F1F1"/>
                </a:solidFill>
                <a:latin typeface="29LT Azer Black"/>
              </a:rPr>
              <a:t>Alt + Enter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72106" y="2242015"/>
            <a:ext cx="9887194" cy="70162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9946"/>
          <a:stretch>
            <a:fillRect/>
          </a:stretch>
        </p:blipFill>
        <p:spPr>
          <a:xfrm>
            <a:off x="396487" y="2870261"/>
            <a:ext cx="6678471" cy="57597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705600" y="106597"/>
            <a:ext cx="3919191" cy="922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ادراج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الأعمدة</a:t>
            </a:r>
            <a:endParaRPr lang="en-US" sz="5321" dirty="0">
              <a:solidFill>
                <a:srgbClr val="F1F1F1"/>
              </a:solidFill>
              <a:cs typeface="29LT Azer Black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95178" y="1117156"/>
            <a:ext cx="12897644" cy="92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  <a:spcBef>
                <a:spcPct val="0"/>
              </a:spcBef>
            </a:pP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للتوضيح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: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عملية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الادراج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الاعمدة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تكون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قبل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العمود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</a:t>
            </a:r>
            <a:r>
              <a:rPr lang="en-US" sz="5321" dirty="0" err="1">
                <a:solidFill>
                  <a:srgbClr val="F1F1F1"/>
                </a:solidFill>
                <a:cs typeface="29LT Azer Black"/>
              </a:rPr>
              <a:t>المحدد</a:t>
            </a:r>
            <a:r>
              <a:rPr lang="en-US" sz="5321" dirty="0">
                <a:solidFill>
                  <a:srgbClr val="F1F1F1"/>
                </a:solidFill>
                <a:cs typeface="29LT Azer Black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266</Words>
  <Application>Microsoft Office PowerPoint</Application>
  <PresentationFormat>مخصص</PresentationFormat>
  <Paragraphs>43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29LT Azer Black</vt:lpstr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Blue Hand Drawn Math Theme Easel Activity Background</dc:title>
  <dc:creator>Lenovo</dc:creator>
  <cp:lastModifiedBy>الجازي بنت المري</cp:lastModifiedBy>
  <cp:revision>2</cp:revision>
  <dcterms:created xsi:type="dcterms:W3CDTF">2006-08-16T00:00:00Z</dcterms:created>
  <dcterms:modified xsi:type="dcterms:W3CDTF">2023-03-15T08:02:35Z</dcterms:modified>
  <dc:identifier>DAFdPUyVA0Q</dc:identifier>
</cp:coreProperties>
</file>