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48"/>
  </p:notesMasterIdLst>
  <p:sldIdLst>
    <p:sldId id="256" r:id="rId5"/>
    <p:sldId id="337" r:id="rId6"/>
    <p:sldId id="257" r:id="rId7"/>
    <p:sldId id="339" r:id="rId8"/>
    <p:sldId id="340" r:id="rId9"/>
    <p:sldId id="305" r:id="rId10"/>
    <p:sldId id="307" r:id="rId11"/>
    <p:sldId id="348" r:id="rId12"/>
    <p:sldId id="306" r:id="rId13"/>
    <p:sldId id="314" r:id="rId14"/>
    <p:sldId id="365" r:id="rId15"/>
    <p:sldId id="366" r:id="rId16"/>
    <p:sldId id="367" r:id="rId17"/>
    <p:sldId id="331" r:id="rId18"/>
    <p:sldId id="368" r:id="rId19"/>
    <p:sldId id="354" r:id="rId20"/>
    <p:sldId id="349" r:id="rId21"/>
    <p:sldId id="361" r:id="rId22"/>
    <p:sldId id="350" r:id="rId23"/>
    <p:sldId id="351" r:id="rId24"/>
    <p:sldId id="369" r:id="rId25"/>
    <p:sldId id="370" r:id="rId26"/>
    <p:sldId id="355" r:id="rId27"/>
    <p:sldId id="362" r:id="rId28"/>
    <p:sldId id="356" r:id="rId29"/>
    <p:sldId id="357" r:id="rId30"/>
    <p:sldId id="371" r:id="rId31"/>
    <p:sldId id="363" r:id="rId32"/>
    <p:sldId id="359" r:id="rId33"/>
    <p:sldId id="358" r:id="rId34"/>
    <p:sldId id="364" r:id="rId35"/>
    <p:sldId id="372" r:id="rId36"/>
    <p:sldId id="373" r:id="rId37"/>
    <p:sldId id="374" r:id="rId38"/>
    <p:sldId id="375" r:id="rId39"/>
    <p:sldId id="376" r:id="rId40"/>
    <p:sldId id="377" r:id="rId41"/>
    <p:sldId id="360" r:id="rId42"/>
    <p:sldId id="308" r:id="rId43"/>
    <p:sldId id="335" r:id="rId44"/>
    <p:sldId id="378" r:id="rId45"/>
    <p:sldId id="263" r:id="rId46"/>
    <p:sldId id="330" r:id="rId4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20 شعبان،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20‏/8‏/1444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3/12/23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الأحد                                 </a:t>
            </a:r>
            <a:r>
              <a:rPr lang="ar-SA" sz="4000" b="1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١٤٤٤</a:t>
            </a:r>
            <a:r>
              <a:rPr lang="ar-SA" sz="4000" b="1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٨</a:t>
            </a:r>
            <a:r>
              <a:rPr lang="ar-SA" sz="4000" b="1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٢٠</a:t>
            </a:r>
            <a:endParaRPr lang="ar-SA" sz="4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b="1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73998"/>
                </a:solidFill>
              </a:rPr>
              <a:t>معلمة المادة </a:t>
            </a:r>
            <a:r>
              <a:rPr lang="ar-SA" sz="3600" b="1">
                <a:solidFill>
                  <a:srgbClr val="00B0F0"/>
                </a:solidFill>
              </a:rPr>
              <a:t>أ/</a:t>
            </a:r>
            <a:r>
              <a:rPr lang="ar-SA" sz="3600" b="1"/>
              <a:t>صباح القحطاني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181211" y="4008088"/>
            <a:ext cx="23052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A" sz="3600">
                <a:solidFill>
                  <a:srgbClr val="44546A">
                    <a:lumMod val="75000"/>
                  </a:srgbClr>
                </a:solidFill>
                <a:cs typeface="PT Bold Heading" panose="02010400000000000000" pitchFamily="2" charset="-78"/>
              </a:rPr>
              <a:t>عودًا حميداً</a:t>
            </a:r>
            <a:r>
              <a:rPr lang="ar-SA" sz="4400">
                <a:solidFill>
                  <a:srgbClr val="44546A">
                    <a:lumMod val="75000"/>
                  </a:srgbClr>
                </a:solidFill>
                <a:cs typeface="PT Bold Heading" panose="0201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trim.38830121-2E1D-4097-9DB8-09A7D977A19D.MOV">
            <a:hlinkClick r:id="" action="ppaction://media"/>
            <a:extLst>
              <a:ext uri="{FF2B5EF4-FFF2-40B4-BE49-F238E27FC236}">
                <a16:creationId xmlns:a16="http://schemas.microsoft.com/office/drawing/2014/main" id="{0D1A2DBE-A93E-5171-FAF7-C12B901646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C4B4937F-0254-7F3F-02CC-19368FA8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1" y="1581862"/>
            <a:ext cx="11738936" cy="453554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6095999" y="643143"/>
            <a:ext cx="497220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500" b="1" dirty="0">
                <a:solidFill>
                  <a:srgbClr val="F73998"/>
                </a:solidFill>
              </a:rPr>
              <a:t>الفهم القرائي</a:t>
            </a:r>
          </a:p>
        </p:txBody>
      </p:sp>
    </p:spTree>
    <p:extLst>
      <p:ext uri="{BB962C8B-B14F-4D97-AF65-F5344CB8AC3E}">
        <p14:creationId xmlns:p14="http://schemas.microsoft.com/office/powerpoint/2010/main" val="273751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03981CFB-83B2-43CC-7B97-1EF21064D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132438"/>
            <a:ext cx="10978756" cy="624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27640" y="1506684"/>
            <a:ext cx="44550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تغيير عرض العمود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احتواء تلقائي بعرض العمود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CF3BECC3-0F34-7C19-0D83-A26E8259C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594"/>
            <a:ext cx="6096000" cy="6858594"/>
          </a:xfrm>
          <a:prstGeom prst="rect">
            <a:avLst/>
          </a:prstGeom>
        </p:spPr>
      </p:pic>
      <p:pic>
        <p:nvPicPr>
          <p:cNvPr id="3" name="صورة 8">
            <a:extLst>
              <a:ext uri="{FF2B5EF4-FFF2-40B4-BE49-F238E27FC236}">
                <a16:creationId xmlns:a16="http://schemas.microsoft.com/office/drawing/2014/main" id="{7B596FD7-D8E7-7EE5-C6EE-AE193DA19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5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81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20A39D92-8966-43E3-94AD-6C7B7FA935EF.MOV">
            <a:hlinkClick r:id="" action="ppaction://media"/>
            <a:extLst>
              <a:ext uri="{FF2B5EF4-FFF2-40B4-BE49-F238E27FC236}">
                <a16:creationId xmlns:a16="http://schemas.microsoft.com/office/drawing/2014/main" id="{1D6063B5-2D23-F245-F30A-5F24414705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62261" y="2276126"/>
            <a:ext cx="44550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تغيير ارتفاع الصف</a:t>
            </a:r>
          </a:p>
        </p:txBody>
      </p:sp>
    </p:spTree>
    <p:extLst>
      <p:ext uri="{BB962C8B-B14F-4D97-AF65-F5344CB8AC3E}">
        <p14:creationId xmlns:p14="http://schemas.microsoft.com/office/powerpoint/2010/main" val="14720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09897" y="569733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7B5FD643-C137-3284-EEFB-AA66147A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85" y="-297"/>
            <a:ext cx="7855415" cy="6858000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708ED6D8-6199-592F-02ED-C4EBA1B7E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2098905"/>
            <a:ext cx="4336586" cy="317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3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09897" y="569733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trim.F5938BF3-E1FB-478A-986F-AAC0F9A8BB68.MOV">
            <a:hlinkClick r:id="" action="ppaction://media"/>
            <a:extLst>
              <a:ext uri="{FF2B5EF4-FFF2-40B4-BE49-F238E27FC236}">
                <a16:creationId xmlns:a16="http://schemas.microsoft.com/office/drawing/2014/main" id="{0691474B-B08C-A9F4-0945-CA6431EAF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9" y="1422034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424645" y="2452827"/>
            <a:ext cx="42968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000" b="1" dirty="0"/>
              <a:t>دمج الخلايا</a:t>
            </a:r>
          </a:p>
        </p:txBody>
      </p:sp>
    </p:spTree>
    <p:extLst>
      <p:ext uri="{BB962C8B-B14F-4D97-AF65-F5344CB8AC3E}">
        <p14:creationId xmlns:p14="http://schemas.microsoft.com/office/powerpoint/2010/main" val="1546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3833434" y="2412366"/>
            <a:ext cx="47660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الحائط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065FBAF-01E7-8C49-9ABD-EC332ABED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-68628" y="3694756"/>
            <a:ext cx="1504258" cy="2956617"/>
          </a:xfrm>
          <a:prstGeom prst="rect">
            <a:avLst/>
          </a:prstGeom>
        </p:spPr>
      </p:pic>
      <p:pic>
        <p:nvPicPr>
          <p:cNvPr id="4" name="صورة 7">
            <a:extLst>
              <a:ext uri="{FF2B5EF4-FFF2-40B4-BE49-F238E27FC236}">
                <a16:creationId xmlns:a16="http://schemas.microsoft.com/office/drawing/2014/main" id="{684233AA-A08D-ED70-1FEE-50D859F17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37" y="0"/>
            <a:ext cx="103334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6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trim.9722B056-AFAB-4CE2-B68A-55EF982433B1.MOV">
            <a:hlinkClick r:id="" action="ppaction://media"/>
            <a:extLst>
              <a:ext uri="{FF2B5EF4-FFF2-40B4-BE49-F238E27FC236}">
                <a16:creationId xmlns:a16="http://schemas.microsoft.com/office/drawing/2014/main" id="{47D5C6FB-BDA8-2870-1D60-DFAB8C54C7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9" y="1422034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316443" y="2633593"/>
            <a:ext cx="42968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000" b="1" dirty="0"/>
              <a:t>التفاف النص</a:t>
            </a:r>
          </a:p>
        </p:txBody>
      </p:sp>
    </p:spTree>
    <p:extLst>
      <p:ext uri="{BB962C8B-B14F-4D97-AF65-F5344CB8AC3E}">
        <p14:creationId xmlns:p14="http://schemas.microsoft.com/office/powerpoint/2010/main" val="94043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DF06EE1-5B3F-E843-8BC6-7FFF54C4B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132774" y="3355693"/>
            <a:ext cx="1504258" cy="2956617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33A02CF6-A87A-95FD-EC75-9F37C7889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35" y="0"/>
            <a:ext cx="102888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62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trim.4515A581-A4DC-4B12-85AF-4D9F456D758B.MOV">
            <a:hlinkClick r:id="" action="ppaction://media"/>
            <a:extLst>
              <a:ext uri="{FF2B5EF4-FFF2-40B4-BE49-F238E27FC236}">
                <a16:creationId xmlns:a16="http://schemas.microsoft.com/office/drawing/2014/main" id="{9DDDF6D1-90C7-E882-5DD4-C51E29630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736538" y="2556648"/>
            <a:ext cx="593478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500" b="1" dirty="0"/>
              <a:t>إدراج الصفوف والأعمدة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F327DBBB-6694-6B32-0980-F9BF6231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37" y="-298"/>
            <a:ext cx="7793463" cy="6858297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7A00439-D7CD-3AA0-193B-F81DE115F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7" y="2899298"/>
            <a:ext cx="3563715" cy="25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5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D24CB4A-FFBE-DDDA-4C48-006B77A70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594"/>
            <a:ext cx="6095999" cy="6858594"/>
          </a:xfrm>
          <a:prstGeom prst="rect">
            <a:avLst/>
          </a:prstGeom>
        </p:spPr>
      </p:pic>
      <p:pic>
        <p:nvPicPr>
          <p:cNvPr id="5" name="صورة 7">
            <a:extLst>
              <a:ext uri="{FF2B5EF4-FFF2-40B4-BE49-F238E27FC236}">
                <a16:creationId xmlns:a16="http://schemas.microsoft.com/office/drawing/2014/main" id="{6EC42255-59E3-6293-43BF-A1C67DD5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" y="-594"/>
            <a:ext cx="6095999" cy="68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2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trim.8A4A6115-0395-41ED-AD06-66814D7498C0.MOV">
            <a:hlinkClick r:id="" action="ppaction://media"/>
            <a:extLst>
              <a:ext uri="{FF2B5EF4-FFF2-40B4-BE49-F238E27FC236}">
                <a16:creationId xmlns:a16="http://schemas.microsoft.com/office/drawing/2014/main" id="{2E449616-8FF8-0C79-24A7-A76709967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367119" y="2490281"/>
            <a:ext cx="59347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000" b="1" dirty="0"/>
              <a:t>حذف الصفوف والأعمدة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2076007" y="54795"/>
            <a:ext cx="2171711" cy="6037898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2246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Bold"/>
                </a:rPr>
                <a:t> تغيير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Bold"/>
                </a:rPr>
                <a:t>عرض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 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Bold"/>
                </a:rPr>
                <a:t>العمود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Bold"/>
                </a:rPr>
                <a:t>وارتفاع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Bold"/>
                </a:rPr>
                <a:t>الصف</a:t>
              </a:r>
              <a:endParaRPr lang="ar-SA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endParaRPr>
            </a:p>
            <a:p>
              <a:pPr algn="ctr" rtl="1"/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دمج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الخلايا</a:t>
              </a:r>
              <a:endParaRPr lang="ar-SA" sz="28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ar-SA" sz="2800" b="1" kern="0" dirty="0">
                <a:solidFill>
                  <a:schemeClr val="bg1"/>
                </a:solidFill>
                <a:latin typeface="Calibri Light"/>
              </a:endParaRP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3872866" y="225467"/>
            <a:ext cx="2496172" cy="6718800"/>
            <a:chOff x="3083047" y="1127746"/>
            <a:chExt cx="2172294" cy="563768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213" y="4557369"/>
              <a:ext cx="1970666" cy="220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تطبيق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التفاف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النص</a:t>
              </a:r>
              <a:endParaRPr lang="ar-SA" sz="28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algn="ctr" rtl="1"/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إدراج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وحذف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الأعمدة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والصفوف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 </a:t>
              </a:r>
              <a:endParaRPr lang="ar-SA" sz="28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ar-SA" altLang="en-US" sz="2500" b="1" kern="0" dirty="0">
                <a:solidFill>
                  <a:prstClr val="white"/>
                </a:solidFill>
                <a:latin typeface="Oswald"/>
              </a:endParaRP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6010968" y="100634"/>
            <a:ext cx="2941733" cy="7537586"/>
            <a:chOff x="5136815" y="64631"/>
            <a:chExt cx="2172294" cy="7418223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306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تغيير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زواية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اتجاه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النص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في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الخلية</a:t>
              </a:r>
              <a:endParaRPr lang="ar-SA" sz="28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algn="ctr" rtl="1"/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محاذاة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النصوص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.SFArabic-Regular"/>
                </a:rPr>
                <a:t>والأرقام</a:t>
              </a:r>
              <a:r>
                <a:rPr lang="ar-SA" sz="2800" b="1" i="0" dirty="0">
                  <a:solidFill>
                    <a:schemeClr val="bg1"/>
                  </a:solidFill>
                  <a:effectLst/>
                  <a:latin typeface="UICTFontTextStyleBody"/>
                </a:rPr>
                <a:t> </a:t>
              </a:r>
              <a:endParaRPr lang="ar-SA" sz="28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28">
            <a:extLst>
              <a:ext uri="{FF2B5EF4-FFF2-40B4-BE49-F238E27FC236}">
                <a16:creationId xmlns:a16="http://schemas.microsoft.com/office/drawing/2014/main" id="{23F7153B-8FB0-9945-B663-0277257200AF}"/>
              </a:ext>
            </a:extLst>
          </p:cNvPr>
          <p:cNvGrpSpPr>
            <a:grpSpLocks/>
          </p:cNvGrpSpPr>
          <p:nvPr/>
        </p:nvGrpSpPr>
        <p:grpSpPr bwMode="auto">
          <a:xfrm>
            <a:off x="8339952" y="-114577"/>
            <a:ext cx="4290386" cy="6914295"/>
            <a:chOff x="7161390" y="575836"/>
            <a:chExt cx="2172294" cy="6303204"/>
          </a:xfrm>
        </p:grpSpPr>
        <p:sp>
          <p:nvSpPr>
            <p:cNvPr id="52" name="Freeform: Shape 99">
              <a:extLst>
                <a:ext uri="{FF2B5EF4-FFF2-40B4-BE49-F238E27FC236}">
                  <a16:creationId xmlns:a16="http://schemas.microsoft.com/office/drawing/2014/main" id="{3E07AE44-2EAB-4E42-AD94-4382A9FCAA28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5318BC5F-F602-324E-AE6C-524E23673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3" cy="4363301"/>
              <a:chOff x="5097801" y="2109614"/>
              <a:chExt cx="1997584" cy="5044973"/>
            </a:xfrm>
          </p:grpSpPr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2783A5FC-E770-7B4C-878B-9C2CCA3383B3}"/>
                  </a:ext>
                </a:extLst>
              </p:cNvPr>
              <p:cNvSpPr/>
              <p:nvPr/>
            </p:nvSpPr>
            <p:spPr>
              <a:xfrm>
                <a:off x="5097801" y="3161351"/>
                <a:ext cx="1997583" cy="3993236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9">
                <a:extLst>
                  <a:ext uri="{FF2B5EF4-FFF2-40B4-BE49-F238E27FC236}">
                    <a16:creationId xmlns:a16="http://schemas.microsoft.com/office/drawing/2014/main" id="{91F3C418-3A9C-3D44-B5C5-A6101276978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68E44CCF-A9B9-5E47-8E38-920A95302E11}"/>
                  </a:ext>
                </a:extLst>
              </p:cNvPr>
              <p:cNvSpPr/>
              <p:nvPr/>
            </p:nvSpPr>
            <p:spPr>
              <a:xfrm flipV="1">
                <a:off x="5097801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64F91561-4529-484E-BAB9-929BED5A9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710" y="4380491"/>
              <a:ext cx="1565218" cy="244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إجراء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العمليات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الحسابية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باستخدام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الدوال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en-US" sz="2100" b="1" i="0" dirty="0">
                  <a:solidFill>
                    <a:schemeClr val="bg1"/>
                  </a:solidFill>
                  <a:effectLst/>
                  <a:latin typeface="UICTFontTextStyleBody"/>
                </a:rPr>
                <a:t>Sum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و</a:t>
              </a:r>
              <a:r>
                <a:rPr lang="en-US" sz="2100" b="1" i="0" dirty="0">
                  <a:solidFill>
                    <a:schemeClr val="bg1"/>
                  </a:solidFill>
                  <a:effectLst/>
                  <a:latin typeface="UICTFontTextStyleBody"/>
                </a:rPr>
                <a:t>Average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و</a:t>
              </a:r>
              <a:r>
                <a:rPr lang="en-US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Max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و</a:t>
              </a:r>
              <a:r>
                <a:rPr lang="en-US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Min</a:t>
              </a:r>
              <a:endParaRPr lang="en-US" sz="2400" b="1" dirty="0">
                <a:solidFill>
                  <a:schemeClr val="bg1"/>
                </a:solidFill>
                <a:effectLst/>
                <a:latin typeface=".AppleSystemUIFont"/>
              </a:endParaRPr>
            </a:p>
            <a:p>
              <a:pPr algn="ctr" rtl="1"/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استخدام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ميزة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التعبئة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التلقائية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 </a:t>
              </a:r>
              <a:endParaRPr lang="ar-SA" sz="24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algn="ctr" rtl="1"/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تنسيق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الأرقام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UICTFontTextStyleBody"/>
                </a:rPr>
                <a:t> </a:t>
              </a:r>
              <a:r>
                <a:rPr lang="ar-SA" sz="2400" b="1" i="0" dirty="0">
                  <a:solidFill>
                    <a:schemeClr val="bg1"/>
                  </a:solidFill>
                  <a:effectLst/>
                  <a:latin typeface=".SFArabic-Regular"/>
                </a:rPr>
                <a:t>العشرية</a:t>
              </a:r>
              <a:endParaRPr lang="ar-SA" sz="2400" b="1" dirty="0">
                <a:solidFill>
                  <a:schemeClr val="bg1"/>
                </a:solidFill>
                <a:effectLst/>
                <a:latin typeface=".SF Arabic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00CDC3DE-CE1E-F34E-98D6-3D21CD9241FF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95">
              <a:extLst>
                <a:ext uri="{FF2B5EF4-FFF2-40B4-BE49-F238E27FC236}">
                  <a16:creationId xmlns:a16="http://schemas.microsoft.com/office/drawing/2014/main" id="{9FA41044-16E2-414C-97F9-68ADB0465B45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113">
              <a:extLst>
                <a:ext uri="{FF2B5EF4-FFF2-40B4-BE49-F238E27FC236}">
                  <a16:creationId xmlns:a16="http://schemas.microsoft.com/office/drawing/2014/main" id="{BFF48EB6-B365-344A-A912-E24E48879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9" name="Straight Connector 114">
                <a:extLst>
                  <a:ext uri="{FF2B5EF4-FFF2-40B4-BE49-F238E27FC236}">
                    <a16:creationId xmlns:a16="http://schemas.microsoft.com/office/drawing/2014/main" id="{6D035C77-672C-A54B-91E3-BA820EEEE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115">
                <a:extLst>
                  <a:ext uri="{FF2B5EF4-FFF2-40B4-BE49-F238E27FC236}">
                    <a16:creationId xmlns:a16="http://schemas.microsoft.com/office/drawing/2014/main" id="{1102E26D-D94A-A541-8788-A3E9D1AD3CE1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6">
                <a:extLst>
                  <a:ext uri="{FF2B5EF4-FFF2-40B4-BE49-F238E27FC236}">
                    <a16:creationId xmlns:a16="http://schemas.microsoft.com/office/drawing/2014/main" id="{497B5F59-7315-BF4B-B0A5-BD4E0D780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2B150915-24EC-3E49-B25A-B6DD5DE0C22B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2ABF78C-BA5A-A840-89AA-0F39082A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8213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الأولى</a:t>
            </a:r>
          </a:p>
        </p:txBody>
      </p:sp>
      <p:sp>
        <p:nvSpPr>
          <p:cNvPr id="84" name="مستطيل 83"/>
          <p:cNvSpPr/>
          <p:nvPr/>
        </p:nvSpPr>
        <p:spPr>
          <a:xfrm flipH="1">
            <a:off x="-25019" y="1103354"/>
            <a:ext cx="2104592" cy="24157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/>
              <a:t>جداول </a:t>
            </a:r>
          </a:p>
          <a:p>
            <a:pPr algn="ctr"/>
            <a:r>
              <a:rPr lang="ar-SA" sz="2800" b="1" dirty="0"/>
              <a:t>البيانات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3857" y="3663875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ED66BF-A8FE-9147-88B6-1DE8324E2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168658" y="3495367"/>
            <a:ext cx="1504258" cy="2956617"/>
          </a:xfrm>
          <a:prstGeom prst="rect">
            <a:avLst/>
          </a:prstGeom>
        </p:spPr>
      </p:pic>
      <p:pic>
        <p:nvPicPr>
          <p:cNvPr id="4" name="صورة 7">
            <a:extLst>
              <a:ext uri="{FF2B5EF4-FFF2-40B4-BE49-F238E27FC236}">
                <a16:creationId xmlns:a16="http://schemas.microsoft.com/office/drawing/2014/main" id="{162A1EFC-2710-50D8-01E2-A1E3DEC40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61" y="-594"/>
            <a:ext cx="9802839" cy="68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33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trim.94816870-EF84-4322-8BB8-D23F687884F9.MOV">
            <a:hlinkClick r:id="" action="ppaction://media"/>
            <a:extLst>
              <a:ext uri="{FF2B5EF4-FFF2-40B4-BE49-F238E27FC236}">
                <a16:creationId xmlns:a16="http://schemas.microsoft.com/office/drawing/2014/main" id="{BE908FB8-FB32-6DC8-F170-C22B0A95B9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612620" y="2221980"/>
            <a:ext cx="59347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000" b="1" dirty="0"/>
              <a:t>محاذاة النصوص والأرقام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ED66BF-A8FE-9147-88B6-1DE8324E2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168658" y="3495367"/>
            <a:ext cx="1504258" cy="2956617"/>
          </a:xfrm>
          <a:prstGeom prst="rect">
            <a:avLst/>
          </a:prstGeom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109C1B00-C358-676B-C983-391B9C702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48" y="2118"/>
            <a:ext cx="9464993" cy="68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83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trim.2175AA06-72B6-4C37-8F31-2E19D4E83DE4.MOV">
            <a:hlinkClick r:id="" action="ppaction://media"/>
            <a:extLst>
              <a:ext uri="{FF2B5EF4-FFF2-40B4-BE49-F238E27FC236}">
                <a16:creationId xmlns:a16="http://schemas.microsoft.com/office/drawing/2014/main" id="{2841C733-6403-A47A-7338-3FC66B53E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612620" y="2221980"/>
            <a:ext cx="59347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000" b="1" dirty="0"/>
              <a:t>تغيير زاوية اتجاه النص في الخلية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3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ED66BF-A8FE-9147-88B6-1DE8324E2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168658" y="3495367"/>
            <a:ext cx="1504258" cy="2956617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8F499FC3-5894-FF7D-A2CC-4B5B3A156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48" y="132438"/>
            <a:ext cx="9464994" cy="67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9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trim.1E3CB5D0-9C4B-4145-8103-79E633D27429.MOV">
            <a:hlinkClick r:id="" action="ppaction://media"/>
            <a:extLst>
              <a:ext uri="{FF2B5EF4-FFF2-40B4-BE49-F238E27FC236}">
                <a16:creationId xmlns:a16="http://schemas.microsoft.com/office/drawing/2014/main" id="{1553A30A-947E-7BE1-A846-96007006D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3720745" y="1949546"/>
            <a:ext cx="4991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dirty="0"/>
              <a:t>تدريبات 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05729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-154125" y="4051661"/>
            <a:ext cx="1504258" cy="2956617"/>
          </a:xfrm>
          <a:prstGeom prst="rect">
            <a:avLst/>
          </a:prstGeom>
        </p:spPr>
      </p:pic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76" y="6699"/>
            <a:ext cx="2514600" cy="1898276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B5446C81-7481-1018-7643-CE768E1869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37" y="-19665"/>
            <a:ext cx="9032487" cy="687766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866ECB23-3512-0B8B-CE59-A4608171FA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61" y="1904975"/>
            <a:ext cx="376466" cy="342900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A9B531DE-0D15-2F6F-9BB8-F9112D9D89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56" y="2247875"/>
            <a:ext cx="376466" cy="34290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B6BA68F8-3408-BF34-E0D9-4D5CDCBE6A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95" y="2793565"/>
            <a:ext cx="376466" cy="34290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FE0A1BF-F8B0-AA8F-C02E-168F5D5D2B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95" y="3332556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9DE8F6B7-E2A4-27F3-BCAE-2937FA20CE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94" y="6419850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صورة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35">
            <a:extLst>
              <a:ext uri="{FF2B5EF4-FFF2-40B4-BE49-F238E27FC236}">
                <a16:creationId xmlns:a16="http://schemas.microsoft.com/office/drawing/2014/main" id="{479DDD08-B7EF-EF6B-9C5A-E6AD60D6A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80" y="1463234"/>
            <a:ext cx="7960732" cy="5292524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89768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36912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17528" y="307280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34" grpId="0" animBg="1"/>
      <p:bldP spid="3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8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7E7CBA60-4115-794D-9E9E-173119E6A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pic>
        <p:nvPicPr>
          <p:cNvPr id="7" name="صورة 8">
            <a:extLst>
              <a:ext uri="{FF2B5EF4-FFF2-40B4-BE49-F238E27FC236}">
                <a16:creationId xmlns:a16="http://schemas.microsoft.com/office/drawing/2014/main" id="{17415E81-FECA-DACE-5DF3-1818ACC0F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58" y="0"/>
            <a:ext cx="7248314" cy="6857999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759129E1-A033-38CE-8FA7-0F23C2F3F7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03" y="1862417"/>
            <a:ext cx="376466" cy="34290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C3C652F8-B13B-9509-A133-4F7BFF805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10" y="2579557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AD9D7192-13E5-A2C0-5448-DF19F961B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59" y="4153731"/>
            <a:ext cx="376466" cy="34290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68511D08-8694-9D39-DB34-750DCCFF21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10" y="5727905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8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7E7CBA60-4115-794D-9E9E-173119E6A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pic>
        <p:nvPicPr>
          <p:cNvPr id="9" name="صورة 5">
            <a:extLst>
              <a:ext uri="{FF2B5EF4-FFF2-40B4-BE49-F238E27FC236}">
                <a16:creationId xmlns:a16="http://schemas.microsoft.com/office/drawing/2014/main" id="{E58D87F8-020D-16DC-8D1F-F8697712E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58" y="0"/>
            <a:ext cx="7248314" cy="6858000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E48CFE10-3AE8-514E-51B0-E37D9F9B9C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10" y="2042037"/>
            <a:ext cx="376466" cy="34290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3487E248-00EF-13F3-FADA-C4C8A73B8B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54" y="3152467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BE10F34-2730-8704-8226-723B7DCAFE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10" y="6033934"/>
            <a:ext cx="37646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67" r="90000">
                        <a14:foregroundMark x1="24533" y1="12000" x2="24533" y2="12000"/>
                        <a14:foregroundMark x1="20000" y1="12000" x2="20000" y2="12000"/>
                        <a14:foregroundMark x1="22267" y1="10556" x2="22267" y2="10556"/>
                      </a14:backgroundRemoval>
                    </a14:imgEffect>
                  </a14:imgLayer>
                </a14:imgProps>
              </a:ext>
            </a:extLst>
          </a:blip>
          <a:srcRect l="7733"/>
          <a:stretch/>
        </p:blipFill>
        <p:spPr>
          <a:xfrm flipH="1">
            <a:off x="88900" y="2272245"/>
            <a:ext cx="3473295" cy="471849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065240" y="1964139"/>
            <a:ext cx="6325378" cy="26673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73998"/>
                </a:solidFill>
              </a:rPr>
              <a:t>الواجب (تدريب ٣)</a:t>
            </a:r>
          </a:p>
          <a:p>
            <a:pPr algn="ctr"/>
            <a:r>
              <a:rPr lang="ar-SA" sz="4800" b="1" dirty="0">
                <a:solidFill>
                  <a:srgbClr val="F73998"/>
                </a:solidFill>
              </a:rPr>
              <a:t>ص ٢٦</a:t>
            </a:r>
          </a:p>
        </p:txBody>
      </p:sp>
    </p:spTree>
    <p:extLst>
      <p:ext uri="{BB962C8B-B14F-4D97-AF65-F5344CB8AC3E}">
        <p14:creationId xmlns:p14="http://schemas.microsoft.com/office/powerpoint/2010/main" val="18598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>
                <a:solidFill>
                  <a:srgbClr val="F73998"/>
                </a:solidFill>
              </a:rPr>
              <a:t>أ/</a:t>
            </a:r>
            <a:r>
              <a:rPr lang="ar-SA" sz="4400" b="1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>
              <a:solidFill>
                <a:srgbClr val="F73998"/>
              </a:solidFill>
            </a:endParaRPr>
          </a:p>
          <a:p>
            <a:pPr algn="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612620" y="2379422"/>
            <a:ext cx="59347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 dirty="0">
                <a:solidFill>
                  <a:srgbClr val="F73998"/>
                </a:solidFill>
              </a:rPr>
              <a:t>الدرس الأول</a:t>
            </a:r>
          </a:p>
          <a:p>
            <a:pPr algn="ctr"/>
            <a:r>
              <a:rPr lang="ar-EG" sz="5500" b="1" dirty="0"/>
              <a:t> </a:t>
            </a:r>
            <a:r>
              <a:rPr lang="ar-SA" sz="5500" b="1" dirty="0"/>
              <a:t>الصفوف والأعمدة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199822" y="2205317"/>
            <a:ext cx="803946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جميلتي من خلال قراءتك لصفحة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(</a:t>
            </a:r>
            <a:r>
              <a:rPr lang="ar-SA" sz="4400" b="1" dirty="0">
                <a:cs typeface="Calibri" panose="020F0502020204030204" pitchFamily="34" charset="0"/>
              </a:rPr>
              <a:t>٩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) (</a:t>
            </a:r>
            <a:r>
              <a:rPr lang="en-US" sz="4400" b="1" dirty="0">
                <a:cs typeface="Calibri" panose="020F0502020204030204" pitchFamily="34" charset="0"/>
              </a:rPr>
              <a:t>9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)</a:t>
            </a:r>
          </a:p>
          <a:p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أستخرجي أهم أهداف درسنا لهذا اليوم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75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2" y="581494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4" y="204047"/>
            <a:ext cx="11282376" cy="65233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1195380" y="1742960"/>
            <a:ext cx="1023462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200" b="1" dirty="0">
                <a:latin typeface="HelveticaNeue"/>
              </a:rPr>
              <a:t> </a:t>
            </a:r>
            <a:r>
              <a:rPr lang="ar-SA" sz="3200" b="1" i="0" u="none" strike="noStrike" dirty="0">
                <a:effectLst/>
                <a:latin typeface="HelveticaNeue"/>
              </a:rPr>
              <a:t>تغيير عرض العمود في الورقة.</a:t>
            </a:r>
          </a:p>
          <a:p>
            <a:r>
              <a:rPr lang="ar-SA" sz="3200" b="1" i="0" u="none" strike="noStrike" dirty="0">
                <a:effectLst/>
                <a:latin typeface="HelveticaNeue"/>
              </a:rPr>
              <a:t> تغيير ارتفاع الصف في الورقة.</a:t>
            </a:r>
          </a:p>
          <a:p>
            <a:r>
              <a:rPr lang="ar-SA" sz="3200" b="1" i="0" u="none" strike="noStrike" dirty="0">
                <a:effectLst/>
                <a:latin typeface="HelveticaNeue"/>
              </a:rPr>
              <a:t> دمج وإلغاء الدمج للخلايا.</a:t>
            </a:r>
          </a:p>
          <a:p>
            <a:r>
              <a:rPr lang="ar-SA" sz="3200" b="1" i="0" u="none" strike="noStrike" dirty="0">
                <a:effectLst/>
                <a:latin typeface="HelveticaNeue"/>
              </a:rPr>
              <a:t> التفاف النص داخل الخلية.</a:t>
            </a:r>
          </a:p>
          <a:p>
            <a:r>
              <a:rPr lang="ar-SA" sz="3200" b="1" i="0" u="none" strike="noStrike" dirty="0">
                <a:effectLst/>
                <a:latin typeface="HelveticaNeue"/>
              </a:rPr>
              <a:t> إدراج وحذف الصفوف والأعمدة.</a:t>
            </a:r>
          </a:p>
          <a:p>
            <a:r>
              <a:rPr lang="ar-SA" sz="3200" b="1" i="0" u="none" strike="noStrike" dirty="0">
                <a:effectLst/>
                <a:latin typeface="HelveticaNeue"/>
              </a:rPr>
              <a:t> محاذاة النصوص والأرقام.</a:t>
            </a:r>
          </a:p>
          <a:p>
            <a:r>
              <a:rPr lang="ar-SA" sz="3200" b="1" i="0" u="none" strike="noStrike" dirty="0">
                <a:effectLst/>
                <a:latin typeface="HelveticaNeue"/>
              </a:rPr>
              <a:t> تغيير زاوية اتجاه النص في الخلية.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8324094" y="973519"/>
            <a:ext cx="2672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841314" y="1754938"/>
            <a:ext cx="42968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000" b="1" dirty="0"/>
              <a:t>مراجعة سابقة</a:t>
            </a:r>
          </a:p>
          <a:p>
            <a:pPr algn="ctr"/>
            <a:r>
              <a:rPr lang="ar-SA" sz="5000" b="1" dirty="0"/>
              <a:t>هل تذكر؟</a:t>
            </a:r>
          </a:p>
        </p:txBody>
      </p:sp>
    </p:spTree>
    <p:extLst>
      <p:ext uri="{BB962C8B-B14F-4D97-AF65-F5344CB8AC3E}">
        <p14:creationId xmlns:p14="http://schemas.microsoft.com/office/powerpoint/2010/main" val="32865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159077" y="2509024"/>
            <a:ext cx="2412647" cy="4018743"/>
          </a:xfrm>
          <a:prstGeom prst="rect">
            <a:avLst/>
          </a:prstGeom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AEAA1734-7FD5-8216-A6F2-24D20145D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59" y="0"/>
            <a:ext cx="9059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47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43</Slides>
  <Notes>0</Notes>
  <HiddenSlides>0</HiddenSlide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43</vt:i4>
      </vt:variant>
    </vt:vector>
  </HeadingPairs>
  <TitlesOfParts>
    <vt:vector size="47" baseType="lpstr">
      <vt:lpstr>نسق Office</vt:lpstr>
      <vt:lpstr>1_Office Theme</vt:lpstr>
      <vt:lpstr>2_Office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10</cp:revision>
  <dcterms:created xsi:type="dcterms:W3CDTF">2020-12-16T18:52:47Z</dcterms:created>
  <dcterms:modified xsi:type="dcterms:W3CDTF">2023-03-11T21:40:49Z</dcterms:modified>
</cp:coreProperties>
</file>