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5" r:id="rId2"/>
  </p:sldMasterIdLst>
  <p:notesMasterIdLst>
    <p:notesMasterId r:id="rId21"/>
  </p:notesMasterIdLst>
  <p:sldIdLst>
    <p:sldId id="256" r:id="rId3"/>
    <p:sldId id="270" r:id="rId4"/>
    <p:sldId id="274" r:id="rId5"/>
    <p:sldId id="282" r:id="rId6"/>
    <p:sldId id="276" r:id="rId7"/>
    <p:sldId id="275" r:id="rId8"/>
    <p:sldId id="283" r:id="rId9"/>
    <p:sldId id="296" r:id="rId10"/>
    <p:sldId id="298" r:id="rId11"/>
    <p:sldId id="272" r:id="rId12"/>
    <p:sldId id="297" r:id="rId13"/>
    <p:sldId id="285" r:id="rId14"/>
    <p:sldId id="293" r:id="rId15"/>
    <p:sldId id="294" r:id="rId16"/>
    <p:sldId id="291" r:id="rId17"/>
    <p:sldId id="292" r:id="rId18"/>
    <p:sldId id="299" r:id="rId19"/>
    <p:sldId id="280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0A5"/>
    <a:srgbClr val="95FE44"/>
    <a:srgbClr val="40AFFF"/>
    <a:srgbClr val="E5D8B2"/>
    <a:srgbClr val="EBE8DF"/>
    <a:srgbClr val="F2EBD8"/>
    <a:srgbClr val="D8D2BF"/>
    <a:srgbClr val="A3A3A3"/>
    <a:srgbClr val="B33B8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191E8CB-D2C9-407E-9B4B-5AD43A81DEBB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D7F3B2-52AC-4AC3-AE1E-71DE69A599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0502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581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520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257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09_Chalk_Fun_SlidesMania" type="blank">
  <p:cSld name="0009_Chalk_Fun_SlidesMan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 sz="1400" kern="0">
                <a:solidFill>
                  <a:srgbClr val="000000"/>
                </a:solidFill>
                <a:cs typeface="Arial"/>
                <a:sym typeface="Arial"/>
              </a:rPr>
              <a:pPr rtl="0">
                <a:buClr>
                  <a:srgbClr val="000000"/>
                </a:buClr>
                <a:buFont typeface="Arial"/>
                <a:buNone/>
              </a:pPr>
              <a:t>‹#›</a:t>
            </a:fld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0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494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637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802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542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767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8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006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370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B1989-EC44-4773-AA3A-5DF6B64FA530}" type="datetimeFigureOut">
              <a:rPr lang="ar-SA" smtClean="0"/>
              <a:t>14 شوال،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C278-C6AF-4E90-BE8B-B447EBED0F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006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 rot="5400000">
            <a:off x="-679350" y="62751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es-ES" sz="1300" kern="0">
                <a:solidFill>
                  <a:srgbClr val="F1E6E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 kern="0">
              <a:solidFill>
                <a:srgbClr val="F1E6E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564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.me/maharat_raqmia_saba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17;p7" descr="Imagen que contiene calibre, dispositivo,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716305" y="5106368"/>
            <a:ext cx="7637929" cy="119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/>
          <p:cNvSpPr txBox="1"/>
          <p:nvPr/>
        </p:nvSpPr>
        <p:spPr>
          <a:xfrm>
            <a:off x="9228210" y="21246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940747-61B7-6541-9C03-9A8C3B7F75F8}"/>
              </a:ext>
            </a:extLst>
          </p:cNvPr>
          <p:cNvSpPr txBox="1"/>
          <p:nvPr/>
        </p:nvSpPr>
        <p:spPr>
          <a:xfrm>
            <a:off x="-354253" y="5961796"/>
            <a:ext cx="375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أهلاً وسهلاً بكم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0F736B7-8D92-4D42-AF8E-A41C016AA902}"/>
              </a:ext>
            </a:extLst>
          </p:cNvPr>
          <p:cNvSpPr txBox="1"/>
          <p:nvPr/>
        </p:nvSpPr>
        <p:spPr>
          <a:xfrm>
            <a:off x="246901" y="1436771"/>
            <a:ext cx="1058435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rtl="0" hangingPunct="0"/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اليوم 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 الأحد                                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التاريخ/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١٤٤٣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١٠</a:t>
            </a:r>
            <a:r>
              <a:rPr lang="ar-SA" sz="3500" b="1" kern="0" dirty="0">
                <a:solidFill>
                  <a:srgbClr val="95FE44"/>
                </a:solidFill>
                <a:latin typeface="Arial" pitchFamily="34" charset="0"/>
                <a:cs typeface="Arial" pitchFamily="34" charset="0"/>
                <a:sym typeface="Helvetica Neue"/>
              </a:rPr>
              <a:t>/</a:t>
            </a:r>
            <a:r>
              <a:rPr lang="ar-SA" sz="35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/>
              </a:rPr>
              <a:t>١٤</a:t>
            </a:r>
            <a:endParaRPr lang="ar-SA" sz="3500" b="1" kern="0" dirty="0">
              <a:solidFill>
                <a:srgbClr val="95FE44"/>
              </a:solidFill>
              <a:latin typeface="Arial" pitchFamily="34" charset="0"/>
              <a:cs typeface="Arial" pitchFamily="34" charset="0"/>
              <a:sym typeface="Helvetica Neue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17A4FFC-72DD-D84B-BFA8-169CD2752E60}"/>
              </a:ext>
            </a:extLst>
          </p:cNvPr>
          <p:cNvSpPr txBox="1"/>
          <p:nvPr/>
        </p:nvSpPr>
        <p:spPr>
          <a:xfrm>
            <a:off x="2088722" y="2280476"/>
            <a:ext cx="7243519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>
                <a:solidFill>
                  <a:srgbClr val="CC0066"/>
                </a:solidFill>
              </a:rPr>
              <a:t>المادة( </a:t>
            </a:r>
            <a:r>
              <a:rPr lang="ar-SA" sz="4500" b="1" dirty="0">
                <a:solidFill>
                  <a:schemeClr val="bg1"/>
                </a:solidFill>
              </a:rPr>
              <a:t>المهارات الرقمية </a:t>
            </a:r>
            <a:r>
              <a:rPr lang="ar-SA" sz="4500" b="1" dirty="0">
                <a:solidFill>
                  <a:srgbClr val="CC0066"/>
                </a:solidFill>
              </a:rPr>
              <a:t>)</a:t>
            </a:r>
          </a:p>
          <a:p>
            <a:pPr algn="ctr"/>
            <a:r>
              <a:rPr lang="ar-SA" sz="4500" b="1" dirty="0">
                <a:solidFill>
                  <a:srgbClr val="06C0C5"/>
                </a:solidFill>
              </a:rPr>
              <a:t>الوحدة الثانية(</a:t>
            </a:r>
            <a:r>
              <a:rPr lang="ar-SA" sz="4500" b="1" dirty="0">
                <a:solidFill>
                  <a:schemeClr val="bg1"/>
                </a:solidFill>
              </a:rPr>
              <a:t>العمل على الأرقام</a:t>
            </a:r>
            <a:r>
              <a:rPr lang="ar-SA" sz="4500" b="1" dirty="0">
                <a:solidFill>
                  <a:srgbClr val="CC0066"/>
                </a:solidFill>
              </a:rPr>
              <a:t> </a:t>
            </a:r>
            <a:r>
              <a:rPr lang="ar-SA" sz="4500" b="1" dirty="0">
                <a:solidFill>
                  <a:srgbClr val="06C0C5"/>
                </a:solidFill>
              </a:rPr>
              <a:t>)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4000D2-22ED-BF43-B79D-1A779CDB2102}"/>
              </a:ext>
            </a:extLst>
          </p:cNvPr>
          <p:cNvSpPr txBox="1"/>
          <p:nvPr/>
        </p:nvSpPr>
        <p:spPr>
          <a:xfrm>
            <a:off x="2716305" y="542689"/>
            <a:ext cx="7243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بسم الله الرحمن الرحيم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25C0520-D240-5E4E-9606-5FE922195D5C}"/>
              </a:ext>
            </a:extLst>
          </p:cNvPr>
          <p:cNvSpPr txBox="1"/>
          <p:nvPr/>
        </p:nvSpPr>
        <p:spPr>
          <a:xfrm>
            <a:off x="2970817" y="4660350"/>
            <a:ext cx="6504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rgbClr val="FFC000"/>
                </a:solidFill>
              </a:rPr>
              <a:t>أ/</a:t>
            </a:r>
            <a:r>
              <a:rPr lang="ar-SA" sz="4000" b="1" dirty="0">
                <a:solidFill>
                  <a:schemeClr val="bg1"/>
                </a:solidFill>
              </a:rPr>
              <a:t>صباح القحطاني</a:t>
            </a:r>
            <a:r>
              <a:rPr lang="ar-SA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39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  <p:bldP spid="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Google Shape;1517;p7" descr="Imagen que contiene calibre, dispositivo, objeto&#10;&#10;Descripción generada automáticamente">
            <a:extLst>
              <a:ext uri="{FF2B5EF4-FFF2-40B4-BE49-F238E27FC236}">
                <a16:creationId xmlns:a16="http://schemas.microsoft.com/office/drawing/2014/main" id="{99C2BBC4-80D5-B444-B5BC-53A76D76B5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466258" y="5978293"/>
            <a:ext cx="2839352" cy="514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8E8C73E-10D5-254B-8FDE-DAA1DA43EDAE}"/>
              </a:ext>
            </a:extLst>
          </p:cNvPr>
          <p:cNvSpPr txBox="1"/>
          <p:nvPr/>
        </p:nvSpPr>
        <p:spPr>
          <a:xfrm>
            <a:off x="1971534" y="5417866"/>
            <a:ext cx="18288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لنطبق الآن </a:t>
            </a: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C710D375-BBD2-49DF-185D-37D3AA0FF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15" y="0"/>
            <a:ext cx="76385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8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trim.98E810C3-E490-44F5-B374-52358907A180.MOV">
            <a:hlinkClick r:id="" action="ppaction://media"/>
            <a:extLst>
              <a:ext uri="{FF2B5EF4-FFF2-40B4-BE49-F238E27FC236}">
                <a16:creationId xmlns:a16="http://schemas.microsoft.com/office/drawing/2014/main" id="{576379D4-4C2D-0725-03FD-7FC48ABC7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129"/>
          </a:xfrm>
        </p:spPr>
      </p:pic>
      <p:pic>
        <p:nvPicPr>
          <p:cNvPr id="4" name="Google Shape;1522;p8" descr="Imagen que contiene accesorios metálicos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561" y="1177073"/>
            <a:ext cx="10796240" cy="38719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5BA573A-23C5-2742-BD34-0BEAFB5F3EEA}"/>
              </a:ext>
            </a:extLst>
          </p:cNvPr>
          <p:cNvSpPr txBox="1"/>
          <p:nvPr/>
        </p:nvSpPr>
        <p:spPr>
          <a:xfrm>
            <a:off x="4279116" y="2495982"/>
            <a:ext cx="3353129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000" b="1" dirty="0">
                <a:solidFill>
                  <a:srgbClr val="68CC96"/>
                </a:solidFill>
              </a:rPr>
              <a:t>لنطبق معًا</a:t>
            </a:r>
          </a:p>
        </p:txBody>
      </p:sp>
    </p:spTree>
    <p:extLst>
      <p:ext uri="{BB962C8B-B14F-4D97-AF65-F5344CB8AC3E}">
        <p14:creationId xmlns:p14="http://schemas.microsoft.com/office/powerpoint/2010/main" val="13702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647;p64">
            <a:extLst>
              <a:ext uri="{FF2B5EF4-FFF2-40B4-BE49-F238E27FC236}">
                <a16:creationId xmlns:a16="http://schemas.microsoft.com/office/drawing/2014/main" id="{C0D06944-7691-AB46-94A6-C82A1F93959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19673" y="4350898"/>
            <a:ext cx="3051716" cy="2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D4D2CB1-F0E4-EE49-A43D-FE6E546E0AB4}"/>
              </a:ext>
            </a:extLst>
          </p:cNvPr>
          <p:cNvSpPr txBox="1"/>
          <p:nvPr/>
        </p:nvSpPr>
        <p:spPr>
          <a:xfrm>
            <a:off x="1082357" y="4568991"/>
            <a:ext cx="2126347" cy="1015663"/>
          </a:xfrm>
          <a:prstGeom prst="rect">
            <a:avLst/>
          </a:prstGeom>
          <a:solidFill>
            <a:srgbClr val="EBE8D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/>
              <a:t>تدريب</a:t>
            </a:r>
          </a:p>
          <a:p>
            <a:pPr algn="ctr"/>
            <a:r>
              <a:rPr lang="ar-SA" sz="3000" b="1" dirty="0"/>
              <a:t> عملي فصلي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84238C-C6DE-F340-80A8-3C23A8D41268}"/>
              </a:ext>
            </a:extLst>
          </p:cNvPr>
          <p:cNvSpPr txBox="1"/>
          <p:nvPr/>
        </p:nvSpPr>
        <p:spPr>
          <a:xfrm>
            <a:off x="157991" y="2421104"/>
            <a:ext cx="3765563" cy="17081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من أسرع  نجمة اليوم  تساعدنا في حل هذا التدريب العملي ؟</a:t>
            </a:r>
          </a:p>
        </p:txBody>
      </p:sp>
      <p:pic>
        <p:nvPicPr>
          <p:cNvPr id="6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2E439D90-220D-2F47-BA95-5E01F3B1B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157" y="473226"/>
            <a:ext cx="2052897" cy="1549736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26476AED-4745-8A20-2F5F-31ADE135B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54" y="0"/>
            <a:ext cx="6681273" cy="685799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8604B67-E315-438F-3EEE-C2F9C2E9FE75}"/>
              </a:ext>
            </a:extLst>
          </p:cNvPr>
          <p:cNvSpPr txBox="1"/>
          <p:nvPr/>
        </p:nvSpPr>
        <p:spPr>
          <a:xfrm>
            <a:off x="4802070" y="6138719"/>
            <a:ext cx="36268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>
                <a:solidFill>
                  <a:srgbClr val="C00000"/>
                </a:solidFill>
              </a:rPr>
              <a:t>لقد تم تحديث السعر الإجمالي لأنه تم تغيير محتوى الخلية المستخدمة في الصيغة </a:t>
            </a:r>
          </a:p>
        </p:txBody>
      </p:sp>
    </p:spTree>
    <p:extLst>
      <p:ext uri="{BB962C8B-B14F-4D97-AF65-F5344CB8AC3E}">
        <p14:creationId xmlns:p14="http://schemas.microsoft.com/office/powerpoint/2010/main" val="214917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8D6CFAAF-55F6-7A42-9BA7-46B08AC19C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2052897" cy="1549736"/>
          </a:xfrm>
          <a:prstGeom prst="rect">
            <a:avLst/>
          </a:prstGeom>
        </p:spPr>
      </p:pic>
      <p:pic>
        <p:nvPicPr>
          <p:cNvPr id="10" name="صورة 11">
            <a:extLst>
              <a:ext uri="{FF2B5EF4-FFF2-40B4-BE49-F238E27FC236}">
                <a16:creationId xmlns:a16="http://schemas.microsoft.com/office/drawing/2014/main" id="{F5E4DCAA-0D71-34D6-25FB-A08EB7716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61" y="0"/>
            <a:ext cx="5284439" cy="6858000"/>
          </a:xfrm>
          <a:prstGeom prst="rect">
            <a:avLst/>
          </a:prstGeom>
        </p:spPr>
      </p:pic>
      <p:pic>
        <p:nvPicPr>
          <p:cNvPr id="14" name="صورة 15">
            <a:extLst>
              <a:ext uri="{FF2B5EF4-FFF2-40B4-BE49-F238E27FC236}">
                <a16:creationId xmlns:a16="http://schemas.microsoft.com/office/drawing/2014/main" id="{EFF65E7F-A832-F2DE-B231-0D690310B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97" y="-1"/>
            <a:ext cx="4854664" cy="6858000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9BE2722-8D06-63A6-7CEB-951A338B78DB}"/>
              </a:ext>
            </a:extLst>
          </p:cNvPr>
          <p:cNvSpPr txBox="1"/>
          <p:nvPr/>
        </p:nvSpPr>
        <p:spPr>
          <a:xfrm>
            <a:off x="1717062" y="5026709"/>
            <a:ext cx="32840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>
                <a:solidFill>
                  <a:srgbClr val="C00000"/>
                </a:solidFill>
              </a:rPr>
              <a:t>يتم محاذاة النص افتراضيًا إلى يسار الخلايا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90BCFE0-B9D8-1AC7-9F48-B119C9BEC88B}"/>
              </a:ext>
            </a:extLst>
          </p:cNvPr>
          <p:cNvSpPr txBox="1"/>
          <p:nvPr/>
        </p:nvSpPr>
        <p:spPr>
          <a:xfrm>
            <a:off x="2135233" y="5411568"/>
            <a:ext cx="24476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>
                <a:solidFill>
                  <a:srgbClr val="C00000"/>
                </a:solidFill>
              </a:rPr>
              <a:t>يتم محاذاة الأرقام افتراضيًا إلى يمين الخلايا</a:t>
            </a:r>
          </a:p>
        </p:txBody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06CCFFAB-19F2-F249-A32D-32097681DD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83" y="6301583"/>
            <a:ext cx="418172" cy="38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1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3C3606-6ED2-F94E-BC8E-5C04F2242864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5" name="صورة 8">
            <a:extLst>
              <a:ext uri="{FF2B5EF4-FFF2-40B4-BE49-F238E27FC236}">
                <a16:creationId xmlns:a16="http://schemas.microsoft.com/office/drawing/2014/main" id="{F931B4C2-2F05-B3C9-811B-914DD15AD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50" y="29997"/>
            <a:ext cx="9453757" cy="2666933"/>
          </a:xfrm>
          <a:prstGeom prst="rect">
            <a:avLst/>
          </a:prstGeom>
        </p:spPr>
      </p:pic>
      <p:pic>
        <p:nvPicPr>
          <p:cNvPr id="9" name="صورة 11">
            <a:extLst>
              <a:ext uri="{FF2B5EF4-FFF2-40B4-BE49-F238E27FC236}">
                <a16:creationId xmlns:a16="http://schemas.microsoft.com/office/drawing/2014/main" id="{02B16382-E23A-A4D2-8167-9F711BB75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50" y="2942683"/>
            <a:ext cx="9453757" cy="3885320"/>
          </a:xfrm>
          <a:prstGeom prst="rect">
            <a:avLst/>
          </a:prstGeom>
        </p:spPr>
      </p:pic>
      <p:pic>
        <p:nvPicPr>
          <p:cNvPr id="12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63AA1B60-9E62-229E-9991-64B5727E0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794" y="642525"/>
            <a:ext cx="2052897" cy="1549736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968CF27-BD95-96F1-38F4-5F6E468957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55" y="1219312"/>
            <a:ext cx="418172" cy="380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949DE8-F8FD-3BBF-132B-39BC817AA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17" y="1720896"/>
            <a:ext cx="418172" cy="380888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B95E4EA3-7AEB-C3C5-81B3-EB4008855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55" y="2191058"/>
            <a:ext cx="418172" cy="380888"/>
          </a:xfrm>
          <a:prstGeom prst="rect">
            <a:avLst/>
          </a:prstGeom>
        </p:spPr>
      </p:pic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E3DF05CA-BC9B-8AA3-2030-BA23991C01EA}"/>
              </a:ext>
            </a:extLst>
          </p:cNvPr>
          <p:cNvCxnSpPr>
            <a:cxnSpLocks/>
          </p:cNvCxnSpPr>
          <p:nvPr/>
        </p:nvCxnSpPr>
        <p:spPr>
          <a:xfrm flipH="1">
            <a:off x="5823415" y="5257800"/>
            <a:ext cx="2478048" cy="12570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8296C713-2BA3-490A-A101-1BD69AF68532}"/>
              </a:ext>
            </a:extLst>
          </p:cNvPr>
          <p:cNvCxnSpPr>
            <a:cxnSpLocks/>
          </p:cNvCxnSpPr>
          <p:nvPr/>
        </p:nvCxnSpPr>
        <p:spPr>
          <a:xfrm flipH="1" flipV="1">
            <a:off x="5687122" y="5149922"/>
            <a:ext cx="2893122" cy="5595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رابط كسهم مستقيم 54">
            <a:extLst>
              <a:ext uri="{FF2B5EF4-FFF2-40B4-BE49-F238E27FC236}">
                <a16:creationId xmlns:a16="http://schemas.microsoft.com/office/drawing/2014/main" id="{B3DC9DF7-D529-F760-5287-B6203BBB879B}"/>
              </a:ext>
            </a:extLst>
          </p:cNvPr>
          <p:cNvCxnSpPr>
            <a:cxnSpLocks/>
          </p:cNvCxnSpPr>
          <p:nvPr/>
        </p:nvCxnSpPr>
        <p:spPr>
          <a:xfrm flipH="1">
            <a:off x="5823415" y="6055030"/>
            <a:ext cx="261434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رابط كسهم مستقيم 59">
            <a:extLst>
              <a:ext uri="{FF2B5EF4-FFF2-40B4-BE49-F238E27FC236}">
                <a16:creationId xmlns:a16="http://schemas.microsoft.com/office/drawing/2014/main" id="{8E8479B2-42D4-DD42-42D2-F7E458C8A036}"/>
              </a:ext>
            </a:extLst>
          </p:cNvPr>
          <p:cNvCxnSpPr>
            <a:cxnSpLocks/>
          </p:cNvCxnSpPr>
          <p:nvPr/>
        </p:nvCxnSpPr>
        <p:spPr>
          <a:xfrm flipH="1" flipV="1">
            <a:off x="5823415" y="5624638"/>
            <a:ext cx="2614341" cy="89017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89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647;p64">
            <a:extLst>
              <a:ext uri="{FF2B5EF4-FFF2-40B4-BE49-F238E27FC236}">
                <a16:creationId xmlns:a16="http://schemas.microsoft.com/office/drawing/2014/main" id="{C0D06944-7691-AB46-94A6-C82A1F93959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9252" y="0"/>
            <a:ext cx="3086499" cy="2293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D4D2CB1-F0E4-EE49-A43D-FE6E546E0AB4}"/>
              </a:ext>
            </a:extLst>
          </p:cNvPr>
          <p:cNvSpPr txBox="1"/>
          <p:nvPr/>
        </p:nvSpPr>
        <p:spPr>
          <a:xfrm>
            <a:off x="582115" y="206925"/>
            <a:ext cx="1883766" cy="1015663"/>
          </a:xfrm>
          <a:prstGeom prst="rect">
            <a:avLst/>
          </a:prstGeom>
          <a:solidFill>
            <a:srgbClr val="EBE8DF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/>
              <a:t>تدريب</a:t>
            </a:r>
          </a:p>
          <a:p>
            <a:pPr algn="ctr"/>
            <a:r>
              <a:rPr lang="ar-SA" sz="3000" b="1" dirty="0"/>
              <a:t> عملي منزلي</a:t>
            </a:r>
          </a:p>
        </p:txBody>
      </p:sp>
      <p:sp>
        <p:nvSpPr>
          <p:cNvPr id="9" name="سهم: لليسار 8">
            <a:extLst>
              <a:ext uri="{FF2B5EF4-FFF2-40B4-BE49-F238E27FC236}">
                <a16:creationId xmlns:a16="http://schemas.microsoft.com/office/drawing/2014/main" id="{1E16717C-7B12-0546-B9FC-7AAE241B9C6D}"/>
              </a:ext>
            </a:extLst>
          </p:cNvPr>
          <p:cNvSpPr/>
          <p:nvPr/>
        </p:nvSpPr>
        <p:spPr>
          <a:xfrm>
            <a:off x="11450442" y="1531187"/>
            <a:ext cx="306722" cy="151928"/>
          </a:xfrm>
          <a:prstGeom prst="leftArrow">
            <a:avLst>
              <a:gd name="adj1" fmla="val 34144"/>
              <a:gd name="adj2" fmla="val 50000"/>
            </a:avLst>
          </a:prstGeom>
          <a:solidFill>
            <a:srgbClr val="EF00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1">
            <a:extLst>
              <a:ext uri="{FF2B5EF4-FFF2-40B4-BE49-F238E27FC236}">
                <a16:creationId xmlns:a16="http://schemas.microsoft.com/office/drawing/2014/main" id="{B78E57FD-1226-3A1C-63EA-32E0DAD03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86" y="1122363"/>
            <a:ext cx="4601798" cy="5444466"/>
          </a:xfrm>
          <a:prstGeom prst="rect">
            <a:avLst/>
          </a:prstGeom>
        </p:spPr>
      </p:pic>
      <p:pic>
        <p:nvPicPr>
          <p:cNvPr id="12" name="صورة 12">
            <a:extLst>
              <a:ext uri="{FF2B5EF4-FFF2-40B4-BE49-F238E27FC236}">
                <a16:creationId xmlns:a16="http://schemas.microsoft.com/office/drawing/2014/main" id="{C7471DD5-EED3-8FAA-0605-663B5A715B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2"/>
          <a:stretch/>
        </p:blipFill>
        <p:spPr>
          <a:xfrm>
            <a:off x="719170" y="2627325"/>
            <a:ext cx="5952546" cy="3939504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2FB5CD2-DF14-894E-5FDE-FCFC801D446E}"/>
              </a:ext>
            </a:extLst>
          </p:cNvPr>
          <p:cNvSpPr txBox="1"/>
          <p:nvPr/>
        </p:nvSpPr>
        <p:spPr>
          <a:xfrm>
            <a:off x="2656344" y="1064810"/>
            <a:ext cx="4535226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EF00A5"/>
                </a:solidFill>
              </a:rPr>
              <a:t>أختاري أحد التدريبين التاليين لتطبيق العملي المنزلي </a:t>
            </a:r>
          </a:p>
        </p:txBody>
      </p:sp>
    </p:spTree>
    <p:extLst>
      <p:ext uri="{BB962C8B-B14F-4D97-AF65-F5344CB8AC3E}">
        <p14:creationId xmlns:p14="http://schemas.microsoft.com/office/powerpoint/2010/main" val="137616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17;p7" descr="Imagen que contiene calibre, dispositivo,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77035" y="4048041"/>
            <a:ext cx="7637929" cy="119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/>
          <p:cNvSpPr txBox="1"/>
          <p:nvPr/>
        </p:nvSpPr>
        <p:spPr>
          <a:xfrm>
            <a:off x="9228210" y="21246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E199DD9-89C0-7B4E-B9E4-ADBCCFD04366}"/>
              </a:ext>
            </a:extLst>
          </p:cNvPr>
          <p:cNvSpPr txBox="1"/>
          <p:nvPr/>
        </p:nvSpPr>
        <p:spPr>
          <a:xfrm>
            <a:off x="2378162" y="1185719"/>
            <a:ext cx="7536802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>
                <a:solidFill>
                  <a:schemeClr val="accent4"/>
                </a:solidFill>
              </a:rPr>
              <a:t>تدريب (٧) صفحة٦٦</a:t>
            </a:r>
          </a:p>
          <a:p>
            <a:pPr algn="ctr"/>
            <a:r>
              <a:rPr lang="ar-SA" sz="4500" b="1" dirty="0">
                <a:solidFill>
                  <a:schemeClr val="accent4"/>
                </a:solidFill>
              </a:rPr>
              <a:t>و</a:t>
            </a:r>
          </a:p>
          <a:p>
            <a:pPr algn="ctr"/>
            <a:r>
              <a:rPr lang="ar-SA" sz="4500" b="1" dirty="0">
                <a:solidFill>
                  <a:schemeClr val="accent4"/>
                </a:solidFill>
              </a:rPr>
              <a:t>تدريب (٨) صفحة ٦٧</a:t>
            </a:r>
          </a:p>
          <a:p>
            <a:pPr algn="ctr"/>
            <a:r>
              <a:rPr lang="ar-SA" sz="4500" b="1" dirty="0">
                <a:solidFill>
                  <a:schemeClr val="accent4"/>
                </a:solidFill>
              </a:rPr>
              <a:t> واجب في الكتاب </a:t>
            </a:r>
          </a:p>
        </p:txBody>
      </p:sp>
    </p:spTree>
    <p:extLst>
      <p:ext uri="{BB962C8B-B14F-4D97-AF65-F5344CB8AC3E}">
        <p14:creationId xmlns:p14="http://schemas.microsoft.com/office/powerpoint/2010/main" val="207388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17;p7" descr="Imagen que contiene calibre, dispositivo,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77035" y="4048041"/>
            <a:ext cx="7637929" cy="1198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/>
          <p:cNvSpPr txBox="1"/>
          <p:nvPr/>
        </p:nvSpPr>
        <p:spPr>
          <a:xfrm>
            <a:off x="9228210" y="212463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940747-61B7-6541-9C03-9A8C3B7F75F8}"/>
              </a:ext>
            </a:extLst>
          </p:cNvPr>
          <p:cNvSpPr txBox="1"/>
          <p:nvPr/>
        </p:nvSpPr>
        <p:spPr>
          <a:xfrm>
            <a:off x="2908063" y="2582010"/>
            <a:ext cx="6504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chemeClr val="bg1"/>
                </a:solidFill>
              </a:rPr>
              <a:t>استودعتكم الله الذي لاتضيع ودائعه</a:t>
            </a:r>
          </a:p>
          <a:p>
            <a:pPr algn="ctr" rtl="1">
              <a:defRPr sz="7000"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4000" b="1" dirty="0">
                <a:solidFill>
                  <a:srgbClr val="40AFFF"/>
                </a:solidFill>
              </a:rPr>
              <a:t>أ/</a:t>
            </a:r>
            <a:r>
              <a:rPr lang="ar-SA" sz="4000" b="1" dirty="0">
                <a:solidFill>
                  <a:schemeClr val="bg1"/>
                </a:solidFill>
              </a:rPr>
              <a:t>صباح القحطاني</a:t>
            </a:r>
            <a:r>
              <a:rPr lang="ar-SA" sz="1800" dirty="0"/>
              <a:t> </a:t>
            </a:r>
            <a:endParaRPr lang="ar-SA" dirty="0"/>
          </a:p>
        </p:txBody>
      </p:sp>
      <p:sp>
        <p:nvSpPr>
          <p:cNvPr id="9" name="مربع نص 8">
            <a:hlinkClick r:id="rId4"/>
            <a:extLst>
              <a:ext uri="{FF2B5EF4-FFF2-40B4-BE49-F238E27FC236}">
                <a16:creationId xmlns:a16="http://schemas.microsoft.com/office/drawing/2014/main" id="{92F3C852-38A1-F44E-A866-560799CEAAFC}"/>
              </a:ext>
            </a:extLst>
          </p:cNvPr>
          <p:cNvSpPr txBox="1"/>
          <p:nvPr/>
        </p:nvSpPr>
        <p:spPr>
          <a:xfrm>
            <a:off x="1143237" y="5827712"/>
            <a:ext cx="8269704" cy="671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700" b="1" i="0" u="none" strike="noStrike" cap="none" spc="0" normalizeH="0" baseline="0" dirty="0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https://t.me/</a:t>
            </a:r>
            <a:r>
              <a:rPr kumimoji="0" lang="en-GB" sz="3700" b="1" i="0" u="none" strike="noStrike" cap="none" spc="0" normalizeH="0" baseline="0" dirty="0" err="1">
                <a:ln>
                  <a:noFill/>
                </a:ln>
                <a:solidFill>
                  <a:srgbClr val="EF00A5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maharat_raqmia_sabah</a:t>
            </a:r>
            <a:endParaRPr kumimoji="0" lang="ar-SA" sz="3700" b="1" i="0" u="none" strike="noStrike" cap="none" spc="0" normalizeH="0" baseline="0" dirty="0">
              <a:ln>
                <a:noFill/>
              </a:ln>
              <a:solidFill>
                <a:srgbClr val="EF00A5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792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1" y="2160598"/>
            <a:ext cx="2462419" cy="4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3" y="3451232"/>
            <a:ext cx="2462419" cy="4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30;p9" descr="Imagen que contiene obje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177882" y="4752667"/>
            <a:ext cx="2462419" cy="40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3EE1836-315F-4A4A-92AB-5C300B485F5B}"/>
              </a:ext>
            </a:extLst>
          </p:cNvPr>
          <p:cNvSpPr txBox="1"/>
          <p:nvPr/>
        </p:nvSpPr>
        <p:spPr>
          <a:xfrm>
            <a:off x="7910796" y="223645"/>
            <a:ext cx="5119404" cy="807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1" anchor="ctr">
            <a:spAutoFit/>
          </a:bodyPr>
          <a:lstStyle/>
          <a:p>
            <a:pPr algn="ctr" defTabSz="914377" rtl="0" hangingPunct="0"/>
            <a:r>
              <a:rPr lang="ar-SA" sz="5000" b="1" kern="0" dirty="0">
                <a:solidFill>
                  <a:srgbClr val="95F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Neue"/>
              </a:rPr>
              <a:t>الاستراتيجيات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5980DA8-1A6A-7448-94DF-18C0D090369A}"/>
              </a:ext>
            </a:extLst>
          </p:cNvPr>
          <p:cNvSpPr txBox="1"/>
          <p:nvPr/>
        </p:nvSpPr>
        <p:spPr>
          <a:xfrm>
            <a:off x="4599545" y="2003535"/>
            <a:ext cx="34206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جدول التعلم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4A30534-54B4-614C-850F-F7D8A579BDA7}"/>
              </a:ext>
            </a:extLst>
          </p:cNvPr>
          <p:cNvSpPr txBox="1"/>
          <p:nvPr/>
        </p:nvSpPr>
        <p:spPr>
          <a:xfrm>
            <a:off x="4675745" y="3320853"/>
            <a:ext cx="32682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الدقيقة الواحدة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20F6FF4-21DA-2A45-93AD-E608EAB57B3B}"/>
              </a:ext>
            </a:extLst>
          </p:cNvPr>
          <p:cNvSpPr txBox="1"/>
          <p:nvPr/>
        </p:nvSpPr>
        <p:spPr>
          <a:xfrm>
            <a:off x="4675745" y="4638171"/>
            <a:ext cx="3268248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bg1"/>
                </a:solidFill>
              </a:rPr>
              <a:t>الحوار والمناقشة </a:t>
            </a:r>
          </a:p>
        </p:txBody>
      </p:sp>
    </p:spTree>
    <p:extLst>
      <p:ext uri="{BB962C8B-B14F-4D97-AF65-F5344CB8AC3E}">
        <p14:creationId xmlns:p14="http://schemas.microsoft.com/office/powerpoint/2010/main" val="387630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19436BA7-A1C9-1A4B-8391-C7694FB7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9" y="280212"/>
            <a:ext cx="11708781" cy="621266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784F2F4-A18B-564A-8958-70B4619857E7}"/>
              </a:ext>
            </a:extLst>
          </p:cNvPr>
          <p:cNvSpPr/>
          <p:nvPr/>
        </p:nvSpPr>
        <p:spPr>
          <a:xfrm>
            <a:off x="7630530" y="365124"/>
            <a:ext cx="3957753" cy="1245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496B7E6-F09A-5349-A854-BEA5BBD244BE}"/>
              </a:ext>
            </a:extLst>
          </p:cNvPr>
          <p:cNvSpPr/>
          <p:nvPr/>
        </p:nvSpPr>
        <p:spPr>
          <a:xfrm>
            <a:off x="5140405" y="1610471"/>
            <a:ext cx="5917888" cy="563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A356D1D-D053-DF4A-AE9E-36FA9ECFC654}"/>
              </a:ext>
            </a:extLst>
          </p:cNvPr>
          <p:cNvSpPr txBox="1"/>
          <p:nvPr/>
        </p:nvSpPr>
        <p:spPr>
          <a:xfrm>
            <a:off x="7630531" y="2842351"/>
            <a:ext cx="3387184" cy="20159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 dirty="0"/>
              <a:t>الشرائح التقديمية </a:t>
            </a:r>
          </a:p>
          <a:p>
            <a:pPr algn="r"/>
            <a:r>
              <a:rPr lang="ar-SA" sz="2500" b="1" dirty="0"/>
              <a:t>إدراج الصور</a:t>
            </a:r>
          </a:p>
          <a:p>
            <a:pPr algn="r"/>
            <a:r>
              <a:rPr lang="ar-SA" sz="2500" b="1" dirty="0"/>
              <a:t>الانتقالات وتأثيرات الحركة </a:t>
            </a:r>
          </a:p>
          <a:p>
            <a:pPr algn="r"/>
            <a:r>
              <a:rPr lang="ar-SA" sz="2500" b="1" dirty="0"/>
              <a:t>إدراج مقاطع الفيديو </a:t>
            </a:r>
          </a:p>
          <a:p>
            <a:pPr algn="r"/>
            <a:r>
              <a:rPr lang="ar-SA" sz="2500" b="1" dirty="0"/>
              <a:t>جدول البيانات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B136B9F-5738-934A-A1F6-0B9AD15E0AA9}"/>
              </a:ext>
            </a:extLst>
          </p:cNvPr>
          <p:cNvSpPr txBox="1"/>
          <p:nvPr/>
        </p:nvSpPr>
        <p:spPr>
          <a:xfrm>
            <a:off x="4066787" y="2883899"/>
            <a:ext cx="34955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500" b="1" dirty="0"/>
              <a:t>إدخال البيانات في جدول </a:t>
            </a:r>
          </a:p>
          <a:p>
            <a:pPr algn="r"/>
            <a:r>
              <a:rPr lang="ar-SA" sz="2500" b="1" dirty="0"/>
              <a:t>البيانات</a:t>
            </a:r>
          </a:p>
          <a:p>
            <a:pPr algn="r"/>
            <a:r>
              <a:rPr lang="ar-SA" sz="2500" b="1" dirty="0"/>
              <a:t>إجراء العمليات الحسابية في </a:t>
            </a:r>
          </a:p>
          <a:p>
            <a:pPr algn="r"/>
            <a:r>
              <a:rPr lang="ar-SA" sz="2500" b="1" dirty="0"/>
              <a:t>جدول البيانات </a:t>
            </a:r>
          </a:p>
        </p:txBody>
      </p:sp>
    </p:spTree>
    <p:extLst>
      <p:ext uri="{BB962C8B-B14F-4D97-AF65-F5344CB8AC3E}">
        <p14:creationId xmlns:p14="http://schemas.microsoft.com/office/powerpoint/2010/main" val="41039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46F8F5DC-DE6E-154B-A181-1BC2CDAB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oogle Shape;154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512" y="805366"/>
            <a:ext cx="8239512" cy="49302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365D8C8-771A-BF44-99CB-850107EC9CFE}"/>
              </a:ext>
            </a:extLst>
          </p:cNvPr>
          <p:cNvSpPr txBox="1"/>
          <p:nvPr/>
        </p:nvSpPr>
        <p:spPr>
          <a:xfrm>
            <a:off x="3525034" y="1649438"/>
            <a:ext cx="4941636" cy="29495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5000" b="1" i="0" u="none" strike="noStrike" cap="none" spc="0" normalizeH="0" baseline="0" dirty="0">
                <a:ln>
                  <a:noFill/>
                </a:ln>
                <a:solidFill>
                  <a:srgbClr val="B33B8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الدرس الثاني</a:t>
            </a:r>
          </a:p>
          <a:p>
            <a:pPr marL="0" marR="0" indent="0" algn="ctr" defTabSz="5842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4500" b="1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إدخال البيانات وإجراء العمليات الحسابية البسيطة </a:t>
            </a:r>
          </a:p>
        </p:txBody>
      </p:sp>
      <p:sp>
        <p:nvSpPr>
          <p:cNvPr id="6" name="Google Shape;1600;p15">
            <a:extLst>
              <a:ext uri="{FF2B5EF4-FFF2-40B4-BE49-F238E27FC236}">
                <a16:creationId xmlns:a16="http://schemas.microsoft.com/office/drawing/2014/main" id="{69D92F22-1CDC-8847-AE30-753491FF94D4}"/>
              </a:ext>
            </a:extLst>
          </p:cNvPr>
          <p:cNvSpPr/>
          <p:nvPr/>
        </p:nvSpPr>
        <p:spPr>
          <a:xfrm>
            <a:off x="9290923" y="5030873"/>
            <a:ext cx="1805766" cy="1655761"/>
          </a:xfrm>
          <a:custGeom>
            <a:avLst/>
            <a:gdLst/>
            <a:ahLst/>
            <a:cxnLst/>
            <a:rect l="l" t="t" r="r" b="b"/>
            <a:pathLst>
              <a:path w="11349" h="10582" extrusionOk="0">
                <a:moveTo>
                  <a:pt x="10136" y="2231"/>
                </a:moveTo>
                <a:lnTo>
                  <a:pt x="10136" y="3373"/>
                </a:lnTo>
                <a:lnTo>
                  <a:pt x="4818" y="5585"/>
                </a:lnTo>
                <a:lnTo>
                  <a:pt x="1125" y="4122"/>
                </a:lnTo>
                <a:lnTo>
                  <a:pt x="1125" y="2927"/>
                </a:lnTo>
                <a:lnTo>
                  <a:pt x="4818" y="4372"/>
                </a:lnTo>
                <a:lnTo>
                  <a:pt x="10136" y="2231"/>
                </a:lnTo>
                <a:close/>
                <a:moveTo>
                  <a:pt x="9743" y="4390"/>
                </a:moveTo>
                <a:lnTo>
                  <a:pt x="9743" y="5514"/>
                </a:lnTo>
                <a:lnTo>
                  <a:pt x="9725" y="5514"/>
                </a:lnTo>
                <a:lnTo>
                  <a:pt x="4426" y="7709"/>
                </a:lnTo>
                <a:lnTo>
                  <a:pt x="715" y="6246"/>
                </a:lnTo>
                <a:lnTo>
                  <a:pt x="715" y="5050"/>
                </a:lnTo>
                <a:lnTo>
                  <a:pt x="4533" y="6567"/>
                </a:lnTo>
                <a:lnTo>
                  <a:pt x="9743" y="4390"/>
                </a:lnTo>
                <a:close/>
                <a:moveTo>
                  <a:pt x="10118" y="6299"/>
                </a:moveTo>
                <a:lnTo>
                  <a:pt x="10100" y="7512"/>
                </a:lnTo>
                <a:lnTo>
                  <a:pt x="4801" y="9707"/>
                </a:lnTo>
                <a:lnTo>
                  <a:pt x="1071" y="8244"/>
                </a:lnTo>
                <a:lnTo>
                  <a:pt x="1071" y="7209"/>
                </a:lnTo>
                <a:lnTo>
                  <a:pt x="4390" y="8565"/>
                </a:lnTo>
                <a:lnTo>
                  <a:pt x="10118" y="6299"/>
                </a:lnTo>
                <a:close/>
                <a:moveTo>
                  <a:pt x="6656" y="1"/>
                </a:moveTo>
                <a:lnTo>
                  <a:pt x="964" y="1999"/>
                </a:lnTo>
                <a:cubicBezTo>
                  <a:pt x="411" y="2249"/>
                  <a:pt x="393" y="2980"/>
                  <a:pt x="393" y="3587"/>
                </a:cubicBezTo>
                <a:cubicBezTo>
                  <a:pt x="393" y="3783"/>
                  <a:pt x="429" y="3980"/>
                  <a:pt x="465" y="4176"/>
                </a:cubicBezTo>
                <a:cubicBezTo>
                  <a:pt x="19" y="4461"/>
                  <a:pt x="1" y="5139"/>
                  <a:pt x="1" y="5710"/>
                </a:cubicBezTo>
                <a:cubicBezTo>
                  <a:pt x="1" y="6174"/>
                  <a:pt x="108" y="6602"/>
                  <a:pt x="393" y="6870"/>
                </a:cubicBezTo>
                <a:cubicBezTo>
                  <a:pt x="340" y="7102"/>
                  <a:pt x="376" y="7387"/>
                  <a:pt x="376" y="7709"/>
                </a:cubicBezTo>
                <a:cubicBezTo>
                  <a:pt x="376" y="8315"/>
                  <a:pt x="536" y="8868"/>
                  <a:pt x="1071" y="9047"/>
                </a:cubicBezTo>
                <a:lnTo>
                  <a:pt x="4765" y="10581"/>
                </a:lnTo>
                <a:lnTo>
                  <a:pt x="11313" y="7869"/>
                </a:lnTo>
                <a:lnTo>
                  <a:pt x="10617" y="7602"/>
                </a:lnTo>
                <a:lnTo>
                  <a:pt x="10617" y="6138"/>
                </a:lnTo>
                <a:lnTo>
                  <a:pt x="11313" y="5853"/>
                </a:lnTo>
                <a:lnTo>
                  <a:pt x="10260" y="5443"/>
                </a:lnTo>
                <a:lnTo>
                  <a:pt x="10260" y="4176"/>
                </a:lnTo>
                <a:lnTo>
                  <a:pt x="11349" y="3712"/>
                </a:lnTo>
                <a:lnTo>
                  <a:pt x="10653" y="3462"/>
                </a:lnTo>
                <a:lnTo>
                  <a:pt x="10653" y="2017"/>
                </a:lnTo>
                <a:lnTo>
                  <a:pt x="11349" y="1731"/>
                </a:lnTo>
                <a:lnTo>
                  <a:pt x="6656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Google Shape;15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120737" y="4026427"/>
            <a:ext cx="3896874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B798E27-6850-F84D-8F78-20D4D6753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6" y="365124"/>
            <a:ext cx="8294110" cy="569843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FB22F64-22D8-CD4E-8942-2E2F416A292F}"/>
              </a:ext>
            </a:extLst>
          </p:cNvPr>
          <p:cNvSpPr txBox="1"/>
          <p:nvPr/>
        </p:nvSpPr>
        <p:spPr>
          <a:xfrm>
            <a:off x="3857084" y="794438"/>
            <a:ext cx="4009475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chemeClr val="accent4"/>
                </a:solidFill>
              </a:rPr>
              <a:t>أهداف الدرس: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117D1D6-F6E5-AD4C-8D09-BC1DF9991C99}"/>
              </a:ext>
            </a:extLst>
          </p:cNvPr>
          <p:cNvSpPr txBox="1"/>
          <p:nvPr/>
        </p:nvSpPr>
        <p:spPr>
          <a:xfrm>
            <a:off x="838200" y="1444954"/>
            <a:ext cx="72825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400" b="1" dirty="0">
                <a:latin typeface="HelveticaNeueW23forSKY-Reg"/>
              </a:rPr>
              <a:t>إدخال الأرقام والنصوص في جدول البيانات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400" b="1" dirty="0">
                <a:latin typeface="HelveticaNeueW23forSKY-Reg"/>
              </a:rPr>
              <a:t>تغيير اتجاه ورقة العمل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400" b="1" dirty="0">
                <a:latin typeface="HelveticaNeueW23forSKY-Reg"/>
              </a:rPr>
              <a:t>معرفة كيفية إجراء العمليات الحسابية في جداول البيانات.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400" b="1" dirty="0">
                <a:latin typeface="HelveticaNeueW23forSKY-Reg"/>
              </a:rPr>
              <a:t>تنسيق النص والأرقام في الخلايا</a:t>
            </a: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400" b="1" dirty="0">
                <a:latin typeface="HelveticaNeueW23forSKY-Reg"/>
              </a:rPr>
              <a:t>التعرف على اتجاه محاذاة الأرقام والنصوص عند ادخالها في جداول البيانات في برنامج مايكروسوفت إكسل (</a:t>
            </a:r>
            <a:r>
              <a:rPr lang="en-US" sz="2400" b="1" dirty="0">
                <a:latin typeface="HelveticaNeueW23forSKY-Reg"/>
              </a:rPr>
              <a:t>Microsoft Excel).</a:t>
            </a:r>
            <a:endParaRPr lang="ar-SA" sz="2400" b="1" dirty="0">
              <a:latin typeface="HelveticaNeueW23forSKY-Reg"/>
            </a:endParaRP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400" b="1" dirty="0">
                <a:latin typeface="HelveticaNeueW23forSKY-Reg"/>
              </a:rPr>
              <a:t>تغيير عرض العمود في جدول البيانات في برنامج مايكروسوفت إكسل (</a:t>
            </a:r>
            <a:r>
              <a:rPr lang="en-US" sz="2400" b="1" dirty="0">
                <a:latin typeface="HelveticaNeueW23forSKY-Reg"/>
              </a:rPr>
              <a:t>Microsoft Excel).</a:t>
            </a:r>
            <a:endParaRPr lang="ar-SA" sz="2400" b="1" dirty="0">
              <a:latin typeface="HelveticaNeueW23forSKY-Reg"/>
            </a:endParaRPr>
          </a:p>
          <a:p>
            <a:pPr marL="342900" marR="0" lvl="0" indent="-3429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2400" b="1" dirty="0">
                <a:latin typeface="HelveticaNeueW23forSKY-Reg"/>
              </a:rPr>
              <a:t>التعرف على برامج أخرى تشبه بحد كبير برنامج مايكروسوفت إكسل (</a:t>
            </a:r>
            <a:r>
              <a:rPr lang="en-US" sz="2400" b="1" dirty="0">
                <a:latin typeface="HelveticaNeueW23forSKY-Reg"/>
              </a:rPr>
              <a:t>Microsoft Excel) </a:t>
            </a:r>
            <a:r>
              <a:rPr lang="ar-SA" sz="2400" b="1" dirty="0">
                <a:latin typeface="HelveticaNeueW23forSKY-Reg"/>
              </a:rPr>
              <a:t>في المهمات والوظائف.</a:t>
            </a:r>
            <a:endParaRPr lang="ar-SA" sz="2400" b="1" dirty="0"/>
          </a:p>
        </p:txBody>
      </p:sp>
      <p:grpSp>
        <p:nvGrpSpPr>
          <p:cNvPr id="3" name="Google Shape;1587;p15">
            <a:extLst>
              <a:ext uri="{FF2B5EF4-FFF2-40B4-BE49-F238E27FC236}">
                <a16:creationId xmlns:a16="http://schemas.microsoft.com/office/drawing/2014/main" id="{2BFB94FD-0BE5-3C4C-B8E7-70BDDAA7420E}"/>
              </a:ext>
            </a:extLst>
          </p:cNvPr>
          <p:cNvGrpSpPr/>
          <p:nvPr/>
        </p:nvGrpSpPr>
        <p:grpSpPr>
          <a:xfrm>
            <a:off x="7866559" y="142286"/>
            <a:ext cx="1595394" cy="1325562"/>
            <a:chOff x="3171000" y="4021950"/>
            <a:chExt cx="268100" cy="265875"/>
          </a:xfrm>
        </p:grpSpPr>
        <p:sp>
          <p:nvSpPr>
            <p:cNvPr id="12" name="Google Shape;1588;p15">
              <a:extLst>
                <a:ext uri="{FF2B5EF4-FFF2-40B4-BE49-F238E27FC236}">
                  <a16:creationId xmlns:a16="http://schemas.microsoft.com/office/drawing/2014/main" id="{C46C658B-FE8F-E549-BC54-546A2C5D38CD}"/>
                </a:ext>
              </a:extLst>
            </p:cNvPr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89;p15">
              <a:extLst>
                <a:ext uri="{FF2B5EF4-FFF2-40B4-BE49-F238E27FC236}">
                  <a16:creationId xmlns:a16="http://schemas.microsoft.com/office/drawing/2014/main" id="{653C13AD-C7DE-F547-9843-2D73837A892E}"/>
                </a:ext>
              </a:extLst>
            </p:cNvPr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0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7163FF-F99D-5347-829E-1D9E1908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7B24ADCD-D675-DC40-BE1E-1BA0025AE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3536"/>
          </a:xfrm>
        </p:spPr>
      </p:pic>
      <p:pic>
        <p:nvPicPr>
          <p:cNvPr id="4" name="Google Shape;1571;p14" descr="Imagen que contiene hum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745" y="365125"/>
            <a:ext cx="3700241" cy="80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70;p14" descr="Imagen que contiene hum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8822" y="365125"/>
            <a:ext cx="3527433" cy="8256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189CD18-C6B4-DD44-B026-DEDC2B8EFA79}"/>
              </a:ext>
            </a:extLst>
          </p:cNvPr>
          <p:cNvSpPr txBox="1"/>
          <p:nvPr/>
        </p:nvSpPr>
        <p:spPr>
          <a:xfrm>
            <a:off x="2884732" y="1246896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14" name="Google Shape;1578;p15">
            <a:extLst>
              <a:ext uri="{FF2B5EF4-FFF2-40B4-BE49-F238E27FC236}">
                <a16:creationId xmlns:a16="http://schemas.microsoft.com/office/drawing/2014/main" id="{F5D34D35-050D-904C-959E-B154C78516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7454" y="157665"/>
            <a:ext cx="3177091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7ED631D-B8AA-6940-8420-EE72FB657C88}"/>
              </a:ext>
            </a:extLst>
          </p:cNvPr>
          <p:cNvSpPr txBox="1"/>
          <p:nvPr/>
        </p:nvSpPr>
        <p:spPr>
          <a:xfrm>
            <a:off x="4797970" y="213714"/>
            <a:ext cx="18288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accent4"/>
                </a:solidFill>
              </a:rPr>
              <a:t>ص٥٦</a:t>
            </a:r>
          </a:p>
        </p:txBody>
      </p:sp>
      <p:pic>
        <p:nvPicPr>
          <p:cNvPr id="10" name="صورة 10">
            <a:extLst>
              <a:ext uri="{FF2B5EF4-FFF2-40B4-BE49-F238E27FC236}">
                <a16:creationId xmlns:a16="http://schemas.microsoft.com/office/drawing/2014/main" id="{7FEE1BFC-2D68-F6CB-B421-6010F326F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72" y="1483228"/>
            <a:ext cx="7155367" cy="55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rim.13B14230-EAEA-43FB-8CFC-628EE12260A5.MOV">
            <a:hlinkClick r:id="" action="ppaction://media"/>
            <a:extLst>
              <a:ext uri="{FF2B5EF4-FFF2-40B4-BE49-F238E27FC236}">
                <a16:creationId xmlns:a16="http://schemas.microsoft.com/office/drawing/2014/main" id="{879A8954-4834-D641-5C7B-5D5D3EB684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561" y="1"/>
            <a:ext cx="11634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Google Shape;1517;p7" descr="Imagen que contiene calibre, dispositivo, objeto&#10;&#10;Descripción generada automáticamente">
            <a:extLst>
              <a:ext uri="{FF2B5EF4-FFF2-40B4-BE49-F238E27FC236}">
                <a16:creationId xmlns:a16="http://schemas.microsoft.com/office/drawing/2014/main" id="{99C2BBC4-80D5-B444-B5BC-53A76D76B5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466258" y="5978293"/>
            <a:ext cx="2839352" cy="514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8E8C73E-10D5-254B-8FDE-DAA1DA43EDAE}"/>
              </a:ext>
            </a:extLst>
          </p:cNvPr>
          <p:cNvSpPr txBox="1"/>
          <p:nvPr/>
        </p:nvSpPr>
        <p:spPr>
          <a:xfrm>
            <a:off x="1971534" y="5417866"/>
            <a:ext cx="1828800" cy="6309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rgbClr val="95FE44"/>
                </a:solidFill>
              </a:rPr>
              <a:t>لنطبق الآن 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07DE7B48-CA50-AC31-128F-EF3A35BA6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45" y="0"/>
            <a:ext cx="5914856" cy="68580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9F35B0AE-D2E4-978B-6CBC-D44E1F169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77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2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02A06C0-42D7-3B4C-9BDF-E0FB2DB5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4C3CEBBE-47BE-B847-B487-67B7040A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trim.1138FA06-B876-4544-A768-ADFD6522C178.MOV">
            <a:hlinkClick r:id="" action="ppaction://media"/>
            <a:extLst>
              <a:ext uri="{FF2B5EF4-FFF2-40B4-BE49-F238E27FC236}">
                <a16:creationId xmlns:a16="http://schemas.microsoft.com/office/drawing/2014/main" id="{E44BFA96-AA80-C812-10C7-005A58969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Chalk_Fun_SlidesMania">
  <a:themeElements>
    <a:clrScheme name="Verde amarillo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</Words>
  <Application>Microsoft Office PowerPoint</Application>
  <PresentationFormat>شاشة عريضة</PresentationFormat>
  <Paragraphs>1</Paragraphs>
  <Slides>18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18</vt:i4>
      </vt:variant>
    </vt:vector>
  </HeadingPairs>
  <TitlesOfParts>
    <vt:vector size="20" baseType="lpstr">
      <vt:lpstr>نسق Office</vt:lpstr>
      <vt:lpstr>10_Chalk_Fun_SlidesMania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صباح القحطاني</dc:creator>
  <cp:lastModifiedBy>صباح القحطاني</cp:lastModifiedBy>
  <cp:revision>70</cp:revision>
  <dcterms:created xsi:type="dcterms:W3CDTF">2021-03-29T04:36:06Z</dcterms:created>
  <dcterms:modified xsi:type="dcterms:W3CDTF">2022-05-15T01:29:21Z</dcterms:modified>
</cp:coreProperties>
</file>