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25"/>
  </p:notesMasterIdLst>
  <p:sldIdLst>
    <p:sldId id="256" r:id="rId7"/>
    <p:sldId id="337" r:id="rId8"/>
    <p:sldId id="257" r:id="rId9"/>
    <p:sldId id="339" r:id="rId10"/>
    <p:sldId id="340" r:id="rId11"/>
    <p:sldId id="305" r:id="rId12"/>
    <p:sldId id="307" r:id="rId13"/>
    <p:sldId id="347" r:id="rId14"/>
    <p:sldId id="306" r:id="rId15"/>
    <p:sldId id="349" r:id="rId16"/>
    <p:sldId id="308" r:id="rId17"/>
    <p:sldId id="348" r:id="rId18"/>
    <p:sldId id="350" r:id="rId19"/>
    <p:sldId id="354" r:id="rId20"/>
    <p:sldId id="263" r:id="rId21"/>
    <p:sldId id="311" r:id="rId22"/>
    <p:sldId id="352" r:id="rId23"/>
    <p:sldId id="330" r:id="rId24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6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ED48B3B-9A37-EF43-86B8-2ADDB6387568}" type="datetimeFigureOut">
              <a:rPr lang="ar-SA" smtClean="0"/>
              <a:t>6 شوال،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810FE08-42E6-FD4B-8B79-F69A443877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942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6‏/10‏/1443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36563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6‏/10‏/1443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80346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6‏/10‏/1443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834549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04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43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85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51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72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48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55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8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6‏/10‏/1443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670980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31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66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77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9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85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63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16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48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33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0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6‏/10‏/1443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826662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92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74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52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3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5338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35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93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97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167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0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6‏/10‏/1443</a:t>
            </a:fld>
            <a:endParaRPr lang="ar-KW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97380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4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79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5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6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13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7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829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55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238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0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6‏/10‏/1443</a:t>
            </a:fld>
            <a:endParaRPr lang="ar-KW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015653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99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87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665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69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08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411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40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769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47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8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6‏/10‏/1443</a:t>
            </a:fld>
            <a:endParaRPr lang="ar-KW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7703874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167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415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471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2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392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748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215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1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6‏/10‏/1443</a:t>
            </a:fld>
            <a:endParaRPr lang="ar-KW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99755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6‏/10‏/1443</a:t>
            </a:fld>
            <a:endParaRPr lang="ar-KW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26388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6‏/10‏/1443</a:t>
            </a:fld>
            <a:endParaRPr lang="ar-KW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47797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95543-895B-4262-8852-F9BDF44143C6}" type="datetimeFigureOut">
              <a:rPr lang="ar-KW" smtClean="0"/>
              <a:t>6‏/10‏/1443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9849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9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7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5/7/22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07/05/2022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4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16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maharat_raqmia_sabah" TargetMode="Externa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jp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4400" dirty="0">
              <a:solidFill>
                <a:schemeClr val="tx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100000" l="10000" r="90000"/>
                    </a14:imgEffect>
                  </a14:imgLayer>
                </a14:imgProps>
              </a:ext>
            </a:extLst>
          </a:blip>
          <a:srcRect l="19996" t="1453" r="26872"/>
          <a:stretch/>
        </p:blipFill>
        <p:spPr>
          <a:xfrm>
            <a:off x="884903" y="1806826"/>
            <a:ext cx="2897832" cy="484484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293051" y="1694242"/>
            <a:ext cx="80728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اليوم / </a:t>
            </a:r>
            <a:r>
              <a:rPr lang="ar-SA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الأحد                                 </a:t>
            </a:r>
            <a:r>
              <a:rPr lang="ar-SA" sz="3600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التاريخ/</a:t>
            </a:r>
            <a:r>
              <a:rPr lang="ar-SA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١٤٤٣</a:t>
            </a:r>
            <a:r>
              <a:rPr lang="ar-SA" sz="3600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١٠</a:t>
            </a:r>
            <a:r>
              <a:rPr lang="ar-SA" sz="3600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٧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010297" y="2659559"/>
            <a:ext cx="53035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rgbClr val="00B0F0"/>
                </a:solidFill>
                <a:latin typeface="Arial Rounded MT Bold" panose="020F0704030504030204" pitchFamily="34" charset="0"/>
                <a:cs typeface="+mj-cs"/>
              </a:rPr>
              <a:t>المادة / </a:t>
            </a:r>
            <a:r>
              <a:rPr lang="ar-SA" sz="4400" dirty="0">
                <a:latin typeface="Arial Rounded MT Bold" panose="020F0704030504030204" pitchFamily="34" charset="0"/>
                <a:cs typeface="+mj-cs"/>
              </a:rPr>
              <a:t>المهارات الرقمية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010297" y="771010"/>
            <a:ext cx="44283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/>
              <a:t>بسم الله الرحمن الرحيم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256042" y="4222761"/>
            <a:ext cx="48120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F73998"/>
                </a:solidFill>
              </a:rPr>
              <a:t>معلمة المادة </a:t>
            </a:r>
            <a:r>
              <a:rPr lang="ar-SA" sz="3200" dirty="0">
                <a:solidFill>
                  <a:srgbClr val="00B0F0"/>
                </a:solidFill>
              </a:rPr>
              <a:t>أ/</a:t>
            </a:r>
            <a:r>
              <a:rPr lang="ar-SA" sz="3200" dirty="0"/>
              <a:t>صباح القحطاني 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1366600" y="4041213"/>
            <a:ext cx="2071401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sz="3900" dirty="0">
                <a:solidFill>
                  <a:srgbClr val="44546A">
                    <a:lumMod val="75000"/>
                  </a:srgbClr>
                </a:solidFill>
                <a:cs typeface="PT Bold Heading" panose="02010400000000000000" pitchFamily="2" charset="-78"/>
              </a:rPr>
              <a:t>أهلًا بكم</a:t>
            </a:r>
          </a:p>
          <a:p>
            <a:pPr lvl="0" algn="ctr"/>
            <a:r>
              <a:rPr lang="ar-SA" sz="3900" dirty="0">
                <a:solidFill>
                  <a:srgbClr val="44546A">
                    <a:lumMod val="75000"/>
                  </a:srgbClr>
                </a:solidFill>
                <a:cs typeface="PT Bold Heading" panose="02010400000000000000" pitchFamily="2" charset="-78"/>
              </a:rPr>
              <a:t>عودًا حميدًا </a:t>
            </a:r>
          </a:p>
        </p:txBody>
      </p:sp>
    </p:spTree>
    <p:extLst>
      <p:ext uri="{BB962C8B-B14F-4D97-AF65-F5344CB8AC3E}">
        <p14:creationId xmlns:p14="http://schemas.microsoft.com/office/powerpoint/2010/main" val="30123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3" name="trim.6B170604-CF4C-432D-88D5-E68D3013DAC4.MOV">
            <a:hlinkClick r:id="" action="ppaction://media"/>
            <a:extLst>
              <a:ext uri="{FF2B5EF4-FFF2-40B4-BE49-F238E27FC236}">
                <a16:creationId xmlns:a16="http://schemas.microsoft.com/office/drawing/2014/main" id="{7FA0DF0D-A74E-A5E5-4AA5-57D7A05702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5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6B3E7057-411E-0632-34D8-9ED6AA7D6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9" y="285879"/>
            <a:ext cx="10663083" cy="659178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5DFA12F-5A93-30D0-7E0E-F74AD7CEDE51}"/>
              </a:ext>
            </a:extLst>
          </p:cNvPr>
          <p:cNvSpPr/>
          <p:nvPr/>
        </p:nvSpPr>
        <p:spPr>
          <a:xfrm>
            <a:off x="9325536" y="5107139"/>
            <a:ext cx="936183" cy="936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D68EF7D-AF80-D2A4-8549-01798158DC2C}"/>
              </a:ext>
            </a:extLst>
          </p:cNvPr>
          <p:cNvSpPr txBox="1"/>
          <p:nvPr/>
        </p:nvSpPr>
        <p:spPr>
          <a:xfrm>
            <a:off x="8290692" y="5228981"/>
            <a:ext cx="1828800" cy="6924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altLang="zh-CN" sz="3900" b="1" dirty="0"/>
              <a:t>50</a:t>
            </a:r>
            <a:endParaRPr lang="ar-SA" sz="3900" b="1" dirty="0"/>
          </a:p>
        </p:txBody>
      </p:sp>
    </p:spTree>
    <p:extLst>
      <p:ext uri="{BB962C8B-B14F-4D97-AF65-F5344CB8AC3E}">
        <p14:creationId xmlns:p14="http://schemas.microsoft.com/office/powerpoint/2010/main" val="161792900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3" name="trim.E89F5186-B5DB-4ED1-9973-4956A9755EEF.MOV">
            <a:hlinkClick r:id="" action="ppaction://media"/>
            <a:extLst>
              <a:ext uri="{FF2B5EF4-FFF2-40B4-BE49-F238E27FC236}">
                <a16:creationId xmlns:a16="http://schemas.microsoft.com/office/drawing/2014/main" id="{F18FFE52-3455-9FCE-B853-CC153ABEF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32142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2873116" y="2090436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5000" b="1" dirty="0"/>
              <a:t>لنطبق معاً</a:t>
            </a:r>
            <a:endParaRPr lang="ar-EG" sz="5000" b="1" dirty="0"/>
          </a:p>
        </p:txBody>
      </p:sp>
    </p:spTree>
    <p:extLst>
      <p:ext uri="{BB962C8B-B14F-4D97-AF65-F5344CB8AC3E}">
        <p14:creationId xmlns:p14="http://schemas.microsoft.com/office/powerpoint/2010/main" val="368728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9" name="صورة 9">
            <a:extLst>
              <a:ext uri="{FF2B5EF4-FFF2-40B4-BE49-F238E27FC236}">
                <a16:creationId xmlns:a16="http://schemas.microsoft.com/office/drawing/2014/main" id="{C2BDAB99-14CB-3C6F-45DE-CE705CDC5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631" y="1"/>
            <a:ext cx="9879369" cy="6858000"/>
          </a:xfrm>
          <a:prstGeom prst="rect">
            <a:avLst/>
          </a:prstGeom>
        </p:spPr>
      </p:pic>
      <p:pic>
        <p:nvPicPr>
          <p:cNvPr id="6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82817594-4A5D-E1A9-7FE3-8E5A43EEC1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2514600" cy="1898276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364EE44D-BA81-7DA5-E9D2-B2FD95C1FD18}"/>
              </a:ext>
            </a:extLst>
          </p:cNvPr>
          <p:cNvSpPr txBox="1"/>
          <p:nvPr/>
        </p:nvSpPr>
        <p:spPr>
          <a:xfrm>
            <a:off x="5699891" y="1898275"/>
            <a:ext cx="53284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</a:rPr>
              <a:t>يمكنك إدراج نصوص وأرقام في جدول البيانات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F7E2662-F1C9-2E6D-8028-55A1EFBAA985}"/>
              </a:ext>
            </a:extLst>
          </p:cNvPr>
          <p:cNvSpPr txBox="1"/>
          <p:nvPr/>
        </p:nvSpPr>
        <p:spPr>
          <a:xfrm>
            <a:off x="5978672" y="2443964"/>
            <a:ext cx="53284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</a:rPr>
              <a:t>يمكنك إضافة رسومات بيانية في جداول البيانات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9EBE0FE-E161-42BB-CF4F-01FB8B70335D}"/>
              </a:ext>
            </a:extLst>
          </p:cNvPr>
          <p:cNvSpPr txBox="1"/>
          <p:nvPr/>
        </p:nvSpPr>
        <p:spPr>
          <a:xfrm>
            <a:off x="3772110" y="2905629"/>
            <a:ext cx="77758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</a:rPr>
              <a:t>تستخدم جداول البيانات لتنظيم ومعالجة النصوص والأرقام بسرعة وبدقة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20E7B4F-CEAC-8DF2-401C-5198FC65416A}"/>
              </a:ext>
            </a:extLst>
          </p:cNvPr>
          <p:cNvSpPr txBox="1"/>
          <p:nvPr/>
        </p:nvSpPr>
        <p:spPr>
          <a:xfrm>
            <a:off x="6472803" y="3429000"/>
            <a:ext cx="48342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</a:rPr>
              <a:t>يرمز إلى الأعمدة في جدول البيانات </a:t>
            </a:r>
            <a:r>
              <a:rPr lang="en-GB" sz="2400" b="1" dirty="0">
                <a:solidFill>
                  <a:srgbClr val="FF0000"/>
                </a:solidFill>
              </a:rPr>
              <a:t>,A </a:t>
            </a:r>
            <a:r>
              <a:rPr lang="ar-SA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</a:rPr>
              <a:t>,B</a:t>
            </a:r>
            <a:r>
              <a:rPr lang="ar-SA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5AD3476-6E5C-B15C-8F6B-D495F55DFA74}"/>
              </a:ext>
            </a:extLst>
          </p:cNvPr>
          <p:cNvSpPr txBox="1"/>
          <p:nvPr/>
        </p:nvSpPr>
        <p:spPr>
          <a:xfrm>
            <a:off x="4149872" y="5265568"/>
            <a:ext cx="1828800" cy="5693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100" b="1" dirty="0">
                <a:solidFill>
                  <a:srgbClr val="FF0000"/>
                </a:solidFill>
              </a:rPr>
              <a:t>الأيسر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186D91C-84A9-2813-A38F-8A152688D6FC}"/>
              </a:ext>
            </a:extLst>
          </p:cNvPr>
          <p:cNvSpPr txBox="1"/>
          <p:nvPr/>
        </p:nvSpPr>
        <p:spPr>
          <a:xfrm>
            <a:off x="5528906" y="5504245"/>
            <a:ext cx="1828800" cy="5693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100" b="1" dirty="0">
                <a:solidFill>
                  <a:srgbClr val="FF0000"/>
                </a:solidFill>
              </a:rPr>
              <a:t>حرف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E77D089-3087-850E-162C-FE090B3050E5}"/>
              </a:ext>
            </a:extLst>
          </p:cNvPr>
          <p:cNvSpPr txBox="1"/>
          <p:nvPr/>
        </p:nvSpPr>
        <p:spPr>
          <a:xfrm>
            <a:off x="4644003" y="5821797"/>
            <a:ext cx="1828800" cy="5693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100" b="1" dirty="0">
                <a:solidFill>
                  <a:srgbClr val="FF0000"/>
                </a:solidFill>
              </a:rPr>
              <a:t>الأسهم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EE25C1A-E0A3-A2DD-2B91-F19BBD49E583}"/>
              </a:ext>
            </a:extLst>
          </p:cNvPr>
          <p:cNvSpPr txBox="1"/>
          <p:nvPr/>
        </p:nvSpPr>
        <p:spPr>
          <a:xfrm>
            <a:off x="6368447" y="6133421"/>
            <a:ext cx="1828800" cy="5693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100" b="1" dirty="0">
                <a:solidFill>
                  <a:srgbClr val="FF0000"/>
                </a:solidFill>
              </a:rPr>
              <a:t>نشطة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3E54BBC-18C3-81B1-7179-09F236755A8E}"/>
              </a:ext>
            </a:extLst>
          </p:cNvPr>
          <p:cNvSpPr txBox="1"/>
          <p:nvPr/>
        </p:nvSpPr>
        <p:spPr>
          <a:xfrm>
            <a:off x="8439162" y="6350319"/>
            <a:ext cx="1828800" cy="5693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100" b="1" dirty="0">
                <a:solidFill>
                  <a:srgbClr val="FF0000"/>
                </a:solidFill>
              </a:rPr>
              <a:t>خلية</a:t>
            </a:r>
          </a:p>
        </p:txBody>
      </p:sp>
    </p:spTree>
    <p:extLst>
      <p:ext uri="{BB962C8B-B14F-4D97-AF65-F5344CB8AC3E}">
        <p14:creationId xmlns:p14="http://schemas.microsoft.com/office/powerpoint/2010/main" val="418519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/>
      <p:bldP spid="12" grpId="0"/>
      <p:bldP spid="14" grpId="0"/>
      <p:bldP spid="18" grpId="0"/>
      <p:bldP spid="19" grpId="0"/>
      <p:bldP spid="21" grpId="0"/>
      <p:bldP spid="23" grpId="0"/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67" r="90000">
                        <a14:foregroundMark x1="24533" y1="12000" x2="24533" y2="12000"/>
                        <a14:foregroundMark x1="20000" y1="12000" x2="20000" y2="12000"/>
                        <a14:foregroundMark x1="22267" y1="10556" x2="22267" y2="10556"/>
                      </a14:backgroundRemoval>
                    </a14:imgEffect>
                  </a14:imgLayer>
                </a14:imgProps>
              </a:ext>
            </a:extLst>
          </a:blip>
          <a:srcRect l="7733"/>
          <a:stretch/>
        </p:blipFill>
        <p:spPr>
          <a:xfrm flipH="1">
            <a:off x="88900" y="1573287"/>
            <a:ext cx="3987800" cy="541744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DC12427-F746-49AD-8B6C-FE68F319B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04" y="2097741"/>
            <a:ext cx="4432662" cy="2985247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6562166" y="864516"/>
            <a:ext cx="4545106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F73998"/>
                </a:solidFill>
              </a:rPr>
              <a:t>طالبتي لديك رسالة </a:t>
            </a:r>
          </a:p>
        </p:txBody>
      </p:sp>
    </p:spTree>
    <p:extLst>
      <p:ext uri="{BB962C8B-B14F-4D97-AF65-F5344CB8AC3E}">
        <p14:creationId xmlns:p14="http://schemas.microsoft.com/office/powerpoint/2010/main" val="185989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03" y="-364390"/>
            <a:ext cx="8792497" cy="7222390"/>
          </a:xfrm>
          <a:prstGeom prst="rect">
            <a:avLst/>
          </a:prstGeom>
        </p:spPr>
      </p:pic>
      <p:pic>
        <p:nvPicPr>
          <p:cNvPr id="8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AB6B935A-F7B0-334D-8066-7B07B5213A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5935901-0026-7F4A-8F01-D0F7812930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844" l="625" r="100000"/>
                    </a14:imgEffect>
                  </a14:imgLayer>
                </a14:imgProps>
              </a:ext>
            </a:extLst>
          </a:blip>
          <a:srcRect l="1915" t="29105" b="7866"/>
          <a:stretch/>
        </p:blipFill>
        <p:spPr>
          <a:xfrm flipH="1">
            <a:off x="418689" y="4243659"/>
            <a:ext cx="3079203" cy="2407864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1ABD7941-5412-285A-8225-7AE6FE1E6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390" y="132735"/>
            <a:ext cx="6040244" cy="5102143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D226AC2-C563-9251-F1B8-C1AAAADCA43B}"/>
              </a:ext>
            </a:extLst>
          </p:cNvPr>
          <p:cNvSpPr txBox="1"/>
          <p:nvPr/>
        </p:nvSpPr>
        <p:spPr>
          <a:xfrm>
            <a:off x="5302045" y="3495367"/>
            <a:ext cx="1828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3200" b="1" dirty="0">
                <a:solidFill>
                  <a:srgbClr val="FF0000"/>
                </a:solidFill>
              </a:rPr>
              <a:t>A4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2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132438"/>
            <a:ext cx="9822985" cy="5661797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4262244" y="697311"/>
            <a:ext cx="5916341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500" b="1" dirty="0">
                <a:solidFill>
                  <a:srgbClr val="F73998"/>
                </a:solidFill>
              </a:rPr>
              <a:t>واجب في الكتاب  </a:t>
            </a:r>
          </a:p>
          <a:p>
            <a:pPr algn="ctr"/>
            <a:r>
              <a:rPr lang="ar-EG" sz="5500" b="1" dirty="0"/>
              <a:t> </a:t>
            </a:r>
            <a:r>
              <a:rPr lang="ar-SA" sz="5500" b="1" dirty="0"/>
              <a:t>تدريب ٤</a:t>
            </a:r>
          </a:p>
          <a:p>
            <a:pPr algn="ctr"/>
            <a:r>
              <a:rPr lang="ar-SA" sz="5500" b="1" dirty="0"/>
              <a:t>و</a:t>
            </a:r>
          </a:p>
          <a:p>
            <a:pPr algn="ctr"/>
            <a:r>
              <a:rPr lang="ar-SA" sz="5500" b="1" dirty="0"/>
              <a:t>تدريب ٥</a:t>
            </a:r>
          </a:p>
          <a:p>
            <a:pPr algn="ctr"/>
            <a:r>
              <a:rPr lang="ar-SA" sz="5500" b="1" dirty="0"/>
              <a:t>ص ٥٣-٥٤-٥٥</a:t>
            </a:r>
            <a:endParaRPr lang="en-US" sz="55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3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3500" b="1" dirty="0">
              <a:solidFill>
                <a:srgbClr val="F73998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500" y1="13281" x2="52500" y2="13281"/>
                        <a14:backgroundMark x1="50469" y1="81250" x2="50469" y2="81250"/>
                        <a14:backgroundMark x1="52969" y1="64219" x2="52969" y2="64219"/>
                        <a14:backgroundMark x1="63281" y1="61406" x2="63281" y2="61406"/>
                        <a14:backgroundMark x1="62656" y1="53281" x2="62656" y2="53281"/>
                        <a14:backgroundMark x1="66406" y1="61719" x2="66406" y2="61719"/>
                        <a14:backgroundMark x1="51875" y1="75156" x2="51875" y2="75156"/>
                        <a14:backgroundMark x1="54375" y1="85156" x2="54375" y2="85156"/>
                        <a14:backgroundMark x1="62656" y1="50156" x2="62656" y2="50156"/>
                      </a14:backgroundRemoval>
                    </a14:imgEffect>
                  </a14:imgLayer>
                </a14:imgProps>
              </a:ext>
            </a:extLst>
          </a:blip>
          <a:srcRect l="28747" t="10829" r="24997" b="13329"/>
          <a:stretch/>
        </p:blipFill>
        <p:spPr>
          <a:xfrm>
            <a:off x="0" y="2209800"/>
            <a:ext cx="2768929" cy="454004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A2FAB44-4E2B-824B-A34E-EFF1C1228907}"/>
              </a:ext>
            </a:extLst>
          </p:cNvPr>
          <p:cNvSpPr txBox="1"/>
          <p:nvPr/>
        </p:nvSpPr>
        <p:spPr>
          <a:xfrm>
            <a:off x="3386147" y="1217209"/>
            <a:ext cx="652791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prstClr val="black"/>
                </a:solidFill>
              </a:rPr>
              <a:t>أستودعتكم الله الذي لاتضيع ودائعه</a:t>
            </a:r>
          </a:p>
          <a:p>
            <a:pPr algn="ctr"/>
            <a:r>
              <a:rPr lang="ar-SA" sz="4400" b="1" dirty="0">
                <a:solidFill>
                  <a:srgbClr val="F73998"/>
                </a:solidFill>
              </a:rPr>
              <a:t>أ/</a:t>
            </a:r>
            <a:r>
              <a:rPr lang="ar-SA" sz="4400" b="1" dirty="0">
                <a:solidFill>
                  <a:prstClr val="black"/>
                </a:solidFill>
              </a:rPr>
              <a:t> صباح القحطاني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6CF6485-B6F0-E945-9043-80B68D0BBAA4}"/>
              </a:ext>
            </a:extLst>
          </p:cNvPr>
          <p:cNvSpPr txBox="1"/>
          <p:nvPr/>
        </p:nvSpPr>
        <p:spPr>
          <a:xfrm>
            <a:off x="1882597" y="3598740"/>
            <a:ext cx="9157254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4000" b="1" dirty="0">
                <a:solidFill>
                  <a:srgbClr val="F73998"/>
                </a:solidFill>
                <a:hlinkClick r:id="rId5"/>
              </a:rPr>
              <a:t>https://t.me/</a:t>
            </a:r>
            <a:r>
              <a:rPr lang="en-GB" sz="4000" b="1" dirty="0" err="1">
                <a:solidFill>
                  <a:srgbClr val="F73998"/>
                </a:solidFill>
                <a:hlinkClick r:id="rId5"/>
              </a:rPr>
              <a:t>maharat_raqmia_sabah</a:t>
            </a:r>
            <a:endParaRPr lang="ar-KW" sz="4000" b="1" dirty="0">
              <a:solidFill>
                <a:srgbClr val="F73998"/>
              </a:solidFill>
            </a:endParaRPr>
          </a:p>
          <a:p>
            <a:pPr algn="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007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5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256" y="3429000"/>
            <a:ext cx="3194685" cy="3429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6" y="1667435"/>
            <a:ext cx="6071006" cy="409402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3553941" y="2969813"/>
            <a:ext cx="476602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الدقيقة الواحدة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الحائط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لديك رسالة 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5055977" y="1974101"/>
            <a:ext cx="322235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0" cap="none" spc="0" normalizeH="0" baseline="0" noProof="0" dirty="0">
                <a:ln w="0"/>
                <a:solidFill>
                  <a:srgbClr val="F7399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الاستراتيجيات 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73998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18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1010865" y="602879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067" y1="79067" x2="33067" y2="79067"/>
                        <a14:foregroundMark x1="44133" y1="64133" x2="44133" y2="64133"/>
                        <a14:foregroundMark x1="34400" y1="76667" x2="34400" y2="76667"/>
                        <a14:foregroundMark x1="34400" y1="80533" x2="34400" y2="80533"/>
                        <a14:backgroundMark x1="43067" y1="71867" x2="43067" y2="71867"/>
                        <a14:backgroundMark x1="53867" y1="73600" x2="53867" y2="73600"/>
                        <a14:backgroundMark x1="61200" y1="75600" x2="61200" y2="75600"/>
                        <a14:backgroundMark x1="65333" y1="78800" x2="65333" y2="78800"/>
                        <a14:backgroundMark x1="65333" y1="78800" x2="65333" y2="78800"/>
                        <a14:backgroundMark x1="65333" y1="70400" x2="65333" y2="70400"/>
                        <a14:backgroundMark x1="61467" y1="68667" x2="61467" y2="68667"/>
                        <a14:backgroundMark x1="63200" y1="65200" x2="63200" y2="65200"/>
                      </a14:backgroundRemoval>
                    </a14:imgEffect>
                  </a14:imgLayer>
                </a14:imgProps>
              </a:ext>
            </a:extLst>
          </a:blip>
          <a:srcRect l="13606" t="10062" r="18736" b="10483"/>
          <a:stretch/>
        </p:blipFill>
        <p:spPr>
          <a:xfrm flipH="1">
            <a:off x="-781231" y="3817642"/>
            <a:ext cx="3020375" cy="3127556"/>
          </a:xfrm>
          <a:prstGeom prst="rect">
            <a:avLst/>
          </a:prstGeom>
        </p:spPr>
      </p:pic>
      <p:grpSp>
        <p:nvGrpSpPr>
          <p:cNvPr id="5" name="Group 125">
            <a:extLst>
              <a:ext uri="{FF2B5EF4-FFF2-40B4-BE49-F238E27FC236}">
                <a16:creationId xmlns:a16="http://schemas.microsoft.com/office/drawing/2014/main" id="{B6CD8008-20FE-1240-829D-D3A02F130028}"/>
              </a:ext>
            </a:extLst>
          </p:cNvPr>
          <p:cNvGrpSpPr>
            <a:grpSpLocks/>
          </p:cNvGrpSpPr>
          <p:nvPr/>
        </p:nvGrpSpPr>
        <p:grpSpPr bwMode="auto">
          <a:xfrm>
            <a:off x="2076007" y="54795"/>
            <a:ext cx="2171711" cy="6037898"/>
            <a:chOff x="1162948" y="497748"/>
            <a:chExt cx="2172294" cy="6038156"/>
          </a:xfrm>
        </p:grpSpPr>
        <p:sp>
          <p:nvSpPr>
            <p:cNvPr id="6" name="Freeform: Shape 75">
              <a:extLst>
                <a:ext uri="{FF2B5EF4-FFF2-40B4-BE49-F238E27FC236}">
                  <a16:creationId xmlns:a16="http://schemas.microsoft.com/office/drawing/2014/main" id="{6C6A9D4E-6981-1B47-954E-C480566ABB80}"/>
                </a:ext>
              </a:extLst>
            </p:cNvPr>
            <p:cNvSpPr/>
            <p:nvPr/>
          </p:nvSpPr>
          <p:spPr>
            <a:xfrm flipH="1">
              <a:off x="2163347" y="2413942"/>
              <a:ext cx="96863" cy="306400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2">
              <a:extLst>
                <a:ext uri="{FF2B5EF4-FFF2-40B4-BE49-F238E27FC236}">
                  <a16:creationId xmlns:a16="http://schemas.microsoft.com/office/drawing/2014/main" id="{AAFDD6E5-2DEC-5F4D-9ABD-D721C4A887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4803" y="1058160"/>
              <a:ext cx="7940" cy="1338318"/>
            </a:xfrm>
            <a:prstGeom prst="line">
              <a:avLst/>
            </a:pr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65210683-0605-774D-9F8F-4030F398F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5089" y="2303979"/>
              <a:ext cx="1727672" cy="4231925"/>
              <a:chOff x="5096776" y="1864772"/>
              <a:chExt cx="1997583" cy="4893071"/>
            </a:xfrm>
          </p:grpSpPr>
          <p:sp>
            <p:nvSpPr>
              <p:cNvPr id="16" name="Rectangle: Rounded Corners 8">
                <a:extLst>
                  <a:ext uri="{FF2B5EF4-FFF2-40B4-BE49-F238E27FC236}">
                    <a16:creationId xmlns:a16="http://schemas.microsoft.com/office/drawing/2014/main" id="{CD90A23C-5D33-B84E-89EC-5C9FBC111BCF}"/>
                  </a:ext>
                </a:extLst>
              </p:cNvPr>
              <p:cNvSpPr/>
              <p:nvPr/>
            </p:nvSpPr>
            <p:spPr>
              <a:xfrm>
                <a:off x="5096776" y="2896373"/>
                <a:ext cx="1997583" cy="3861470"/>
              </a:xfrm>
              <a:prstGeom prst="roundRect">
                <a:avLst/>
              </a:prstGeom>
              <a:solidFill>
                <a:srgbClr val="00E3A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1">
                <a:extLst>
                  <a:ext uri="{FF2B5EF4-FFF2-40B4-BE49-F238E27FC236}">
                    <a16:creationId xmlns:a16="http://schemas.microsoft.com/office/drawing/2014/main" id="{AD8B85C8-3B20-1B4B-A14D-31996446471F}"/>
                  </a:ext>
                </a:extLst>
              </p:cNvPr>
              <p:cNvSpPr/>
              <p:nvPr/>
            </p:nvSpPr>
            <p:spPr>
              <a:xfrm flipV="1">
                <a:off x="5096776" y="2491191"/>
                <a:ext cx="1997583" cy="1189406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9">
                <a:extLst>
                  <a:ext uri="{FF2B5EF4-FFF2-40B4-BE49-F238E27FC236}">
                    <a16:creationId xmlns:a16="http://schemas.microsoft.com/office/drawing/2014/main" id="{B22B9169-B05E-E840-A0D6-270D8BAEDAA9}"/>
                  </a:ext>
                </a:extLst>
              </p:cNvPr>
              <p:cNvSpPr/>
              <p:nvPr/>
            </p:nvSpPr>
            <p:spPr>
              <a:xfrm flipV="1">
                <a:off x="5096776" y="1864772"/>
                <a:ext cx="1997583" cy="156103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40">
              <a:extLst>
                <a:ext uri="{FF2B5EF4-FFF2-40B4-BE49-F238E27FC236}">
                  <a16:creationId xmlns:a16="http://schemas.microsoft.com/office/drawing/2014/main" id="{B0F30BAC-C080-8042-9E6D-7B42E11126AE}"/>
                </a:ext>
              </a:extLst>
            </p:cNvPr>
            <p:cNvSpPr txBox="1"/>
            <p:nvPr/>
          </p:nvSpPr>
          <p:spPr bwMode="auto">
            <a:xfrm>
              <a:off x="1277984" y="3903549"/>
              <a:ext cx="1929517" cy="1385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schemeClr val="bg1"/>
                  </a:solidFill>
                  <a:latin typeface="Calibri Light"/>
                </a:rPr>
                <a:t>استخدام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schemeClr val="bg1"/>
                  </a:solidFill>
                  <a:latin typeface="Calibri Light"/>
                </a:rPr>
                <a:t>جدول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schemeClr val="bg1"/>
                  </a:solidFill>
                  <a:latin typeface="Calibri Light"/>
                </a:rPr>
                <a:t>البيانات</a:t>
              </a:r>
            </a:p>
          </p:txBody>
        </p:sp>
        <p:sp>
          <p:nvSpPr>
            <p:cNvPr id="10" name="Oval 54">
              <a:extLst>
                <a:ext uri="{FF2B5EF4-FFF2-40B4-BE49-F238E27FC236}">
                  <a16:creationId xmlns:a16="http://schemas.microsoft.com/office/drawing/2014/main" id="{3C69EA2E-E4DE-A34E-AAAD-438C893EE361}"/>
                </a:ext>
              </a:extLst>
            </p:cNvPr>
            <p:cNvSpPr/>
            <p:nvPr/>
          </p:nvSpPr>
          <p:spPr>
            <a:xfrm>
              <a:off x="2100671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D0EE8339-3A7E-C249-B982-82D148023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948" y="497748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: Shape 73">
              <a:extLst>
                <a:ext uri="{FF2B5EF4-FFF2-40B4-BE49-F238E27FC236}">
                  <a16:creationId xmlns:a16="http://schemas.microsoft.com/office/drawing/2014/main" id="{015FE50E-F820-3949-806C-C4728560840A}"/>
                </a:ext>
              </a:extLst>
            </p:cNvPr>
            <p:cNvSpPr/>
            <p:nvPr/>
          </p:nvSpPr>
          <p:spPr>
            <a:xfrm>
              <a:off x="2199869" y="2413942"/>
              <a:ext cx="115920" cy="236547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79">
              <a:extLst>
                <a:ext uri="{FF2B5EF4-FFF2-40B4-BE49-F238E27FC236}">
                  <a16:creationId xmlns:a16="http://schemas.microsoft.com/office/drawing/2014/main" id="{E3515A13-C4F5-504C-9178-08892585E20B}"/>
                </a:ext>
              </a:extLst>
            </p:cNvPr>
            <p:cNvCxnSpPr/>
            <p:nvPr/>
          </p:nvCxnSpPr>
          <p:spPr>
            <a:xfrm flipV="1">
              <a:off x="2182402" y="2364727"/>
              <a:ext cx="115919" cy="55565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80">
              <a:extLst>
                <a:ext uri="{FF2B5EF4-FFF2-40B4-BE49-F238E27FC236}">
                  <a16:creationId xmlns:a16="http://schemas.microsoft.com/office/drawing/2014/main" id="{803AD42C-1E6E-D846-8EE2-D814AAD242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1929" y="2344089"/>
              <a:ext cx="93688" cy="52389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sp>
          <p:nvSpPr>
            <p:cNvPr id="15" name="Freeform: Shape 82">
              <a:extLst>
                <a:ext uri="{FF2B5EF4-FFF2-40B4-BE49-F238E27FC236}">
                  <a16:creationId xmlns:a16="http://schemas.microsoft.com/office/drawing/2014/main" id="{43F41DF2-36CF-9E41-AE27-E12A94478AA5}"/>
                </a:ext>
              </a:extLst>
            </p:cNvPr>
            <p:cNvSpPr/>
            <p:nvPr/>
          </p:nvSpPr>
          <p:spPr>
            <a:xfrm rot="19183841">
              <a:off x="2185578" y="2317100"/>
              <a:ext cx="55577" cy="71441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9AC8D7C2-7E7C-0242-BE91-98FF170E9E0C}"/>
              </a:ext>
            </a:extLst>
          </p:cNvPr>
          <p:cNvGrpSpPr>
            <a:grpSpLocks/>
          </p:cNvGrpSpPr>
          <p:nvPr/>
        </p:nvGrpSpPr>
        <p:grpSpPr bwMode="auto">
          <a:xfrm>
            <a:off x="4893430" y="934006"/>
            <a:ext cx="2309510" cy="5612453"/>
            <a:chOff x="3083047" y="1127746"/>
            <a:chExt cx="2172294" cy="5728161"/>
          </a:xfrm>
        </p:grpSpPr>
        <p:grpSp>
          <p:nvGrpSpPr>
            <p:cNvPr id="21" name="Group 15">
              <a:extLst>
                <a:ext uri="{FF2B5EF4-FFF2-40B4-BE49-F238E27FC236}">
                  <a16:creationId xmlns:a16="http://schemas.microsoft.com/office/drawing/2014/main" id="{002A7483-6168-E64B-846C-7786345F8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8240" y="2516500"/>
              <a:ext cx="1739028" cy="4339407"/>
              <a:chOff x="5086739" y="2110496"/>
              <a:chExt cx="2010713" cy="5017347"/>
            </a:xfrm>
          </p:grpSpPr>
          <p:sp>
            <p:nvSpPr>
              <p:cNvPr id="31" name="Rectangle: Rounded Corners 16">
                <a:extLst>
                  <a:ext uri="{FF2B5EF4-FFF2-40B4-BE49-F238E27FC236}">
                    <a16:creationId xmlns:a16="http://schemas.microsoft.com/office/drawing/2014/main" id="{D6C99029-D6CE-E649-9AA5-1A402D7A1A91}"/>
                  </a:ext>
                </a:extLst>
              </p:cNvPr>
              <p:cNvSpPr/>
              <p:nvPr/>
            </p:nvSpPr>
            <p:spPr>
              <a:xfrm>
                <a:off x="5086739" y="3457854"/>
                <a:ext cx="2010713" cy="3669989"/>
              </a:xfrm>
              <a:prstGeom prst="roundRect">
                <a:avLst/>
              </a:prstGeom>
              <a:solidFill>
                <a:srgbClr val="00B8F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">
                <a:extLst>
                  <a:ext uri="{FF2B5EF4-FFF2-40B4-BE49-F238E27FC236}">
                    <a16:creationId xmlns:a16="http://schemas.microsoft.com/office/drawing/2014/main" id="{0CE64397-AFF7-794F-9FF7-44A14A7A08EF}"/>
                  </a:ext>
                </a:extLst>
              </p:cNvPr>
              <p:cNvSpPr/>
              <p:nvPr/>
            </p:nvSpPr>
            <p:spPr>
              <a:xfrm flipV="1">
                <a:off x="5097747" y="2492198"/>
                <a:ext cx="1997583" cy="21757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">
                <a:extLst>
                  <a:ext uri="{FF2B5EF4-FFF2-40B4-BE49-F238E27FC236}">
                    <a16:creationId xmlns:a16="http://schemas.microsoft.com/office/drawing/2014/main" id="{C527D38D-C0BE-514B-BD41-E8980354A4C5}"/>
                  </a:ext>
                </a:extLst>
              </p:cNvPr>
              <p:cNvSpPr/>
              <p:nvPr/>
            </p:nvSpPr>
            <p:spPr>
              <a:xfrm flipV="1">
                <a:off x="5097747" y="2110496"/>
                <a:ext cx="1997583" cy="2174398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Box 20">
                <a:extLst>
                  <a:ext uri="{FF2B5EF4-FFF2-40B4-BE49-F238E27FC236}">
                    <a16:creationId xmlns:a16="http://schemas.microsoft.com/office/drawing/2014/main" id="{892A4191-A947-744B-83B5-D898D87F93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595" y="2561701"/>
                <a:ext cx="1809750" cy="840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8F1"/>
                    </a:solidFill>
                    <a:effectLst/>
                    <a:uLnTx/>
                    <a:uFillTx/>
                    <a:latin typeface="Oswald"/>
                  </a:rPr>
                  <a:t> 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8F1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388C1417-5D15-8643-8B8C-EF18A86D6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0725" y="4645842"/>
              <a:ext cx="1970666" cy="2070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</a:rPr>
                <a:t>كيفية تنظيم المعلومات والبيانات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</a:rPr>
                <a:t> باستخدام جداول البيانات</a:t>
              </a:r>
            </a:p>
          </p:txBody>
        </p:sp>
        <p:sp>
          <p:nvSpPr>
            <p:cNvPr id="23" name="Oval 55">
              <a:extLst>
                <a:ext uri="{FF2B5EF4-FFF2-40B4-BE49-F238E27FC236}">
                  <a16:creationId xmlns:a16="http://schemas.microsoft.com/office/drawing/2014/main" id="{C3B432E1-BF1C-8F44-AB5A-B67E353ED34D}"/>
                </a:ext>
              </a:extLst>
            </p:cNvPr>
            <p:cNvSpPr/>
            <p:nvPr/>
          </p:nvSpPr>
          <p:spPr>
            <a:xfrm>
              <a:off x="4094962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93">
              <a:extLst>
                <a:ext uri="{FF2B5EF4-FFF2-40B4-BE49-F238E27FC236}">
                  <a16:creationId xmlns:a16="http://schemas.microsoft.com/office/drawing/2014/main" id="{A48FBF05-2A50-6A4F-8CE0-2BC83C726DE3}"/>
                </a:ext>
              </a:extLst>
            </p:cNvPr>
            <p:cNvSpPr/>
            <p:nvPr/>
          </p:nvSpPr>
          <p:spPr>
            <a:xfrm>
              <a:off x="4173958" y="2441905"/>
              <a:ext cx="115919" cy="23648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105">
              <a:extLst>
                <a:ext uri="{FF2B5EF4-FFF2-40B4-BE49-F238E27FC236}">
                  <a16:creationId xmlns:a16="http://schemas.microsoft.com/office/drawing/2014/main" id="{45EFF549-02B8-7749-B6B3-79EDC004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139" y="1949889"/>
              <a:ext cx="115920" cy="514236"/>
              <a:chOff x="2783968" y="2127980"/>
              <a:chExt cx="115920" cy="514236"/>
            </a:xfrm>
          </p:grpSpPr>
          <p:cxnSp>
            <p:nvCxnSpPr>
              <p:cNvPr id="27" name="Straight Connector 101">
                <a:extLst>
                  <a:ext uri="{FF2B5EF4-FFF2-40B4-BE49-F238E27FC236}">
                    <a16:creationId xmlns:a16="http://schemas.microsoft.com/office/drawing/2014/main" id="{AC41C3B2-956A-9C49-9C71-488C5B1E66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6370" y="2127980"/>
                <a:ext cx="0" cy="490429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102">
                <a:extLst>
                  <a:ext uri="{FF2B5EF4-FFF2-40B4-BE49-F238E27FC236}">
                    <a16:creationId xmlns:a16="http://schemas.microsoft.com/office/drawing/2014/main" id="{0894B5C4-74F7-5A4B-9077-3914E0FD446C}"/>
                  </a:ext>
                </a:extLst>
              </p:cNvPr>
              <p:cNvCxnSpPr/>
              <p:nvPr/>
            </p:nvCxnSpPr>
            <p:spPr>
              <a:xfrm flipV="1">
                <a:off x="2783968" y="2586666"/>
                <a:ext cx="115920" cy="55550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103">
                <a:extLst>
                  <a:ext uri="{FF2B5EF4-FFF2-40B4-BE49-F238E27FC236}">
                    <a16:creationId xmlns:a16="http://schemas.microsoft.com/office/drawing/2014/main" id="{28577005-58DE-2B48-92B5-1A29D78795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3496" y="2566033"/>
                <a:ext cx="93689" cy="539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Freeform: Shape 104">
                <a:extLst>
                  <a:ext uri="{FF2B5EF4-FFF2-40B4-BE49-F238E27FC236}">
                    <a16:creationId xmlns:a16="http://schemas.microsoft.com/office/drawing/2014/main" id="{513CECD7-B254-F245-AA30-43B695C458C4}"/>
                  </a:ext>
                </a:extLst>
              </p:cNvPr>
              <p:cNvSpPr/>
              <p:nvPr/>
            </p:nvSpPr>
            <p:spPr>
              <a:xfrm rot="19183841">
                <a:off x="2787144" y="2540639"/>
                <a:ext cx="55578" cy="69835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57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2CCC7BDF-86FA-834D-BFB5-27B008033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112774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127">
            <a:extLst>
              <a:ext uri="{FF2B5EF4-FFF2-40B4-BE49-F238E27FC236}">
                <a16:creationId xmlns:a16="http://schemas.microsoft.com/office/drawing/2014/main" id="{40CE66CF-D0DE-DF45-AB8E-C0D60EDA35B0}"/>
              </a:ext>
            </a:extLst>
          </p:cNvPr>
          <p:cNvGrpSpPr>
            <a:grpSpLocks/>
          </p:cNvGrpSpPr>
          <p:nvPr/>
        </p:nvGrpSpPr>
        <p:grpSpPr bwMode="auto">
          <a:xfrm>
            <a:off x="8143381" y="54795"/>
            <a:ext cx="2171711" cy="6618494"/>
            <a:chOff x="5136815" y="64631"/>
            <a:chExt cx="2172294" cy="6618452"/>
          </a:xfrm>
        </p:grpSpPr>
        <p:sp>
          <p:nvSpPr>
            <p:cNvPr id="36" name="Freeform: Shape 98">
              <a:extLst>
                <a:ext uri="{FF2B5EF4-FFF2-40B4-BE49-F238E27FC236}">
                  <a16:creationId xmlns:a16="http://schemas.microsoft.com/office/drawing/2014/main" id="{6D1E354B-43FA-B84B-A29B-7636C8C2B6FD}"/>
                </a:ext>
              </a:extLst>
            </p:cNvPr>
            <p:cNvSpPr/>
            <p:nvPr/>
          </p:nvSpPr>
          <p:spPr>
            <a:xfrm flipH="1">
              <a:off x="6154681" y="2410944"/>
              <a:ext cx="96863" cy="306385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roup 21">
              <a:extLst>
                <a:ext uri="{FF2B5EF4-FFF2-40B4-BE49-F238E27FC236}">
                  <a16:creationId xmlns:a16="http://schemas.microsoft.com/office/drawing/2014/main" id="{039B6C7C-895E-9645-A463-3D2CB5A69B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9126" y="2515718"/>
              <a:ext cx="1727672" cy="4167365"/>
              <a:chOff x="5097208" y="2109590"/>
              <a:chExt cx="1997583" cy="4818426"/>
            </a:xfrm>
          </p:grpSpPr>
          <p:sp>
            <p:nvSpPr>
              <p:cNvPr id="47" name="Rectangle: Rounded Corners 22">
                <a:extLst>
                  <a:ext uri="{FF2B5EF4-FFF2-40B4-BE49-F238E27FC236}">
                    <a16:creationId xmlns:a16="http://schemas.microsoft.com/office/drawing/2014/main" id="{7F0FF9DB-74FE-E841-AA39-D358BA70793E}"/>
                  </a:ext>
                </a:extLst>
              </p:cNvPr>
              <p:cNvSpPr/>
              <p:nvPr/>
            </p:nvSpPr>
            <p:spPr>
              <a:xfrm>
                <a:off x="5097208" y="3161333"/>
                <a:ext cx="1997583" cy="3766683"/>
              </a:xfrm>
              <a:prstGeom prst="roundRect">
                <a:avLst/>
              </a:prstGeom>
              <a:solidFill>
                <a:srgbClr val="5E6BF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23">
                <a:extLst>
                  <a:ext uri="{FF2B5EF4-FFF2-40B4-BE49-F238E27FC236}">
                    <a16:creationId xmlns:a16="http://schemas.microsoft.com/office/drawing/2014/main" id="{AFC9277E-3EEB-CB4A-872D-3577DCE2265E}"/>
                  </a:ext>
                </a:extLst>
              </p:cNvPr>
              <p:cNvSpPr/>
              <p:nvPr/>
            </p:nvSpPr>
            <p:spPr>
              <a:xfrm flipV="1">
                <a:off x="5097208" y="2491375"/>
                <a:ext cx="1997583" cy="2078261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24">
                <a:extLst>
                  <a:ext uri="{FF2B5EF4-FFF2-40B4-BE49-F238E27FC236}">
                    <a16:creationId xmlns:a16="http://schemas.microsoft.com/office/drawing/2014/main" id="{E9ECE309-1962-AD42-B789-5CAB4870526F}"/>
                  </a:ext>
                </a:extLst>
              </p:cNvPr>
              <p:cNvSpPr/>
              <p:nvPr/>
            </p:nvSpPr>
            <p:spPr>
              <a:xfrm flipV="1">
                <a:off x="5097208" y="2109590"/>
                <a:ext cx="1997583" cy="203079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46">
              <a:extLst>
                <a:ext uri="{FF2B5EF4-FFF2-40B4-BE49-F238E27FC236}">
                  <a16:creationId xmlns:a16="http://schemas.microsoft.com/office/drawing/2014/main" id="{9338EF96-33C7-004A-96A0-0184626D7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0352" y="4174259"/>
              <a:ext cx="1565218" cy="2015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500" b="1" kern="0" dirty="0">
                  <a:solidFill>
                    <a:prstClr val="white"/>
                  </a:solidFill>
                  <a:latin typeface="Oswald"/>
                  <a:cs typeface="Arial" panose="020B0604020202020204" pitchFamily="34" charset="0"/>
                </a:rPr>
                <a:t>كيفية إجراء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500" b="1" kern="0" dirty="0">
                  <a:solidFill>
                    <a:prstClr val="white"/>
                  </a:solidFill>
                  <a:latin typeface="Oswald"/>
                  <a:cs typeface="Arial" panose="020B0604020202020204" pitchFamily="34" charset="0"/>
                </a:rPr>
                <a:t>العمليات الحسابية في جداول البيانات </a:t>
              </a:r>
            </a:p>
          </p:txBody>
        </p:sp>
        <p:sp>
          <p:nvSpPr>
            <p:cNvPr id="39" name="Oval 58">
              <a:extLst>
                <a:ext uri="{FF2B5EF4-FFF2-40B4-BE49-F238E27FC236}">
                  <a16:creationId xmlns:a16="http://schemas.microsoft.com/office/drawing/2014/main" id="{4B260ACF-43B0-504E-8459-642527F3B268}"/>
                </a:ext>
              </a:extLst>
            </p:cNvPr>
            <p:cNvSpPr/>
            <p:nvPr/>
          </p:nvSpPr>
          <p:spPr>
            <a:xfrm>
              <a:off x="6126820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94">
              <a:extLst>
                <a:ext uri="{FF2B5EF4-FFF2-40B4-BE49-F238E27FC236}">
                  <a16:creationId xmlns:a16="http://schemas.microsoft.com/office/drawing/2014/main" id="{458E60A8-7695-0142-A611-FA7EE23043ED}"/>
                </a:ext>
              </a:extLst>
            </p:cNvPr>
            <p:cNvSpPr/>
            <p:nvPr/>
          </p:nvSpPr>
          <p:spPr>
            <a:xfrm>
              <a:off x="6203907" y="2420469"/>
              <a:ext cx="115920" cy="23653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107">
              <a:extLst>
                <a:ext uri="{FF2B5EF4-FFF2-40B4-BE49-F238E27FC236}">
                  <a16:creationId xmlns:a16="http://schemas.microsoft.com/office/drawing/2014/main" id="{B85AB9D6-A6DC-574C-AA69-6A5DB3987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0560" y="783764"/>
              <a:ext cx="115919" cy="1652579"/>
              <a:chOff x="2784769" y="989478"/>
              <a:chExt cx="115919" cy="1652579"/>
            </a:xfrm>
          </p:grpSpPr>
          <p:cxnSp>
            <p:nvCxnSpPr>
              <p:cNvPr id="43" name="Straight Connector 108">
                <a:extLst>
                  <a:ext uri="{FF2B5EF4-FFF2-40B4-BE49-F238E27FC236}">
                    <a16:creationId xmlns:a16="http://schemas.microsoft.com/office/drawing/2014/main" id="{2C474144-559E-2644-84B2-FB59632366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7171" y="989478"/>
                <a:ext cx="0" cy="1628766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" name="Straight Connector 109">
                <a:extLst>
                  <a:ext uri="{FF2B5EF4-FFF2-40B4-BE49-F238E27FC236}">
                    <a16:creationId xmlns:a16="http://schemas.microsoft.com/office/drawing/2014/main" id="{70B857AE-518E-CB4D-87B7-77538EC51973}"/>
                  </a:ext>
                </a:extLst>
              </p:cNvPr>
              <p:cNvCxnSpPr/>
              <p:nvPr/>
            </p:nvCxnSpPr>
            <p:spPr>
              <a:xfrm flipV="1">
                <a:off x="2784769" y="2586494"/>
                <a:ext cx="115919" cy="555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110">
                <a:extLst>
                  <a:ext uri="{FF2B5EF4-FFF2-40B4-BE49-F238E27FC236}">
                    <a16:creationId xmlns:a16="http://schemas.microsoft.com/office/drawing/2014/main" id="{D63C04F8-D363-B04C-8F1F-B15773EB79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4297" y="2565857"/>
                <a:ext cx="93688" cy="53975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" name="Freeform: Shape 111">
                <a:extLst>
                  <a:ext uri="{FF2B5EF4-FFF2-40B4-BE49-F238E27FC236}">
                    <a16:creationId xmlns:a16="http://schemas.microsoft.com/office/drawing/2014/main" id="{08DDB83A-E8D4-8E49-9944-EBB51605A030}"/>
                  </a:ext>
                </a:extLst>
              </p:cNvPr>
              <p:cNvSpPr/>
              <p:nvPr/>
            </p:nvSpPr>
            <p:spPr>
              <a:xfrm rot="19183841">
                <a:off x="2787945" y="2538870"/>
                <a:ext cx="55577" cy="71438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Picture 6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F808D634-820B-3343-AD75-A2C027B1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815" y="64631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" name="مستطيل 82"/>
          <p:cNvSpPr/>
          <p:nvPr/>
        </p:nvSpPr>
        <p:spPr>
          <a:xfrm>
            <a:off x="-1133" y="194748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الوحدة الثانية</a:t>
            </a:r>
          </a:p>
        </p:txBody>
      </p:sp>
      <p:sp>
        <p:nvSpPr>
          <p:cNvPr id="84" name="مستطيل 83"/>
          <p:cNvSpPr/>
          <p:nvPr/>
        </p:nvSpPr>
        <p:spPr>
          <a:xfrm>
            <a:off x="-14119" y="1241704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العمل على الأرقام</a:t>
            </a:r>
          </a:p>
        </p:txBody>
      </p:sp>
      <p:sp>
        <p:nvSpPr>
          <p:cNvPr id="85" name="مستطيل 84"/>
          <p:cNvSpPr/>
          <p:nvPr/>
        </p:nvSpPr>
        <p:spPr>
          <a:xfrm>
            <a:off x="5853" y="2296601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أهداف الوحدة</a:t>
            </a:r>
          </a:p>
        </p:txBody>
      </p:sp>
    </p:spTree>
    <p:extLst>
      <p:ext uri="{BB962C8B-B14F-4D97-AF65-F5344CB8AC3E}">
        <p14:creationId xmlns:p14="http://schemas.microsoft.com/office/powerpoint/2010/main" val="29640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24" y="1211203"/>
            <a:ext cx="5828779" cy="5591228"/>
          </a:xfrm>
          <a:prstGeom prst="rect">
            <a:avLst/>
          </a:prstGeom>
        </p:spPr>
      </p:pic>
      <p:pic>
        <p:nvPicPr>
          <p:cNvPr id="35" name="صورة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صورة 38">
            <a:extLst>
              <a:ext uri="{FF2B5EF4-FFF2-40B4-BE49-F238E27FC236}">
                <a16:creationId xmlns:a16="http://schemas.microsoft.com/office/drawing/2014/main" id="{5709C47E-E4BC-5A40-E1EF-17B8636E3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92" y="1908041"/>
            <a:ext cx="3845376" cy="4680007"/>
          </a:xfrm>
          <a:prstGeom prst="rect">
            <a:avLst/>
          </a:prstGeom>
        </p:spPr>
      </p:pic>
      <p:pic>
        <p:nvPicPr>
          <p:cNvPr id="36" name="صورة 37">
            <a:extLst>
              <a:ext uri="{FF2B5EF4-FFF2-40B4-BE49-F238E27FC236}">
                <a16:creationId xmlns:a16="http://schemas.microsoft.com/office/drawing/2014/main" id="{F06B390B-9C0B-0505-84FC-4EE3424EC1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84" y="1656404"/>
            <a:ext cx="3897244" cy="4367527"/>
          </a:xfrm>
          <a:prstGeom prst="rect">
            <a:avLst/>
          </a:prstGeom>
        </p:spPr>
      </p:pic>
      <p:sp>
        <p:nvSpPr>
          <p:cNvPr id="5" name="11"/>
          <p:cNvSpPr/>
          <p:nvPr/>
        </p:nvSpPr>
        <p:spPr>
          <a:xfrm>
            <a:off x="4083065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22"/>
          <p:cNvSpPr/>
          <p:nvPr/>
        </p:nvSpPr>
        <p:spPr>
          <a:xfrm>
            <a:off x="2138849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44"/>
          <p:cNvSpPr/>
          <p:nvPr/>
        </p:nvSpPr>
        <p:spPr>
          <a:xfrm>
            <a:off x="6027281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54"/>
          <p:cNvSpPr/>
          <p:nvPr/>
        </p:nvSpPr>
        <p:spPr>
          <a:xfrm>
            <a:off x="7971497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45"/>
          <p:cNvSpPr/>
          <p:nvPr/>
        </p:nvSpPr>
        <p:spPr>
          <a:xfrm>
            <a:off x="1041364" y="5886063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45"/>
          <p:cNvSpPr/>
          <p:nvPr/>
        </p:nvSpPr>
        <p:spPr>
          <a:xfrm>
            <a:off x="1041364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46"/>
          <p:cNvSpPr/>
          <p:nvPr/>
        </p:nvSpPr>
        <p:spPr>
          <a:xfrm>
            <a:off x="3002945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47"/>
          <p:cNvSpPr/>
          <p:nvPr/>
        </p:nvSpPr>
        <p:spPr>
          <a:xfrm>
            <a:off x="4947161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48"/>
          <p:cNvSpPr/>
          <p:nvPr/>
        </p:nvSpPr>
        <p:spPr>
          <a:xfrm>
            <a:off x="6891377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49"/>
          <p:cNvSpPr/>
          <p:nvPr/>
        </p:nvSpPr>
        <p:spPr>
          <a:xfrm>
            <a:off x="8835593" y="4949959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40"/>
          <p:cNvSpPr/>
          <p:nvPr/>
        </p:nvSpPr>
        <p:spPr>
          <a:xfrm>
            <a:off x="2148480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41"/>
          <p:cNvSpPr/>
          <p:nvPr/>
        </p:nvSpPr>
        <p:spPr>
          <a:xfrm>
            <a:off x="4083065" y="4028475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7" name="42"/>
          <p:cNvSpPr/>
          <p:nvPr/>
        </p:nvSpPr>
        <p:spPr>
          <a:xfrm>
            <a:off x="6036912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8" name="43"/>
          <p:cNvSpPr/>
          <p:nvPr/>
        </p:nvSpPr>
        <p:spPr>
          <a:xfrm>
            <a:off x="7981128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9" name="44"/>
          <p:cNvSpPr/>
          <p:nvPr/>
        </p:nvSpPr>
        <p:spPr>
          <a:xfrm>
            <a:off x="1050995" y="4010554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"/>
          <p:cNvSpPr/>
          <p:nvPr/>
        </p:nvSpPr>
        <p:spPr>
          <a:xfrm>
            <a:off x="1050995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18"/>
          <p:cNvSpPr/>
          <p:nvPr/>
        </p:nvSpPr>
        <p:spPr>
          <a:xfrm>
            <a:off x="3012576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2" name="17"/>
          <p:cNvSpPr/>
          <p:nvPr/>
        </p:nvSpPr>
        <p:spPr>
          <a:xfrm>
            <a:off x="4956792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16"/>
          <p:cNvSpPr/>
          <p:nvPr/>
        </p:nvSpPr>
        <p:spPr>
          <a:xfrm>
            <a:off x="6901008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15"/>
          <p:cNvSpPr/>
          <p:nvPr/>
        </p:nvSpPr>
        <p:spPr>
          <a:xfrm>
            <a:off x="8845224" y="3074450"/>
            <a:ext cx="107048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14"/>
          <p:cNvSpPr/>
          <p:nvPr/>
        </p:nvSpPr>
        <p:spPr>
          <a:xfrm>
            <a:off x="2127640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13"/>
          <p:cNvSpPr/>
          <p:nvPr/>
        </p:nvSpPr>
        <p:spPr>
          <a:xfrm>
            <a:off x="4071856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12"/>
          <p:cNvSpPr/>
          <p:nvPr/>
        </p:nvSpPr>
        <p:spPr>
          <a:xfrm>
            <a:off x="6004863" y="213610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11"/>
          <p:cNvSpPr/>
          <p:nvPr/>
        </p:nvSpPr>
        <p:spPr>
          <a:xfrm>
            <a:off x="7960288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9" name="10"/>
          <p:cNvSpPr/>
          <p:nvPr/>
        </p:nvSpPr>
        <p:spPr>
          <a:xfrm>
            <a:off x="1030155" y="2138346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0" name="9"/>
          <p:cNvSpPr/>
          <p:nvPr/>
        </p:nvSpPr>
        <p:spPr>
          <a:xfrm>
            <a:off x="1030155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1" name="8"/>
          <p:cNvSpPr/>
          <p:nvPr/>
        </p:nvSpPr>
        <p:spPr>
          <a:xfrm>
            <a:off x="2991736" y="120672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2" name="7"/>
          <p:cNvSpPr/>
          <p:nvPr/>
        </p:nvSpPr>
        <p:spPr>
          <a:xfrm>
            <a:off x="4935952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3" name="6"/>
          <p:cNvSpPr/>
          <p:nvPr/>
        </p:nvSpPr>
        <p:spPr>
          <a:xfrm>
            <a:off x="6891377" y="120131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4" name="5"/>
          <p:cNvSpPr/>
          <p:nvPr/>
        </p:nvSpPr>
        <p:spPr>
          <a:xfrm>
            <a:off x="8824384" y="1202242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9590" y="269952"/>
            <a:ext cx="4919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SA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Sultan bold" pitchFamily="2" charset="-78"/>
              </a:rPr>
              <a:t>ماذا يوجد خلف الجدار؟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Sultan bold" pitchFamily="2" charset="-78"/>
            </a:endParaRPr>
          </a:p>
        </p:txBody>
      </p:sp>
      <p:pic>
        <p:nvPicPr>
          <p:cNvPr id="37" name="صورة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95" b="89729" l="7867" r="90000">
                        <a14:backgroundMark x1="82667" y1="85853" x2="82667" y2="85853"/>
                        <a14:backgroundMark x1="65067" y1="82364" x2="65067" y2="82364"/>
                        <a14:backgroundMark x1="44133" y1="76550" x2="44133" y2="76550"/>
                        <a14:backgroundMark x1="52667" y1="27326" x2="52667" y2="27326"/>
                        <a14:backgroundMark x1="50133" y1="31202" x2="50133" y2="31202"/>
                      </a14:backgroundRemoval>
                    </a14:imgEffect>
                  </a14:imgLayer>
                </a14:imgProps>
              </a:ext>
            </a:extLst>
          </a:blip>
          <a:srcRect l="7861" t="6843" r="9284" b="10202"/>
          <a:stretch/>
        </p:blipFill>
        <p:spPr>
          <a:xfrm>
            <a:off x="9930494" y="4080263"/>
            <a:ext cx="2223064" cy="2675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74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929268"/>
            <a:ext cx="8642195" cy="483219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4243799" y="1957880"/>
            <a:ext cx="507986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5500" b="1" dirty="0">
                <a:solidFill>
                  <a:srgbClr val="F73998"/>
                </a:solidFill>
              </a:rPr>
              <a:t>الدرس الأول</a:t>
            </a:r>
            <a:endParaRPr lang="ar-SA" sz="5500" b="1" dirty="0">
              <a:solidFill>
                <a:srgbClr val="F73998"/>
              </a:solidFill>
            </a:endParaRPr>
          </a:p>
          <a:p>
            <a:pPr algn="ctr"/>
            <a:r>
              <a:rPr lang="ar-SA" sz="5500" b="1" dirty="0"/>
              <a:t>جدول البيانات</a:t>
            </a:r>
            <a:endParaRPr lang="ar-EG" sz="55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srgbClr val="F73998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" b="93200" l="0" r="92667">
                        <a14:foregroundMark x1="69867" y1="12533" x2="69867" y2="12533"/>
                        <a14:foregroundMark x1="61333" y1="12933" x2="61333" y2="12933"/>
                        <a14:foregroundMark x1="55333" y1="10267" x2="55333" y2="10267"/>
                        <a14:foregroundMark x1="53067" y1="9200" x2="53067" y2="9200"/>
                        <a14:foregroundMark x1="54400" y1="6667" x2="54400" y2="6667"/>
                        <a14:foregroundMark x1="44133" y1="10267" x2="44133" y2="10267"/>
                        <a14:foregroundMark x1="43467" y1="8000" x2="43467" y2="8000"/>
                        <a14:foregroundMark x1="67600" y1="7600" x2="67600" y2="7600"/>
                        <a14:foregroundMark x1="17333" y1="76133" x2="17333" y2="76133"/>
                        <a14:foregroundMark x1="17600" y1="84400" x2="17600" y2="84400"/>
                        <a14:foregroundMark x1="22933" y1="78800" x2="22933" y2="78800"/>
                        <a14:backgroundMark x1="76533" y1="77067" x2="76533" y2="77067"/>
                        <a14:backgroundMark x1="54933" y1="86000" x2="54933" y2="86000"/>
                        <a14:backgroundMark x1="41467" y1="86000" x2="41467" y2="86000"/>
                        <a14:backgroundMark x1="6667" y1="80800" x2="6667" y2="80800"/>
                        <a14:backgroundMark x1="57333" y1="83733" x2="57333" y2="83733"/>
                        <a14:backgroundMark x1="46000" y1="83067" x2="46000" y2="83067"/>
                        <a14:backgroundMark x1="43067" y1="11600" x2="43067" y2="11600"/>
                        <a14:backgroundMark x1="29200" y1="80800" x2="29200" y2="80800"/>
                        <a14:backgroundMark x1="20267" y1="79067" x2="20267" y2="79067"/>
                      </a14:backgroundRemoval>
                    </a14:imgEffect>
                  </a14:imgLayer>
                </a14:imgProps>
              </a:ext>
            </a:extLst>
          </a:blip>
          <a:srcRect l="9005" t="2978" r="12574" b="8012"/>
          <a:stretch/>
        </p:blipFill>
        <p:spPr>
          <a:xfrm>
            <a:off x="240890" y="2946400"/>
            <a:ext cx="3446280" cy="39116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3928060" y="2528047"/>
            <a:ext cx="6169524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prstClr val="black"/>
                </a:solidFill>
              </a:rPr>
              <a:t> </a:t>
            </a:r>
            <a:r>
              <a:rPr lang="ar-SA" sz="4400" dirty="0">
                <a:solidFill>
                  <a:prstClr val="black"/>
                </a:solidFill>
                <a:cs typeface="Calibri" panose="020F0502020204030204" pitchFamily="34" charset="0"/>
              </a:rPr>
              <a:t> جميلتي من خلال قراءتك لصفحة</a:t>
            </a:r>
            <a:r>
              <a:rPr lang="ar-SA" sz="4400" dirty="0">
                <a:solidFill>
                  <a:srgbClr val="F73998"/>
                </a:solidFill>
                <a:cs typeface="Calibri" panose="020F0502020204030204" pitchFamily="34" charset="0"/>
              </a:rPr>
              <a:t>(</a:t>
            </a:r>
            <a:r>
              <a:rPr lang="ar-SA" sz="4400" dirty="0">
                <a:cs typeface="Calibri" panose="020F0502020204030204" pitchFamily="34" charset="0"/>
              </a:rPr>
              <a:t>٤٧</a:t>
            </a:r>
            <a:r>
              <a:rPr lang="ar-SA" sz="4400" dirty="0">
                <a:solidFill>
                  <a:srgbClr val="F73998"/>
                </a:solidFill>
                <a:cs typeface="Calibri" panose="020F0502020204030204" pitchFamily="34" charset="0"/>
              </a:rPr>
              <a:t>) (</a:t>
            </a:r>
            <a:r>
              <a:rPr lang="en-US" altLang="zh-CN" sz="4400" dirty="0">
                <a:cs typeface="Calibri" panose="020F0502020204030204" pitchFamily="34" charset="0"/>
              </a:rPr>
              <a:t>47</a:t>
            </a:r>
            <a:r>
              <a:rPr lang="ar-SA" sz="4400" dirty="0">
                <a:solidFill>
                  <a:srgbClr val="F73998"/>
                </a:solidFill>
                <a:cs typeface="Calibri" panose="020F0502020204030204" pitchFamily="34" charset="0"/>
              </a:rPr>
              <a:t>)</a:t>
            </a:r>
          </a:p>
          <a:p>
            <a:r>
              <a:rPr lang="ar-SA" sz="4400" dirty="0">
                <a:solidFill>
                  <a:prstClr val="black"/>
                </a:solidFill>
                <a:cs typeface="Calibri" panose="020F0502020204030204" pitchFamily="34" charset="0"/>
              </a:rPr>
              <a:t>أستخرجي أهم أهداف درسنا لهذا اليوم</a:t>
            </a:r>
            <a:r>
              <a:rPr lang="ar-SA" sz="4400" dirty="0">
                <a:solidFill>
                  <a:srgbClr val="F73998"/>
                </a:solidFill>
                <a:cs typeface="Calibri" panose="020F0502020204030204" pitchFamily="34" charset="0"/>
              </a:rPr>
              <a:t>؟</a:t>
            </a:r>
            <a:r>
              <a:rPr lang="ar-SA" sz="44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فيديو-٢٠٢٠١٠٢٨-١٠٥١٤٩-ce58e38f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  <p:sp>
        <p:nvSpPr>
          <p:cNvPr id="7" name="شكل بيضاوي 6"/>
          <p:cNvSpPr/>
          <p:nvPr/>
        </p:nvSpPr>
        <p:spPr>
          <a:xfrm>
            <a:off x="10256346" y="88490"/>
            <a:ext cx="1106419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/>
              <a:t>الدقيقة الواحدة</a:t>
            </a:r>
          </a:p>
        </p:txBody>
      </p:sp>
    </p:spTree>
    <p:extLst>
      <p:ext uri="{BB962C8B-B14F-4D97-AF65-F5344CB8AC3E}">
        <p14:creationId xmlns:p14="http://schemas.microsoft.com/office/powerpoint/2010/main" val="88867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707589"/>
            <a:ext cx="10663084" cy="5737456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9284294" y="0"/>
            <a:ext cx="25859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أهداف الدرس 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FB0710B-3F3E-7E24-886E-E8D8BB620BB5}"/>
              </a:ext>
            </a:extLst>
          </p:cNvPr>
          <p:cNvSpPr txBox="1"/>
          <p:nvPr/>
        </p:nvSpPr>
        <p:spPr>
          <a:xfrm>
            <a:off x="884903" y="756155"/>
            <a:ext cx="10422192" cy="56888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dirty="0">
                <a:latin typeface="HelveticaNeueW23forSKY-Reg"/>
              </a:rPr>
              <a:t>١-معرفة المقصود بجدول البيانات.</a:t>
            </a:r>
          </a:p>
          <a:p>
            <a:pPr algn="r"/>
            <a:r>
              <a:rPr lang="ar-SA" sz="3500" dirty="0">
                <a:latin typeface="HelveticaNeueW23forSKY-Reg"/>
              </a:rPr>
              <a:t>٢-معرفة استخدامات جداول البيانات.</a:t>
            </a:r>
          </a:p>
          <a:p>
            <a:pPr algn="r"/>
            <a:r>
              <a:rPr lang="ar-SA" sz="3500" dirty="0">
                <a:latin typeface="HelveticaNeueW23forSKY-Reg"/>
              </a:rPr>
              <a:t>٣-إستكشاف بيئة عمل مايكروسوفت إكسل (</a:t>
            </a:r>
            <a:r>
              <a:rPr lang="en-US" sz="3500" dirty="0">
                <a:latin typeface="HelveticaNeueW23forSKY-Reg"/>
              </a:rPr>
              <a:t>Microsoft Excel).</a:t>
            </a:r>
            <a:endParaRPr lang="ar-SA" sz="3500" dirty="0">
              <a:latin typeface="HelveticaNeueW23forSKY-Reg"/>
            </a:endParaRPr>
          </a:p>
          <a:p>
            <a:pPr algn="r"/>
            <a:r>
              <a:rPr lang="ar-SA" sz="3500" dirty="0">
                <a:latin typeface="HelveticaNeueW23forSKY-Reg"/>
              </a:rPr>
              <a:t>٤-معرفة كيفية تنظيم المعلومات والبيانات باستخدام جداول البيانات.</a:t>
            </a:r>
          </a:p>
          <a:p>
            <a:pPr algn="r"/>
            <a:r>
              <a:rPr lang="ar-SA" sz="3500" dirty="0">
                <a:latin typeface="HelveticaNeueW23forSKY-Reg"/>
              </a:rPr>
              <a:t>٥-معرفة مكونات جدول البيانات .</a:t>
            </a:r>
          </a:p>
          <a:p>
            <a:pPr algn="r"/>
            <a:r>
              <a:rPr lang="ar-SA" sz="3500" dirty="0">
                <a:latin typeface="HelveticaNeueW23forSKY-Reg"/>
              </a:rPr>
              <a:t>٦-معرفة المقصود بعنوان الخلية في جدول البيانات.</a:t>
            </a:r>
          </a:p>
          <a:p>
            <a:pPr algn="r"/>
            <a:r>
              <a:rPr lang="ar-SA" sz="3500" dirty="0">
                <a:latin typeface="HelveticaNeueW23forSKY-Reg"/>
              </a:rPr>
              <a:t>٧-معرفة صفة الخلية النشطة في جدول البيانات في برنامج مايكروسوفت إكسل (</a:t>
            </a:r>
            <a:r>
              <a:rPr lang="en-US" sz="3500" dirty="0">
                <a:latin typeface="HelveticaNeueW23forSKY-Reg"/>
              </a:rPr>
              <a:t>Microsoft Excel).</a:t>
            </a:r>
            <a:endParaRPr lang="ar-SA" sz="3500" dirty="0">
              <a:latin typeface="HelveticaNeueW23forSKY-Reg"/>
            </a:endParaRPr>
          </a:p>
          <a:p>
            <a:pPr algn="r"/>
            <a:r>
              <a:rPr lang="ar-SA" sz="3500" dirty="0">
                <a:latin typeface="HelveticaNeueW23forSKY-Reg"/>
              </a:rPr>
              <a:t>٨-معرفة الأزرار التي تستخدم للانتقال من خلية إلى خلية أخرى في برنامج مايكروسوفت إكسل (</a:t>
            </a:r>
            <a:r>
              <a:rPr lang="en-US" sz="3500" dirty="0">
                <a:latin typeface="HelveticaNeueW23forSKY-Reg"/>
              </a:rPr>
              <a:t>Microsoft Excel</a:t>
            </a:r>
            <a:endParaRPr lang="ar-SA" sz="3500" dirty="0"/>
          </a:p>
        </p:txBody>
      </p:sp>
    </p:spTree>
    <p:extLst>
      <p:ext uri="{BB962C8B-B14F-4D97-AF65-F5344CB8AC3E}">
        <p14:creationId xmlns:p14="http://schemas.microsoft.com/office/powerpoint/2010/main" val="3035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2" b="95909" l="6000" r="90000">
                        <a14:foregroundMark x1="14800" y1="15909" x2="14800" y2="15909"/>
                        <a14:foregroundMark x1="14533" y1="14773" x2="14533" y2="14773"/>
                        <a14:foregroundMark x1="14267" y1="14205" x2="14267" y2="14205"/>
                        <a14:foregroundMark x1="14267" y1="13295" x2="14267" y2="13295"/>
                        <a14:foregroundMark x1="8133" y1="22045" x2="8133" y2="22045"/>
                      </a14:backgroundRemoval>
                    </a14:imgEffect>
                  </a14:imgLayer>
                </a14:imgProps>
              </a:ext>
            </a:extLst>
          </a:blip>
          <a:srcRect l="5387" t="4423" r="10867" b="3841"/>
          <a:stretch/>
        </p:blipFill>
        <p:spPr>
          <a:xfrm>
            <a:off x="240362" y="2282871"/>
            <a:ext cx="3399166" cy="4368800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FC578019-0B27-9774-DD12-6954E7B13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19" y="412955"/>
            <a:ext cx="8071219" cy="603209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77A5DC4-FDC4-7379-FE9A-47CC53C9120C}"/>
              </a:ext>
            </a:extLst>
          </p:cNvPr>
          <p:cNvSpPr/>
          <p:nvPr/>
        </p:nvSpPr>
        <p:spPr>
          <a:xfrm>
            <a:off x="10732249" y="5376127"/>
            <a:ext cx="936183" cy="936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97355AC-65B9-3B8E-67D9-20390B2BD89C}"/>
              </a:ext>
            </a:extLst>
          </p:cNvPr>
          <p:cNvSpPr txBox="1"/>
          <p:nvPr/>
        </p:nvSpPr>
        <p:spPr>
          <a:xfrm>
            <a:off x="9626979" y="5543620"/>
            <a:ext cx="1828800" cy="5693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altLang="zh-CN" sz="3000" b="1" dirty="0"/>
              <a:t>48</a:t>
            </a:r>
            <a:endParaRPr lang="ar-SA" sz="3000" b="1" dirty="0"/>
          </a:p>
        </p:txBody>
      </p:sp>
    </p:spTree>
    <p:extLst>
      <p:ext uri="{BB962C8B-B14F-4D97-AF65-F5344CB8AC3E}">
        <p14:creationId xmlns:p14="http://schemas.microsoft.com/office/powerpoint/2010/main" val="2284750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2" b="95909" l="6000" r="90000">
                        <a14:foregroundMark x1="14800" y1="15909" x2="14800" y2="15909"/>
                        <a14:foregroundMark x1="14533" y1="14773" x2="14533" y2="14773"/>
                        <a14:foregroundMark x1="14267" y1="14205" x2="14267" y2="14205"/>
                        <a14:foregroundMark x1="14267" y1="13295" x2="14267" y2="13295"/>
                        <a14:foregroundMark x1="8133" y1="22045" x2="8133" y2="22045"/>
                      </a14:backgroundRemoval>
                    </a14:imgEffect>
                  </a14:imgLayer>
                </a14:imgProps>
              </a:ext>
            </a:extLst>
          </a:blip>
          <a:srcRect l="5387" t="4423" r="10867" b="3841"/>
          <a:stretch/>
        </p:blipFill>
        <p:spPr>
          <a:xfrm>
            <a:off x="240362" y="2282871"/>
            <a:ext cx="3399166" cy="4368800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3AA2D6A9-CD74-9807-8054-1768FD5DE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20" y="412955"/>
            <a:ext cx="8071218" cy="623871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7C7F946-3677-998B-D757-F0C93C7DE2D9}"/>
              </a:ext>
            </a:extLst>
          </p:cNvPr>
          <p:cNvSpPr/>
          <p:nvPr/>
        </p:nvSpPr>
        <p:spPr>
          <a:xfrm>
            <a:off x="1446478" y="478097"/>
            <a:ext cx="1391522" cy="1391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170E4B2-D555-7812-D553-E6D372A79E91}"/>
              </a:ext>
            </a:extLst>
          </p:cNvPr>
          <p:cNvSpPr txBox="1"/>
          <p:nvPr/>
        </p:nvSpPr>
        <p:spPr>
          <a:xfrm>
            <a:off x="694504" y="934187"/>
            <a:ext cx="1828800" cy="6924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altLang="zh-CN" sz="3900" b="1" dirty="0"/>
              <a:t>49</a:t>
            </a:r>
            <a:endParaRPr lang="ar-SA" sz="3900" b="1" dirty="0"/>
          </a:p>
        </p:txBody>
      </p:sp>
    </p:spTree>
    <p:extLst>
      <p:ext uri="{BB962C8B-B14F-4D97-AF65-F5344CB8AC3E}">
        <p14:creationId xmlns:p14="http://schemas.microsoft.com/office/powerpoint/2010/main" val="118039470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816</Words>
  <Application>Microsoft Office PowerPoint</Application>
  <PresentationFormat>شاشة عريضة</PresentationFormat>
  <Paragraphs>139</Paragraphs>
  <Slides>18</Slides>
  <Notes>0</Notes>
  <HiddenSlides>0</HiddenSlides>
  <MMClips>2</MMClips>
  <ScaleCrop>false</ScaleCrop>
  <HeadingPairs>
    <vt:vector size="4" baseType="variant">
      <vt:variant>
        <vt:lpstr>نسق</vt:lpstr>
      </vt:variant>
      <vt:variant>
        <vt:i4>6</vt:i4>
      </vt:variant>
      <vt:variant>
        <vt:lpstr>عناوين الشرائح</vt:lpstr>
      </vt:variant>
      <vt:variant>
        <vt:i4>18</vt:i4>
      </vt:variant>
    </vt:vector>
  </HeadingPairs>
  <TitlesOfParts>
    <vt:vector size="24" baseType="lpstr">
      <vt:lpstr>نسق Office</vt:lpstr>
      <vt:lpstr>Office Theme</vt:lpstr>
      <vt:lpstr>1_Office Theme</vt:lpstr>
      <vt:lpstr>2_Office Theme</vt:lpstr>
      <vt:lpstr>3_Office Theme</vt:lpstr>
      <vt:lpstr>4_Office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صباح القحطاني</cp:lastModifiedBy>
  <cp:revision>102</cp:revision>
  <dcterms:created xsi:type="dcterms:W3CDTF">2020-12-16T18:52:47Z</dcterms:created>
  <dcterms:modified xsi:type="dcterms:W3CDTF">2022-05-07T20:26:14Z</dcterms:modified>
</cp:coreProperties>
</file>