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8000" cy="10287000"/>
  <p:notesSz cx="6858000" cy="9144000"/>
  <p:embeddedFontLst>
    <p:embeddedFont>
      <p:font typeface="29LT Azer Light Bold" panose="020B0604020202020204" charset="-78"/>
      <p:regular r:id="rId33"/>
    </p:embeddedFont>
    <p:embeddedFont>
      <p:font typeface="Calibri" panose="020F0502020204030204" pitchFamily="34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7.png"/><Relationship Id="rId3" Type="http://schemas.openxmlformats.org/officeDocument/2006/relationships/image" Target="../media/image15.sv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6.png"/><Relationship Id="rId2" Type="http://schemas.openxmlformats.org/officeDocument/2006/relationships/image" Target="../media/image14.png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5.png"/><Relationship Id="rId5" Type="http://schemas.openxmlformats.org/officeDocument/2006/relationships/image" Target="../media/image17.png"/><Relationship Id="rId15" Type="http://schemas.openxmlformats.org/officeDocument/2006/relationships/image" Target="../media/image35.png"/><Relationship Id="rId10" Type="http://schemas.openxmlformats.org/officeDocument/2006/relationships/image" Target="../media/image24.svg"/><Relationship Id="rId19" Type="http://schemas.openxmlformats.org/officeDocument/2006/relationships/image" Target="../media/image38.svg"/><Relationship Id="rId4" Type="http://schemas.openxmlformats.org/officeDocument/2006/relationships/image" Target="../media/image16.pn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4.svg"/><Relationship Id="rId7" Type="http://schemas.openxmlformats.org/officeDocument/2006/relationships/image" Target="../media/image20.svg"/><Relationship Id="rId12" Type="http://schemas.openxmlformats.org/officeDocument/2006/relationships/image" Target="../media/image1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8.png"/><Relationship Id="rId3" Type="http://schemas.openxmlformats.org/officeDocument/2006/relationships/image" Target="../media/image64.svg"/><Relationship Id="rId7" Type="http://schemas.openxmlformats.org/officeDocument/2006/relationships/image" Target="../media/image20.svg"/><Relationship Id="rId12" Type="http://schemas.openxmlformats.org/officeDocument/2006/relationships/image" Target="../media/image16.png"/><Relationship Id="rId2" Type="http://schemas.openxmlformats.org/officeDocument/2006/relationships/image" Target="../media/image63.png"/><Relationship Id="rId16" Type="http://schemas.openxmlformats.org/officeDocument/2006/relationships/image" Target="../media/image7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69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71.png"/><Relationship Id="rId3" Type="http://schemas.openxmlformats.org/officeDocument/2006/relationships/image" Target="../media/image64.sv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3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72.png"/><Relationship Id="rId3" Type="http://schemas.openxmlformats.org/officeDocument/2006/relationships/image" Target="../media/image64.sv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63.png"/><Relationship Id="rId16" Type="http://schemas.openxmlformats.org/officeDocument/2006/relationships/image" Target="../media/image7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73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3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33.gif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svg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2.sv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+l1mF9-eGGuBhOTI0" TargetMode="External"/><Relationship Id="rId5" Type="http://schemas.openxmlformats.org/officeDocument/2006/relationships/hyperlink" Target="https://learningapps.org/watch?v=pcbgpqdsk23" TargetMode="External"/><Relationship Id="rId4" Type="http://schemas.openxmlformats.org/officeDocument/2006/relationships/image" Target="../media/image9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3.gif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32.png"/><Relationship Id="rId2" Type="http://schemas.openxmlformats.org/officeDocument/2006/relationships/image" Target="../media/image14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5.sv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4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5.png"/><Relationship Id="rId5" Type="http://schemas.openxmlformats.org/officeDocument/2006/relationships/image" Target="../media/image17.png"/><Relationship Id="rId15" Type="http://schemas.openxmlformats.org/officeDocument/2006/relationships/image" Target="../media/image33.gif"/><Relationship Id="rId10" Type="http://schemas.openxmlformats.org/officeDocument/2006/relationships/image" Target="../media/image24.svg"/><Relationship Id="rId4" Type="http://schemas.openxmlformats.org/officeDocument/2006/relationships/image" Target="../media/image16.pn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0724" y="5143500"/>
            <a:ext cx="4341185" cy="47374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82732" y="509674"/>
            <a:ext cx="3867138" cy="463382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077792" y="1152036"/>
            <a:ext cx="10793877" cy="3253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3"/>
              </a:lnSpc>
            </a:pPr>
            <a:r>
              <a:rPr lang="en-US" sz="4645" dirty="0" err="1">
                <a:solidFill>
                  <a:srgbClr val="000000"/>
                </a:solidFill>
                <a:cs typeface="29LT Azer Light Bold"/>
              </a:rPr>
              <a:t>مبرمجتي</a:t>
            </a:r>
            <a:r>
              <a:rPr lang="en-US" sz="464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645" dirty="0" err="1">
                <a:solidFill>
                  <a:srgbClr val="000000"/>
                </a:solidFill>
                <a:cs typeface="29LT Azer Light Bold"/>
              </a:rPr>
              <a:t>الرائعة</a:t>
            </a:r>
            <a:r>
              <a:rPr lang="en-US" sz="464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645" dirty="0" err="1">
                <a:solidFill>
                  <a:srgbClr val="000000"/>
                </a:solidFill>
                <a:cs typeface="29LT Azer Light Bold"/>
              </a:rPr>
              <a:t>افتحي</a:t>
            </a:r>
            <a:r>
              <a:rPr lang="en-US" sz="464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645" dirty="0" err="1">
                <a:solidFill>
                  <a:srgbClr val="000000"/>
                </a:solidFill>
                <a:cs typeface="29LT Azer Light Bold"/>
              </a:rPr>
              <a:t>بيئة</a:t>
            </a:r>
            <a:r>
              <a:rPr lang="en-US" sz="464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645" dirty="0" err="1">
                <a:solidFill>
                  <a:srgbClr val="000000"/>
                </a:solidFill>
                <a:cs typeface="29LT Azer Light Bold"/>
              </a:rPr>
              <a:t>أوبن</a:t>
            </a:r>
            <a:r>
              <a:rPr lang="en-US" sz="464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645" dirty="0" err="1">
                <a:solidFill>
                  <a:srgbClr val="000000"/>
                </a:solidFill>
                <a:cs typeface="29LT Azer Light Bold"/>
              </a:rPr>
              <a:t>روبيرتا</a:t>
            </a:r>
            <a:r>
              <a:rPr lang="en-US" sz="464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645" dirty="0" err="1">
                <a:solidFill>
                  <a:srgbClr val="000000"/>
                </a:solidFill>
                <a:cs typeface="29LT Azer Light Bold"/>
              </a:rPr>
              <a:t>لاب</a:t>
            </a:r>
            <a:endParaRPr lang="en-US" sz="4645" dirty="0">
              <a:solidFill>
                <a:srgbClr val="000000"/>
              </a:solidFill>
              <a:cs typeface="29LT Azer Light Bold"/>
            </a:endParaRPr>
          </a:p>
          <a:p>
            <a:pPr algn="ctr">
              <a:lnSpc>
                <a:spcPts val="6503"/>
              </a:lnSpc>
            </a:pPr>
            <a:r>
              <a:rPr lang="en-US" sz="4645" dirty="0" err="1">
                <a:solidFill>
                  <a:srgbClr val="000000"/>
                </a:solidFill>
                <a:cs typeface="29LT Azer Light Bold"/>
              </a:rPr>
              <a:t>وحددي</a:t>
            </a:r>
            <a:r>
              <a:rPr lang="en-US" sz="4645" dirty="0">
                <a:solidFill>
                  <a:srgbClr val="000000"/>
                </a:solidFill>
                <a:cs typeface="29LT Azer Light Bold"/>
              </a:rPr>
              <a:t>  </a:t>
            </a:r>
            <a:r>
              <a:rPr lang="en-US" sz="4645" dirty="0" err="1">
                <a:solidFill>
                  <a:srgbClr val="000000"/>
                </a:solidFill>
                <a:cs typeface="29LT Azer Light Bold"/>
              </a:rPr>
              <a:t>اللبنات</a:t>
            </a:r>
            <a:r>
              <a:rPr lang="en-US" sz="464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645" dirty="0" err="1">
                <a:solidFill>
                  <a:srgbClr val="000000"/>
                </a:solidFill>
                <a:cs typeface="29LT Azer Light Bold"/>
              </a:rPr>
              <a:t>المستخدمة</a:t>
            </a:r>
            <a:r>
              <a:rPr lang="en-US" sz="464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645" dirty="0" err="1">
                <a:solidFill>
                  <a:srgbClr val="000000"/>
                </a:solidFill>
                <a:cs typeface="29LT Azer Light Bold"/>
              </a:rPr>
              <a:t>في</a:t>
            </a:r>
            <a:r>
              <a:rPr lang="en-US" sz="464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645" dirty="0" err="1">
                <a:solidFill>
                  <a:srgbClr val="000000"/>
                </a:solidFill>
                <a:cs typeface="29LT Azer Light Bold"/>
              </a:rPr>
              <a:t>رسم</a:t>
            </a:r>
            <a:r>
              <a:rPr lang="en-US" sz="464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645" dirty="0" err="1">
                <a:solidFill>
                  <a:srgbClr val="000000"/>
                </a:solidFill>
                <a:cs typeface="29LT Azer Light Bold"/>
              </a:rPr>
              <a:t>الأشكال</a:t>
            </a:r>
            <a:r>
              <a:rPr lang="en-US" sz="4645" dirty="0">
                <a:solidFill>
                  <a:srgbClr val="000000"/>
                </a:solidFill>
                <a:cs typeface="29LT Azer Light Bold"/>
              </a:rPr>
              <a:t> </a:t>
            </a:r>
          </a:p>
          <a:p>
            <a:pPr algn="ctr">
              <a:lnSpc>
                <a:spcPts val="6503"/>
              </a:lnSpc>
            </a:pPr>
            <a:r>
              <a:rPr lang="en-US" sz="4645" dirty="0" err="1">
                <a:solidFill>
                  <a:srgbClr val="000000"/>
                </a:solidFill>
                <a:cs typeface="29LT Azer Light Bold"/>
              </a:rPr>
              <a:t>المثلث</a:t>
            </a:r>
            <a:r>
              <a:rPr lang="en-US" sz="4645" dirty="0">
                <a:solidFill>
                  <a:srgbClr val="000000"/>
                </a:solidFill>
                <a:cs typeface="29LT Azer Light Bold"/>
              </a:rPr>
              <a:t> - </a:t>
            </a:r>
            <a:r>
              <a:rPr lang="en-US" sz="4645" dirty="0" err="1">
                <a:solidFill>
                  <a:srgbClr val="000000"/>
                </a:solidFill>
                <a:cs typeface="29LT Azer Light Bold"/>
              </a:rPr>
              <a:t>المستطيل</a:t>
            </a:r>
            <a:r>
              <a:rPr lang="en-US" sz="4645" dirty="0">
                <a:solidFill>
                  <a:srgbClr val="000000"/>
                </a:solidFill>
                <a:cs typeface="29LT Azer Light Bold"/>
              </a:rPr>
              <a:t> - </a:t>
            </a:r>
            <a:r>
              <a:rPr lang="en-US" sz="4645" dirty="0" err="1">
                <a:solidFill>
                  <a:srgbClr val="000000"/>
                </a:solidFill>
                <a:cs typeface="29LT Azer Light Bold"/>
              </a:rPr>
              <a:t>الدائرة</a:t>
            </a:r>
            <a:r>
              <a:rPr lang="en-US" sz="4645" dirty="0">
                <a:solidFill>
                  <a:srgbClr val="000000"/>
                </a:solidFill>
                <a:cs typeface="29LT Azer Light Bold"/>
              </a:rPr>
              <a:t> </a:t>
            </a:r>
          </a:p>
          <a:p>
            <a:pPr algn="ctr">
              <a:lnSpc>
                <a:spcPts val="6503"/>
              </a:lnSpc>
            </a:pPr>
            <a:r>
              <a:rPr lang="en-US" sz="4645" dirty="0" err="1">
                <a:solidFill>
                  <a:srgbClr val="000000"/>
                </a:solidFill>
                <a:cs typeface="29LT Azer Light Bold"/>
              </a:rPr>
              <a:t>حددي</a:t>
            </a:r>
            <a:r>
              <a:rPr lang="en-US" sz="464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645" dirty="0" err="1">
                <a:solidFill>
                  <a:srgbClr val="000000"/>
                </a:solidFill>
                <a:cs typeface="29LT Azer Light Bold"/>
              </a:rPr>
              <a:t>زوايا</a:t>
            </a:r>
            <a:r>
              <a:rPr lang="en-US" sz="464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645" dirty="0" err="1">
                <a:solidFill>
                  <a:srgbClr val="000000"/>
                </a:solidFill>
                <a:cs typeface="29LT Azer Light Bold"/>
              </a:rPr>
              <a:t>الانعطاف</a:t>
            </a:r>
            <a:r>
              <a:rPr lang="en-US" sz="464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645" dirty="0" err="1">
                <a:solidFill>
                  <a:srgbClr val="000000"/>
                </a:solidFill>
                <a:cs typeface="29LT Azer Light Bold"/>
              </a:rPr>
              <a:t>للمثلث</a:t>
            </a:r>
            <a:r>
              <a:rPr lang="en-US" sz="4645" dirty="0">
                <a:solidFill>
                  <a:srgbClr val="000000"/>
                </a:solidFill>
                <a:cs typeface="29LT Azer Light Bold"/>
              </a:rPr>
              <a:t> - </a:t>
            </a:r>
            <a:r>
              <a:rPr lang="en-US" sz="4645" dirty="0" err="1">
                <a:solidFill>
                  <a:srgbClr val="000000"/>
                </a:solidFill>
                <a:cs typeface="29LT Azer Light Bold"/>
              </a:rPr>
              <a:t>والمستطيل</a:t>
            </a:r>
            <a:r>
              <a:rPr lang="en-US" sz="4645" dirty="0">
                <a:solidFill>
                  <a:srgbClr val="000000"/>
                </a:solidFill>
                <a:cs typeface="29LT Azer Light Bold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4118" y="2111795"/>
            <a:ext cx="7822761" cy="67764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314577">
            <a:off x="9133346" y="4544432"/>
            <a:ext cx="1427834" cy="14618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382631" y="1624220"/>
            <a:ext cx="1161096" cy="11610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82631" y="7727166"/>
            <a:ext cx="1161096" cy="11610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682245" y="7727166"/>
            <a:ext cx="1161096" cy="11610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703570" y="4919480"/>
            <a:ext cx="1161096" cy="11610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682245" y="1624220"/>
            <a:ext cx="1161096" cy="11610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150043" y="2812071"/>
            <a:ext cx="6092704" cy="53759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4970013" y="6742772"/>
            <a:ext cx="2289287" cy="19687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4262793" y="4092894"/>
            <a:ext cx="3838798" cy="23651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4953460" y="7323320"/>
            <a:ext cx="2289287" cy="19687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23088" y="277932"/>
            <a:ext cx="2432986" cy="183386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507080" y="163632"/>
            <a:ext cx="7822760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38"/>
              </a:lnSpc>
            </a:pPr>
            <a:r>
              <a:rPr lang="en-US" sz="4884" dirty="0" err="1">
                <a:solidFill>
                  <a:srgbClr val="000000"/>
                </a:solidFill>
                <a:cs typeface="29LT Azer Light Bold"/>
              </a:rPr>
              <a:t>برمجة</a:t>
            </a:r>
            <a:r>
              <a:rPr lang="en-US" sz="488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884" dirty="0" err="1">
                <a:solidFill>
                  <a:srgbClr val="000000"/>
                </a:solidFill>
                <a:cs typeface="29LT Azer Light Bold"/>
              </a:rPr>
              <a:t>الروبوت</a:t>
            </a:r>
            <a:r>
              <a:rPr lang="en-US" sz="488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884" dirty="0" err="1">
                <a:solidFill>
                  <a:srgbClr val="000000"/>
                </a:solidFill>
                <a:cs typeface="29LT Azer Light Bold"/>
              </a:rPr>
              <a:t>لإضافة</a:t>
            </a:r>
            <a:r>
              <a:rPr lang="en-US" sz="488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884" dirty="0" err="1">
                <a:solidFill>
                  <a:srgbClr val="000000"/>
                </a:solidFill>
                <a:cs typeface="29LT Azer Light Bold"/>
              </a:rPr>
              <a:t>مؤثر</a:t>
            </a:r>
            <a:r>
              <a:rPr lang="en-US" sz="488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884" dirty="0" err="1">
                <a:solidFill>
                  <a:srgbClr val="000000"/>
                </a:solidFill>
                <a:cs typeface="29LT Azer Light Bold"/>
              </a:rPr>
              <a:t>صوتي</a:t>
            </a:r>
            <a:endParaRPr lang="en-US" sz="4884" dirty="0">
              <a:solidFill>
                <a:srgbClr val="000000"/>
              </a:solidFill>
              <a:cs typeface="29LT Azer Light Bold"/>
            </a:endParaRPr>
          </a:p>
          <a:p>
            <a:pPr algn="ctr">
              <a:lnSpc>
                <a:spcPts val="6838"/>
              </a:lnSpc>
            </a:pPr>
            <a:r>
              <a:rPr lang="en-US" sz="4884" dirty="0" err="1">
                <a:solidFill>
                  <a:srgbClr val="000000"/>
                </a:solidFill>
                <a:cs typeface="29LT Azer Light Bold"/>
              </a:rPr>
              <a:t>من</a:t>
            </a:r>
            <a:r>
              <a:rPr lang="en-US" sz="488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884" dirty="0" err="1">
                <a:solidFill>
                  <a:srgbClr val="000000"/>
                </a:solidFill>
                <a:cs typeface="29LT Azer Light Bold"/>
              </a:rPr>
              <a:t>لبنة</a:t>
            </a:r>
            <a:r>
              <a:rPr lang="en-US" sz="488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884" dirty="0" err="1">
                <a:solidFill>
                  <a:srgbClr val="000000"/>
                </a:solidFill>
                <a:cs typeface="29LT Azer Light Bold"/>
              </a:rPr>
              <a:t>الحدث</a:t>
            </a:r>
            <a:r>
              <a:rPr lang="en-US" sz="4884" dirty="0">
                <a:solidFill>
                  <a:srgbClr val="000000"/>
                </a:solidFill>
                <a:cs typeface="29LT Azer Light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39238" y="4255453"/>
            <a:ext cx="9525" cy="158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1686635" y="8334592"/>
            <a:ext cx="3891062" cy="1753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7"/>
              </a:lnSpc>
            </a:pPr>
            <a:r>
              <a:rPr lang="en-US" sz="4855" dirty="0" err="1">
                <a:solidFill>
                  <a:srgbClr val="000000"/>
                </a:solidFill>
                <a:cs typeface="Codec Pro ExtraBold Bold"/>
              </a:rPr>
              <a:t>التردد</a:t>
            </a:r>
            <a:r>
              <a:rPr lang="en-US" sz="4855" dirty="0">
                <a:solidFill>
                  <a:srgbClr val="000000"/>
                </a:solidFill>
                <a:cs typeface="Codec Pro ExtraBold Bold"/>
              </a:rPr>
              <a:t> </a:t>
            </a:r>
            <a:r>
              <a:rPr lang="en-US" sz="4855" dirty="0" err="1">
                <a:solidFill>
                  <a:srgbClr val="000000"/>
                </a:solidFill>
                <a:cs typeface="Codec Pro ExtraBold Bold"/>
              </a:rPr>
              <a:t>بالهرتز</a:t>
            </a:r>
            <a:r>
              <a:rPr lang="en-US" sz="4855" dirty="0">
                <a:solidFill>
                  <a:srgbClr val="000000"/>
                </a:solidFill>
                <a:cs typeface="Codec Pro ExtraBold Bold"/>
              </a:rPr>
              <a:t> </a:t>
            </a:r>
          </a:p>
          <a:p>
            <a:pPr algn="ctr">
              <a:lnSpc>
                <a:spcPts val="6797"/>
              </a:lnSpc>
            </a:pPr>
            <a:r>
              <a:rPr lang="en-US" sz="4855" dirty="0" err="1">
                <a:solidFill>
                  <a:srgbClr val="000000"/>
                </a:solidFill>
                <a:cs typeface="Codec Pro ExtraBold Bold"/>
              </a:rPr>
              <a:t>والمدة</a:t>
            </a:r>
            <a:r>
              <a:rPr lang="en-US" sz="4855" dirty="0">
                <a:solidFill>
                  <a:srgbClr val="000000"/>
                </a:solidFill>
                <a:cs typeface="Codec Pro ExtraBold Bold"/>
              </a:rPr>
              <a:t> </a:t>
            </a:r>
            <a:r>
              <a:rPr lang="en-US" sz="4855" dirty="0" err="1">
                <a:solidFill>
                  <a:srgbClr val="000000"/>
                </a:solidFill>
                <a:cs typeface="Codec Pro ExtraBold Bold"/>
              </a:rPr>
              <a:t>بالملل</a:t>
            </a:r>
            <a:endParaRPr lang="en-US" sz="4855" dirty="0">
              <a:solidFill>
                <a:srgbClr val="000000"/>
              </a:solidFill>
              <a:cs typeface="Codec Pro ExtraBol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7021" y="1028700"/>
            <a:ext cx="2352362" cy="79301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65771" y="7761225"/>
            <a:ext cx="2721821" cy="239520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779510" y="866775"/>
            <a:ext cx="1098449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48"/>
              </a:lnSpc>
            </a:pPr>
            <a:r>
              <a:rPr lang="en-US" sz="8034" dirty="0" err="1">
                <a:solidFill>
                  <a:srgbClr val="000000"/>
                </a:solidFill>
                <a:cs typeface="29LT Azer Light Bold"/>
              </a:rPr>
              <a:t>اللحظة</a:t>
            </a:r>
            <a:r>
              <a:rPr lang="en-US" sz="803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8034" dirty="0" err="1">
                <a:solidFill>
                  <a:srgbClr val="000000"/>
                </a:solidFill>
                <a:cs typeface="29LT Azer Light Bold"/>
              </a:rPr>
              <a:t>الجميلة</a:t>
            </a:r>
            <a:r>
              <a:rPr lang="en-US" sz="803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8034" dirty="0" err="1">
                <a:solidFill>
                  <a:srgbClr val="000000"/>
                </a:solidFill>
                <a:cs typeface="29LT Azer Light Bold"/>
              </a:rPr>
              <a:t>في</a:t>
            </a:r>
            <a:r>
              <a:rPr lang="en-US" sz="803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8034" dirty="0" err="1">
                <a:solidFill>
                  <a:srgbClr val="000000"/>
                </a:solidFill>
                <a:cs typeface="29LT Azer Light Bold"/>
              </a:rPr>
              <a:t>البرمجة</a:t>
            </a:r>
            <a:r>
              <a:rPr lang="en-US" sz="8034" dirty="0">
                <a:solidFill>
                  <a:srgbClr val="000000"/>
                </a:solidFill>
                <a:cs typeface="29LT Azer Light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08832" y="2678400"/>
            <a:ext cx="8925845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74"/>
              </a:lnSpc>
            </a:pPr>
            <a:r>
              <a:rPr lang="en-US" sz="7839" dirty="0" err="1">
                <a:solidFill>
                  <a:srgbClr val="000000"/>
                </a:solidFill>
                <a:cs typeface="29LT Azer Light Bold"/>
              </a:rPr>
              <a:t>متى</a:t>
            </a:r>
            <a:r>
              <a:rPr lang="en-US" sz="7839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7839" dirty="0" err="1">
                <a:solidFill>
                  <a:srgbClr val="000000"/>
                </a:solidFill>
                <a:cs typeface="29LT Azer Light Bold"/>
              </a:rPr>
              <a:t>اتجه</a:t>
            </a:r>
            <a:r>
              <a:rPr lang="en-US" sz="7839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7839" dirty="0" err="1">
                <a:solidFill>
                  <a:srgbClr val="000000"/>
                </a:solidFill>
                <a:cs typeface="29LT Azer Light Bold"/>
              </a:rPr>
              <a:t>إلى</a:t>
            </a:r>
            <a:r>
              <a:rPr lang="en-US" sz="7839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7839" dirty="0" err="1">
                <a:solidFill>
                  <a:srgbClr val="000000"/>
                </a:solidFill>
                <a:cs typeface="29LT Azer Light Bold"/>
              </a:rPr>
              <a:t>هذه</a:t>
            </a:r>
            <a:r>
              <a:rPr lang="en-US" sz="7839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7839" dirty="0" err="1">
                <a:solidFill>
                  <a:srgbClr val="000000"/>
                </a:solidFill>
                <a:cs typeface="29LT Azer Light Bold"/>
              </a:rPr>
              <a:t>اللبنة</a:t>
            </a:r>
            <a:endParaRPr lang="en-US" sz="7839" dirty="0">
              <a:solidFill>
                <a:srgbClr val="000000"/>
              </a:solidFill>
              <a:cs typeface="29LT Azer Ligh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53000" y="4612364"/>
            <a:ext cx="11547314" cy="158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000000"/>
                </a:solidFill>
                <a:cs typeface="29LT Azer Light Bold"/>
              </a:rPr>
              <a:t>وكم</a:t>
            </a:r>
            <a:r>
              <a:rPr lang="en-US" sz="92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9200" dirty="0" err="1">
                <a:solidFill>
                  <a:srgbClr val="000000"/>
                </a:solidFill>
                <a:cs typeface="29LT Azer Light Bold"/>
              </a:rPr>
              <a:t>عدد</a:t>
            </a:r>
            <a:r>
              <a:rPr lang="en-US" sz="92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9200" dirty="0" err="1">
                <a:solidFill>
                  <a:srgbClr val="000000"/>
                </a:solidFill>
                <a:cs typeface="29LT Azer Light Bold"/>
              </a:rPr>
              <a:t>التكرارات</a:t>
            </a:r>
            <a:r>
              <a:rPr lang="en-US" sz="9200" dirty="0">
                <a:solidFill>
                  <a:srgbClr val="000000"/>
                </a:solidFill>
                <a:cs typeface="29LT Azer Light Bold"/>
              </a:rPr>
              <a:t> ؟ </a:t>
            </a:r>
            <a:r>
              <a:rPr lang="en-US" sz="9200" dirty="0" err="1">
                <a:solidFill>
                  <a:srgbClr val="000000"/>
                </a:solidFill>
                <a:cs typeface="29LT Azer Light Bold"/>
              </a:rPr>
              <a:t>ولماذا</a:t>
            </a:r>
            <a:r>
              <a:rPr lang="en-US" sz="9200" dirty="0">
                <a:solidFill>
                  <a:srgbClr val="000000"/>
                </a:solidFill>
                <a:cs typeface="29LT Azer Light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3290" y="2939846"/>
            <a:ext cx="6871318" cy="63184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75154">
            <a:off x="2756491" y="4012314"/>
            <a:ext cx="5840591" cy="304591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774923" y="1619794"/>
            <a:ext cx="2656979" cy="158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000000"/>
                </a:solidFill>
                <a:cs typeface="29LT Azer Light Bold"/>
              </a:rPr>
              <a:t>للتكرار</a:t>
            </a:r>
            <a:endParaRPr lang="en-US" sz="9200" dirty="0">
              <a:solidFill>
                <a:srgbClr val="000000"/>
              </a:solidFill>
              <a:cs typeface="29LT Azer Ligh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779061" y="3529238"/>
            <a:ext cx="8175576" cy="76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 err="1">
                <a:solidFill>
                  <a:srgbClr val="000000"/>
                </a:solidFill>
                <a:cs typeface="29LT Azer Light Bold"/>
              </a:rPr>
              <a:t>من</a:t>
            </a:r>
            <a:r>
              <a:rPr lang="en-US" sz="44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29LT Azer Light Bold"/>
              </a:rPr>
              <a:t>فئة</a:t>
            </a:r>
            <a:r>
              <a:rPr lang="en-US" sz="44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29LT Azer Light Bold"/>
              </a:rPr>
              <a:t>التحكيم</a:t>
            </a:r>
            <a:r>
              <a:rPr lang="en-US" sz="44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29LT Azer Light Bold"/>
              </a:rPr>
              <a:t>أضف</a:t>
            </a:r>
            <a:r>
              <a:rPr lang="en-US" sz="44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29LT Azer Light Bold"/>
              </a:rPr>
              <a:t>لبنة</a:t>
            </a:r>
            <a:r>
              <a:rPr lang="en-US" sz="44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29LT Azer Light Bold"/>
              </a:rPr>
              <a:t>التكرار</a:t>
            </a:r>
            <a:endParaRPr lang="en-US" sz="4400" dirty="0">
              <a:solidFill>
                <a:srgbClr val="000000"/>
              </a:solidFill>
              <a:cs typeface="29LT Azer Ligh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436328" y="4603982"/>
            <a:ext cx="8013471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en-US" sz="5029" dirty="0" err="1">
                <a:solidFill>
                  <a:srgbClr val="000000"/>
                </a:solidFill>
                <a:cs typeface="29LT Azer Light Bold"/>
              </a:rPr>
              <a:t>ضع</a:t>
            </a:r>
            <a:r>
              <a:rPr lang="en-US" sz="5029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029" dirty="0" err="1">
                <a:solidFill>
                  <a:srgbClr val="000000"/>
                </a:solidFill>
                <a:cs typeface="29LT Azer Light Bold"/>
              </a:rPr>
              <a:t>كل</a:t>
            </a:r>
            <a:r>
              <a:rPr lang="en-US" sz="5029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029" dirty="0" err="1">
                <a:solidFill>
                  <a:srgbClr val="000000"/>
                </a:solidFill>
                <a:cs typeface="29LT Azer Light Bold"/>
              </a:rPr>
              <a:t>اللبنات</a:t>
            </a:r>
            <a:r>
              <a:rPr lang="en-US" sz="5029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029" dirty="0" err="1">
                <a:solidFill>
                  <a:srgbClr val="000000"/>
                </a:solidFill>
                <a:cs typeface="29LT Azer Light Bold"/>
              </a:rPr>
              <a:t>داخل</a:t>
            </a:r>
            <a:r>
              <a:rPr lang="en-US" sz="5029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029" dirty="0" err="1">
                <a:solidFill>
                  <a:srgbClr val="000000"/>
                </a:solidFill>
                <a:cs typeface="29LT Azer Light Bold"/>
              </a:rPr>
              <a:t>لبنة</a:t>
            </a:r>
            <a:r>
              <a:rPr lang="en-US" sz="5029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029" dirty="0" err="1">
                <a:solidFill>
                  <a:srgbClr val="000000"/>
                </a:solidFill>
                <a:cs typeface="29LT Azer Light Bold"/>
              </a:rPr>
              <a:t>التكرار</a:t>
            </a:r>
            <a:endParaRPr lang="en-US" sz="5029" dirty="0">
              <a:solidFill>
                <a:srgbClr val="000000"/>
              </a:solidFill>
              <a:cs typeface="29LT Azer Light Bold"/>
            </a:endParaRPr>
          </a:p>
          <a:p>
            <a:pPr algn="ctr">
              <a:lnSpc>
                <a:spcPts val="7040"/>
              </a:lnSpc>
            </a:pPr>
            <a:r>
              <a:rPr lang="en-US" sz="5029" dirty="0" err="1">
                <a:solidFill>
                  <a:srgbClr val="000000"/>
                </a:solidFill>
                <a:cs typeface="29LT Azer Light Bold"/>
              </a:rPr>
              <a:t>اضبط</a:t>
            </a:r>
            <a:r>
              <a:rPr lang="en-US" sz="5029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029" dirty="0" err="1">
                <a:solidFill>
                  <a:srgbClr val="000000"/>
                </a:solidFill>
                <a:cs typeface="29LT Azer Light Bold"/>
              </a:rPr>
              <a:t>المرات</a:t>
            </a:r>
            <a:r>
              <a:rPr lang="en-US" sz="5029" dirty="0">
                <a:solidFill>
                  <a:srgbClr val="000000"/>
                </a:solidFill>
                <a:cs typeface="29LT Azer Light Bold"/>
              </a:rPr>
              <a:t>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742" t="4884"/>
          <a:stretch>
            <a:fillRect/>
          </a:stretch>
        </p:blipFill>
        <p:spPr>
          <a:xfrm>
            <a:off x="6417546" y="4214048"/>
            <a:ext cx="6259390" cy="50442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6987" y="6370726"/>
            <a:ext cx="4534347" cy="33112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373252" y="365126"/>
            <a:ext cx="7552212" cy="318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9634" y="583396"/>
            <a:ext cx="6437710" cy="797415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079631" y="469096"/>
            <a:ext cx="9718576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 err="1">
                <a:solidFill>
                  <a:srgbClr val="FF3131"/>
                </a:solidFill>
                <a:cs typeface="29LT Azer Light Bold"/>
              </a:rPr>
              <a:t>عرض</a:t>
            </a:r>
            <a:r>
              <a:rPr lang="en-US" sz="5999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5999" dirty="0" err="1">
                <a:solidFill>
                  <a:srgbClr val="FF3131"/>
                </a:solidFill>
                <a:cs typeface="29LT Azer Light Bold"/>
              </a:rPr>
              <a:t>رسالة</a:t>
            </a:r>
            <a:r>
              <a:rPr lang="en-US" sz="5999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5999" dirty="0" err="1">
                <a:solidFill>
                  <a:srgbClr val="FF3131"/>
                </a:solidFill>
                <a:cs typeface="29LT Azer Light Bold"/>
              </a:rPr>
              <a:t>على</a:t>
            </a:r>
            <a:r>
              <a:rPr lang="en-US" sz="5999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5999" dirty="0" err="1">
                <a:solidFill>
                  <a:srgbClr val="FF3131"/>
                </a:solidFill>
                <a:cs typeface="29LT Azer Light Bold"/>
              </a:rPr>
              <a:t>شاشة</a:t>
            </a:r>
            <a:r>
              <a:rPr lang="en-US" sz="5999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5999" dirty="0" err="1">
                <a:solidFill>
                  <a:srgbClr val="FF3131"/>
                </a:solidFill>
                <a:cs typeface="29LT Azer Light Bold"/>
              </a:rPr>
              <a:t>عرض</a:t>
            </a:r>
            <a:r>
              <a:rPr lang="en-US" sz="5999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5999" dirty="0" err="1">
                <a:solidFill>
                  <a:srgbClr val="FF3131"/>
                </a:solidFill>
                <a:cs typeface="29LT Azer Light Bold"/>
              </a:rPr>
              <a:t>الروبوت</a:t>
            </a:r>
            <a:r>
              <a:rPr lang="en-US" sz="5999" dirty="0">
                <a:solidFill>
                  <a:srgbClr val="FF3131"/>
                </a:solidFill>
                <a:cs typeface="29LT Azer Light Bold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66919" y="2412196"/>
            <a:ext cx="9144000" cy="1153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 dirty="0" err="1">
                <a:solidFill>
                  <a:srgbClr val="000000"/>
                </a:solidFill>
                <a:cs typeface="29LT Azer Light Bold"/>
              </a:rPr>
              <a:t>لبنة</a:t>
            </a:r>
            <a:r>
              <a:rPr lang="en-US" sz="67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700" dirty="0" err="1">
                <a:solidFill>
                  <a:srgbClr val="000000"/>
                </a:solidFill>
                <a:cs typeface="29LT Azer Light Bold"/>
              </a:rPr>
              <a:t>عرض</a:t>
            </a:r>
            <a:r>
              <a:rPr lang="en-US" sz="67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700" dirty="0" err="1">
                <a:solidFill>
                  <a:srgbClr val="000000"/>
                </a:solidFill>
                <a:cs typeface="29LT Azer Light Bold"/>
              </a:rPr>
              <a:t>النص</a:t>
            </a:r>
            <a:endParaRPr lang="en-US" sz="6700" dirty="0">
              <a:solidFill>
                <a:srgbClr val="000000"/>
              </a:solidFill>
              <a:cs typeface="29LT Azer Ligh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66919" y="3672156"/>
            <a:ext cx="9144000" cy="906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 err="1">
                <a:solidFill>
                  <a:srgbClr val="000000"/>
                </a:solidFill>
                <a:cs typeface="29LT Azer Light Bold"/>
              </a:rPr>
              <a:t>توجد</a:t>
            </a:r>
            <a:r>
              <a:rPr lang="en-US" sz="52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200" dirty="0" err="1">
                <a:solidFill>
                  <a:srgbClr val="000000"/>
                </a:solidFill>
                <a:cs typeface="29LT Azer Light Bold"/>
              </a:rPr>
              <a:t>هذه</a:t>
            </a:r>
            <a:r>
              <a:rPr lang="en-US" sz="52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200" dirty="0" err="1">
                <a:solidFill>
                  <a:srgbClr val="000000"/>
                </a:solidFill>
                <a:cs typeface="29LT Azer Light Bold"/>
              </a:rPr>
              <a:t>اللبنة</a:t>
            </a:r>
            <a:r>
              <a:rPr lang="en-US" sz="52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200" dirty="0" err="1">
                <a:solidFill>
                  <a:srgbClr val="000000"/>
                </a:solidFill>
                <a:cs typeface="29LT Azer Light Bold"/>
              </a:rPr>
              <a:t>في</a:t>
            </a:r>
            <a:r>
              <a:rPr lang="en-US" sz="52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200" dirty="0" err="1">
                <a:solidFill>
                  <a:srgbClr val="000000"/>
                </a:solidFill>
                <a:cs typeface="29LT Azer Light Bold"/>
              </a:rPr>
              <a:t>فئة</a:t>
            </a:r>
            <a:r>
              <a:rPr lang="en-US" sz="52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200" dirty="0" err="1">
                <a:solidFill>
                  <a:srgbClr val="000000"/>
                </a:solidFill>
                <a:cs typeface="29LT Azer Light Bold"/>
              </a:rPr>
              <a:t>الحدث</a:t>
            </a:r>
            <a:endParaRPr lang="en-US" sz="5200" dirty="0">
              <a:solidFill>
                <a:srgbClr val="000000"/>
              </a:solidFill>
              <a:cs typeface="29LT Azer Ligh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96400" y="5092447"/>
            <a:ext cx="7010400" cy="3049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38"/>
              </a:lnSpc>
            </a:pPr>
            <a:r>
              <a:rPr lang="en-US" sz="4313" dirty="0" err="1">
                <a:solidFill>
                  <a:srgbClr val="000000"/>
                </a:solidFill>
                <a:cs typeface="29LT Azer Light Bold"/>
              </a:rPr>
              <a:t>تحتوي</a:t>
            </a:r>
            <a:r>
              <a:rPr lang="en-US" sz="431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13" dirty="0" err="1">
                <a:solidFill>
                  <a:srgbClr val="000000"/>
                </a:solidFill>
                <a:cs typeface="29LT Azer Light Bold"/>
              </a:rPr>
              <a:t>هذه</a:t>
            </a:r>
            <a:r>
              <a:rPr lang="en-US" sz="431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13" dirty="0" err="1">
                <a:solidFill>
                  <a:srgbClr val="000000"/>
                </a:solidFill>
                <a:cs typeface="29LT Azer Light Bold"/>
              </a:rPr>
              <a:t>اللبنة</a:t>
            </a:r>
            <a:r>
              <a:rPr lang="en-US" sz="431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13" dirty="0" err="1">
                <a:solidFill>
                  <a:srgbClr val="000000"/>
                </a:solidFill>
                <a:cs typeface="29LT Azer Light Bold"/>
              </a:rPr>
              <a:t>على</a:t>
            </a:r>
            <a:r>
              <a:rPr lang="en-US" sz="4313" dirty="0">
                <a:solidFill>
                  <a:srgbClr val="000000"/>
                </a:solidFill>
                <a:cs typeface="29LT Azer Light Bold"/>
              </a:rPr>
              <a:t> </a:t>
            </a:r>
          </a:p>
          <a:p>
            <a:pPr algn="ctr">
              <a:lnSpc>
                <a:spcPts val="6038"/>
              </a:lnSpc>
            </a:pPr>
            <a:r>
              <a:rPr lang="en-US" sz="4313" dirty="0" err="1">
                <a:solidFill>
                  <a:srgbClr val="000000"/>
                </a:solidFill>
                <a:cs typeface="29LT Azer Light Bold"/>
              </a:rPr>
              <a:t>منطقة</a:t>
            </a:r>
            <a:r>
              <a:rPr lang="en-US" sz="431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13" dirty="0" err="1">
                <a:solidFill>
                  <a:srgbClr val="000000"/>
                </a:solidFill>
                <a:cs typeface="29LT Azer Light Bold"/>
              </a:rPr>
              <a:t>لكتابة</a:t>
            </a:r>
            <a:r>
              <a:rPr lang="en-US" sz="431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13" dirty="0" err="1">
                <a:solidFill>
                  <a:srgbClr val="000000"/>
                </a:solidFill>
                <a:cs typeface="29LT Azer Light Bold"/>
              </a:rPr>
              <a:t>الرسائل</a:t>
            </a:r>
            <a:r>
              <a:rPr lang="en-US" sz="431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13" dirty="0" err="1">
                <a:solidFill>
                  <a:srgbClr val="000000"/>
                </a:solidFill>
                <a:cs typeface="29LT Azer Light Bold"/>
              </a:rPr>
              <a:t>النصية</a:t>
            </a:r>
            <a:r>
              <a:rPr lang="en-US" sz="4313" dirty="0">
                <a:solidFill>
                  <a:srgbClr val="000000"/>
                </a:solidFill>
                <a:cs typeface="29LT Azer Light Bold"/>
              </a:rPr>
              <a:t> </a:t>
            </a:r>
          </a:p>
          <a:p>
            <a:pPr algn="ctr">
              <a:lnSpc>
                <a:spcPts val="6038"/>
              </a:lnSpc>
            </a:pPr>
            <a:r>
              <a:rPr lang="en-US" sz="4313" dirty="0" err="1">
                <a:solidFill>
                  <a:srgbClr val="000000"/>
                </a:solidFill>
                <a:cs typeface="29LT Azer Light Bold"/>
              </a:rPr>
              <a:t>وحقلين</a:t>
            </a:r>
            <a:r>
              <a:rPr lang="en-US" sz="431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13" dirty="0" err="1">
                <a:solidFill>
                  <a:srgbClr val="000000"/>
                </a:solidFill>
                <a:cs typeface="29LT Azer Light Bold"/>
              </a:rPr>
              <a:t>لتعيين</a:t>
            </a:r>
            <a:r>
              <a:rPr lang="en-US" sz="431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13" dirty="0" err="1">
                <a:solidFill>
                  <a:srgbClr val="000000"/>
                </a:solidFill>
                <a:cs typeface="29LT Azer Light Bold"/>
              </a:rPr>
              <a:t>موضع</a:t>
            </a:r>
            <a:r>
              <a:rPr lang="en-US" sz="431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13" dirty="0" err="1">
                <a:solidFill>
                  <a:srgbClr val="000000"/>
                </a:solidFill>
                <a:cs typeface="29LT Azer Light Bold"/>
              </a:rPr>
              <a:t>الرسالة</a:t>
            </a:r>
            <a:endParaRPr lang="en-US" sz="4313" dirty="0">
              <a:solidFill>
                <a:srgbClr val="000000"/>
              </a:solidFill>
              <a:cs typeface="29LT Azer Light Bold"/>
            </a:endParaRPr>
          </a:p>
          <a:p>
            <a:pPr algn="ctr">
              <a:lnSpc>
                <a:spcPts val="6038"/>
              </a:lnSpc>
            </a:pPr>
            <a:r>
              <a:rPr lang="en-US" sz="4313" dirty="0" err="1">
                <a:solidFill>
                  <a:srgbClr val="000000"/>
                </a:solidFill>
                <a:cs typeface="29LT Azer Light Bold"/>
              </a:rPr>
              <a:t>وهما</a:t>
            </a:r>
            <a:r>
              <a:rPr lang="en-US" sz="431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13" dirty="0" err="1">
                <a:solidFill>
                  <a:srgbClr val="000000"/>
                </a:solidFill>
                <a:cs typeface="29LT Azer Light Bold"/>
              </a:rPr>
              <a:t>لتحديد</a:t>
            </a:r>
            <a:r>
              <a:rPr lang="en-US" sz="431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13" dirty="0" err="1">
                <a:solidFill>
                  <a:srgbClr val="000000"/>
                </a:solidFill>
                <a:cs typeface="29LT Azer Light Bold"/>
              </a:rPr>
              <a:t>العمود</a:t>
            </a:r>
            <a:r>
              <a:rPr lang="en-US" sz="431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13" dirty="0" err="1">
                <a:solidFill>
                  <a:srgbClr val="000000"/>
                </a:solidFill>
                <a:cs typeface="29LT Azer Light Bold"/>
              </a:rPr>
              <a:t>والصف</a:t>
            </a:r>
            <a:endParaRPr lang="en-US" sz="4313" dirty="0">
              <a:solidFill>
                <a:srgbClr val="000000"/>
              </a:solidFill>
              <a:cs typeface="29LT Azer Ligh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7815" y="8700427"/>
            <a:ext cx="4099059" cy="1243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3551" dirty="0" err="1">
                <a:solidFill>
                  <a:srgbClr val="000000"/>
                </a:solidFill>
                <a:cs typeface="29LT Azer Light Bold"/>
              </a:rPr>
              <a:t>الاعدادات</a:t>
            </a:r>
            <a:r>
              <a:rPr lang="en-US" sz="3551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3551" dirty="0" err="1">
                <a:solidFill>
                  <a:srgbClr val="000000"/>
                </a:solidFill>
                <a:cs typeface="29LT Azer Light Bold"/>
              </a:rPr>
              <a:t>الافتراضية</a:t>
            </a:r>
            <a:r>
              <a:rPr lang="en-US" sz="3551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3551" dirty="0" err="1">
                <a:solidFill>
                  <a:srgbClr val="000000"/>
                </a:solidFill>
                <a:cs typeface="29LT Azer Light Bold"/>
              </a:rPr>
              <a:t>للصف</a:t>
            </a:r>
            <a:r>
              <a:rPr lang="en-US" sz="3551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3551" dirty="0" err="1">
                <a:solidFill>
                  <a:srgbClr val="000000"/>
                </a:solidFill>
                <a:cs typeface="29LT Azer Light Bold"/>
              </a:rPr>
              <a:t>والعمود</a:t>
            </a:r>
            <a:r>
              <a:rPr lang="en-US" sz="3551" dirty="0">
                <a:solidFill>
                  <a:srgbClr val="000000"/>
                </a:solidFill>
                <a:cs typeface="29LT Azer Light Bold"/>
              </a:rPr>
              <a:t> 0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31175" y="8054162"/>
            <a:ext cx="1518707" cy="1306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742" t="4884"/>
          <a:stretch>
            <a:fillRect/>
          </a:stretch>
        </p:blipFill>
        <p:spPr>
          <a:xfrm>
            <a:off x="422921" y="4658094"/>
            <a:ext cx="6259390" cy="504425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245348" y="529938"/>
            <a:ext cx="10431011" cy="461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9"/>
              </a:lnSpc>
            </a:pP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يمكنك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عرض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الرسالة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في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كل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مرة</a:t>
            </a:r>
            <a:endParaRPr lang="en-US" sz="4363" dirty="0">
              <a:solidFill>
                <a:srgbClr val="000000"/>
              </a:solidFill>
              <a:cs typeface="29LT Azer Light Bold"/>
            </a:endParaRPr>
          </a:p>
          <a:p>
            <a:pPr algn="ctr">
              <a:lnSpc>
                <a:spcPts val="6109"/>
              </a:lnSpc>
            </a:pP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يكمل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فيها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الروبوت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شكلا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عند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تشغيل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البرنامج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عليك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برمجة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الروبوت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ليعرض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رسالة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نصية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 </a:t>
            </a:r>
          </a:p>
          <a:p>
            <a:pPr algn="ctr">
              <a:lnSpc>
                <a:spcPts val="6109"/>
              </a:lnSpc>
            </a:pP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اكتمل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المضلع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السداسي</a:t>
            </a:r>
            <a:endParaRPr lang="en-US" sz="4363" dirty="0">
              <a:solidFill>
                <a:srgbClr val="000000"/>
              </a:solidFill>
              <a:cs typeface="29LT Azer Light Bold"/>
            </a:endParaRPr>
          </a:p>
          <a:p>
            <a:pPr algn="ctr">
              <a:lnSpc>
                <a:spcPts val="6109"/>
              </a:lnSpc>
            </a:pP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عندما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ينتهي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من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رسم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المضلع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في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شاشة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عرض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63" dirty="0" err="1">
                <a:solidFill>
                  <a:srgbClr val="000000"/>
                </a:solidFill>
                <a:cs typeface="29LT Azer Light Bold"/>
              </a:rPr>
              <a:t>الروبوت</a:t>
            </a:r>
            <a:r>
              <a:rPr lang="en-US" sz="4363" dirty="0">
                <a:solidFill>
                  <a:srgbClr val="000000"/>
                </a:solidFill>
                <a:cs typeface="29LT Azer Light Bold"/>
              </a:rPr>
              <a:t> EV3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028480"/>
            <a:ext cx="3413079" cy="637958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97040" y="140653"/>
            <a:ext cx="10095359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FF3131"/>
                </a:solidFill>
                <a:cs typeface="29LT Azer Light Bold"/>
              </a:rPr>
              <a:t>لبنة</a:t>
            </a:r>
            <a:r>
              <a:rPr lang="en-US" sz="92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9200" dirty="0" err="1">
                <a:solidFill>
                  <a:srgbClr val="FF3131"/>
                </a:solidFill>
                <a:cs typeface="29LT Azer Light Bold"/>
              </a:rPr>
              <a:t>انتظر</a:t>
            </a:r>
            <a:r>
              <a:rPr lang="en-US" sz="92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9200" dirty="0" err="1">
                <a:solidFill>
                  <a:srgbClr val="FF3131"/>
                </a:solidFill>
                <a:cs typeface="29LT Azer Light Bold"/>
              </a:rPr>
              <a:t>ملل</a:t>
            </a:r>
            <a:r>
              <a:rPr lang="en-US" sz="92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9200" dirty="0" err="1">
                <a:solidFill>
                  <a:srgbClr val="FF3131"/>
                </a:solidFill>
                <a:cs typeface="29LT Azer Light Bold"/>
              </a:rPr>
              <a:t>ثانية</a:t>
            </a:r>
            <a:endParaRPr lang="en-US" sz="9200" dirty="0">
              <a:solidFill>
                <a:srgbClr val="FF3131"/>
              </a:solidFill>
              <a:cs typeface="29LT Azer Ligh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06540" y="2650948"/>
            <a:ext cx="14874921" cy="1734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1"/>
              </a:lnSpc>
              <a:spcBef>
                <a:spcPct val="0"/>
              </a:spcBef>
            </a:pPr>
            <a:r>
              <a:rPr lang="en-US" sz="4986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986" dirty="0" err="1">
                <a:solidFill>
                  <a:srgbClr val="000000"/>
                </a:solidFill>
                <a:latin typeface="29LT Azer Light Bold"/>
              </a:rPr>
              <a:t>تستخدم</a:t>
            </a:r>
            <a:r>
              <a:rPr lang="en-US" sz="4986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986" dirty="0" err="1">
                <a:solidFill>
                  <a:srgbClr val="000000"/>
                </a:solidFill>
                <a:latin typeface="29LT Azer Light Bold"/>
              </a:rPr>
              <a:t>هذه</a:t>
            </a:r>
            <a:r>
              <a:rPr lang="en-US" sz="4986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986" dirty="0" err="1">
                <a:solidFill>
                  <a:srgbClr val="000000"/>
                </a:solidFill>
                <a:latin typeface="29LT Azer Light Bold"/>
              </a:rPr>
              <a:t>اللبنة</a:t>
            </a:r>
            <a:r>
              <a:rPr lang="en-US" sz="4986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986" dirty="0" err="1">
                <a:solidFill>
                  <a:srgbClr val="000000"/>
                </a:solidFill>
                <a:latin typeface="29LT Azer Light Bold"/>
              </a:rPr>
              <a:t>لإيقاف</a:t>
            </a:r>
            <a:r>
              <a:rPr lang="en-US" sz="4986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986" dirty="0" err="1">
                <a:solidFill>
                  <a:srgbClr val="000000"/>
                </a:solidFill>
                <a:latin typeface="29LT Azer Light Bold"/>
              </a:rPr>
              <a:t>تشغيل</a:t>
            </a:r>
            <a:r>
              <a:rPr lang="en-US" sz="4986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986" dirty="0" err="1">
                <a:solidFill>
                  <a:srgbClr val="000000"/>
                </a:solidFill>
                <a:latin typeface="29LT Azer Light Bold"/>
              </a:rPr>
              <a:t>المقطع</a:t>
            </a:r>
            <a:r>
              <a:rPr lang="en-US" sz="4986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986" dirty="0" err="1">
                <a:solidFill>
                  <a:srgbClr val="000000"/>
                </a:solidFill>
                <a:latin typeface="29LT Azer Light Bold"/>
              </a:rPr>
              <a:t>البر</a:t>
            </a:r>
            <a:r>
              <a:rPr lang="en-US" sz="4986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986" dirty="0" err="1">
                <a:solidFill>
                  <a:srgbClr val="000000"/>
                </a:solidFill>
                <a:latin typeface="29LT Azer Light Bold"/>
              </a:rPr>
              <a:t>جمي</a:t>
            </a:r>
            <a:r>
              <a:rPr lang="en-US" sz="4986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986" dirty="0" err="1">
                <a:solidFill>
                  <a:srgbClr val="000000"/>
                </a:solidFill>
                <a:latin typeface="29LT Azer Light Bold"/>
              </a:rPr>
              <a:t>لعدد</a:t>
            </a:r>
            <a:r>
              <a:rPr lang="en-US" sz="4986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986" dirty="0" err="1">
                <a:solidFill>
                  <a:srgbClr val="000000"/>
                </a:solidFill>
                <a:latin typeface="29LT Azer Light Bold"/>
              </a:rPr>
              <a:t>محدد</a:t>
            </a:r>
            <a:r>
              <a:rPr lang="en-US" sz="4986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986" dirty="0" err="1">
                <a:solidFill>
                  <a:srgbClr val="000000"/>
                </a:solidFill>
                <a:latin typeface="29LT Azer Light Bold"/>
              </a:rPr>
              <a:t>من</a:t>
            </a:r>
            <a:r>
              <a:rPr lang="en-US" sz="4986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986" dirty="0" err="1">
                <a:solidFill>
                  <a:srgbClr val="000000"/>
                </a:solidFill>
                <a:latin typeface="29LT Azer Light Bold"/>
              </a:rPr>
              <a:t>المللي</a:t>
            </a:r>
            <a:r>
              <a:rPr lang="en-US" sz="4986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986" dirty="0" err="1">
                <a:solidFill>
                  <a:srgbClr val="000000"/>
                </a:solidFill>
                <a:latin typeface="29LT Azer Light Bold"/>
              </a:rPr>
              <a:t>ثانية</a:t>
            </a:r>
            <a:endParaRPr lang="en-US" sz="4986" dirty="0">
              <a:solidFill>
                <a:srgbClr val="000000"/>
              </a:solidFill>
              <a:latin typeface="29LT Azer Ligh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57400" y="3556967"/>
            <a:ext cx="14874921" cy="3945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dirty="0" err="1">
                <a:solidFill>
                  <a:srgbClr val="000000"/>
                </a:solidFill>
                <a:cs typeface="29LT Azer Light Bold"/>
              </a:rPr>
              <a:t>موقع</a:t>
            </a:r>
            <a:r>
              <a:rPr lang="en-US" sz="49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00" dirty="0" err="1">
                <a:solidFill>
                  <a:srgbClr val="000000"/>
                </a:solidFill>
                <a:cs typeface="29LT Azer Light Bold"/>
              </a:rPr>
              <a:t>هذه</a:t>
            </a:r>
            <a:r>
              <a:rPr lang="en-US" sz="49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00" dirty="0" err="1">
                <a:solidFill>
                  <a:srgbClr val="000000"/>
                </a:solidFill>
                <a:cs typeface="29LT Azer Light Bold"/>
              </a:rPr>
              <a:t>اللبنة</a:t>
            </a:r>
            <a:r>
              <a:rPr lang="en-US" sz="4900" dirty="0">
                <a:solidFill>
                  <a:srgbClr val="000000"/>
                </a:solidFill>
                <a:cs typeface="29LT Azer Light Bold"/>
              </a:rPr>
              <a:t>  </a:t>
            </a:r>
            <a:r>
              <a:rPr lang="en-US" sz="4900" dirty="0" err="1">
                <a:solidFill>
                  <a:srgbClr val="000000"/>
                </a:solidFill>
                <a:cs typeface="29LT Azer Light Bold"/>
              </a:rPr>
              <a:t>في</a:t>
            </a:r>
            <a:r>
              <a:rPr lang="en-US" sz="49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00" dirty="0" err="1">
                <a:solidFill>
                  <a:srgbClr val="000000"/>
                </a:solidFill>
                <a:cs typeface="29LT Azer Light Bold"/>
              </a:rPr>
              <a:t>فئة</a:t>
            </a:r>
            <a:r>
              <a:rPr lang="en-US" sz="49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00" dirty="0" err="1">
                <a:solidFill>
                  <a:srgbClr val="000000"/>
                </a:solidFill>
                <a:cs typeface="29LT Azer Light Bold"/>
              </a:rPr>
              <a:t>التحكم</a:t>
            </a:r>
            <a:r>
              <a:rPr lang="en-US" sz="4900" dirty="0">
                <a:solidFill>
                  <a:srgbClr val="000000"/>
                </a:solidFill>
                <a:cs typeface="29LT Azer Light Bold"/>
              </a:rPr>
              <a:t> </a:t>
            </a:r>
          </a:p>
          <a:p>
            <a:pPr algn="ctr">
              <a:lnSpc>
                <a:spcPts val="6020"/>
              </a:lnSpc>
            </a:pPr>
            <a:r>
              <a:rPr lang="en-US" sz="4300" dirty="0" err="1">
                <a:solidFill>
                  <a:srgbClr val="000000"/>
                </a:solidFill>
                <a:cs typeface="29LT Azer Light Bold"/>
              </a:rPr>
              <a:t>ولعرض</a:t>
            </a:r>
            <a:r>
              <a:rPr lang="en-US" sz="43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00" dirty="0" err="1">
                <a:solidFill>
                  <a:srgbClr val="000000"/>
                </a:solidFill>
                <a:cs typeface="29LT Azer Light Bold"/>
              </a:rPr>
              <a:t>النص</a:t>
            </a:r>
            <a:r>
              <a:rPr lang="en-US" sz="43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00" dirty="0" err="1">
                <a:solidFill>
                  <a:srgbClr val="000000"/>
                </a:solidFill>
                <a:cs typeface="29LT Azer Light Bold"/>
              </a:rPr>
              <a:t>في</a:t>
            </a:r>
            <a:r>
              <a:rPr lang="en-US" sz="43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00" dirty="0" err="1">
                <a:solidFill>
                  <a:srgbClr val="000000"/>
                </a:solidFill>
                <a:cs typeface="29LT Azer Light Bold"/>
              </a:rPr>
              <a:t>شاشة</a:t>
            </a:r>
            <a:r>
              <a:rPr lang="en-US" sz="4300" dirty="0">
                <a:solidFill>
                  <a:srgbClr val="000000"/>
                </a:solidFill>
                <a:cs typeface="29LT Azer Light Bold"/>
              </a:rPr>
              <a:t>  </a:t>
            </a:r>
            <a:r>
              <a:rPr lang="en-US" sz="4300" dirty="0" err="1">
                <a:solidFill>
                  <a:srgbClr val="000000"/>
                </a:solidFill>
                <a:cs typeface="29LT Azer Light Bold"/>
              </a:rPr>
              <a:t>عرض</a:t>
            </a:r>
            <a:r>
              <a:rPr lang="en-US" sz="43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00" dirty="0" err="1">
                <a:solidFill>
                  <a:srgbClr val="000000"/>
                </a:solidFill>
                <a:cs typeface="29LT Azer Light Bold"/>
              </a:rPr>
              <a:t>الروبوت</a:t>
            </a:r>
            <a:r>
              <a:rPr lang="en-US" sz="43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00" dirty="0" err="1">
                <a:solidFill>
                  <a:srgbClr val="000000"/>
                </a:solidFill>
                <a:cs typeface="29LT Azer Light Bold"/>
              </a:rPr>
              <a:t>ولفترة</a:t>
            </a:r>
            <a:r>
              <a:rPr lang="en-US" sz="43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00" dirty="0" err="1">
                <a:solidFill>
                  <a:srgbClr val="000000"/>
                </a:solidFill>
                <a:cs typeface="29LT Azer Light Bold"/>
              </a:rPr>
              <a:t>محددة</a:t>
            </a:r>
            <a:r>
              <a:rPr lang="en-US" sz="43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00" dirty="0" err="1">
                <a:solidFill>
                  <a:srgbClr val="000000"/>
                </a:solidFill>
                <a:cs typeface="29LT Azer Light Bold"/>
              </a:rPr>
              <a:t>يجب</a:t>
            </a:r>
            <a:r>
              <a:rPr lang="en-US" sz="43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00" dirty="0" err="1">
                <a:solidFill>
                  <a:srgbClr val="000000"/>
                </a:solidFill>
                <a:cs typeface="29LT Azer Light Bold"/>
              </a:rPr>
              <a:t>أن</a:t>
            </a:r>
            <a:r>
              <a:rPr lang="en-US" sz="43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00" dirty="0" err="1">
                <a:solidFill>
                  <a:srgbClr val="000000"/>
                </a:solidFill>
                <a:cs typeface="29LT Azer Light Bold"/>
              </a:rPr>
              <a:t>تتبع</a:t>
            </a:r>
            <a:r>
              <a:rPr lang="en-US" sz="43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00" dirty="0" err="1">
                <a:solidFill>
                  <a:srgbClr val="000000"/>
                </a:solidFill>
                <a:cs typeface="29LT Azer Light Bold"/>
              </a:rPr>
              <a:t>لبنة</a:t>
            </a:r>
            <a:r>
              <a:rPr lang="en-US" sz="43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00" dirty="0" err="1">
                <a:solidFill>
                  <a:srgbClr val="000000"/>
                </a:solidFill>
                <a:cs typeface="29LT Azer Light Bold"/>
              </a:rPr>
              <a:t>انتظرمللي</a:t>
            </a:r>
            <a:r>
              <a:rPr lang="en-US" sz="43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00" dirty="0" err="1">
                <a:solidFill>
                  <a:srgbClr val="000000"/>
                </a:solidFill>
                <a:cs typeface="29LT Azer Light Bold"/>
              </a:rPr>
              <a:t>ثانية</a:t>
            </a:r>
            <a:r>
              <a:rPr lang="en-US" sz="43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00" dirty="0" err="1">
                <a:solidFill>
                  <a:srgbClr val="000000"/>
                </a:solidFill>
                <a:cs typeface="29LT Azer Light Bold"/>
              </a:rPr>
              <a:t>ولبنة</a:t>
            </a:r>
            <a:r>
              <a:rPr lang="en-US" sz="43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00" dirty="0" err="1">
                <a:solidFill>
                  <a:srgbClr val="000000"/>
                </a:solidFill>
                <a:cs typeface="29LT Azer Light Bold"/>
              </a:rPr>
              <a:t>عرض</a:t>
            </a:r>
            <a:r>
              <a:rPr lang="en-US" sz="43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300" dirty="0" err="1">
                <a:solidFill>
                  <a:srgbClr val="000000"/>
                </a:solidFill>
                <a:cs typeface="29LT Azer Light Bold"/>
              </a:rPr>
              <a:t>النص</a:t>
            </a:r>
            <a:endParaRPr lang="en-US" sz="4300" dirty="0">
              <a:solidFill>
                <a:srgbClr val="000000"/>
              </a:solidFill>
              <a:cs typeface="29LT Azer Light Bold"/>
            </a:endParaRPr>
          </a:p>
          <a:p>
            <a:pPr algn="ctr">
              <a:lnSpc>
                <a:spcPts val="12880"/>
              </a:lnSpc>
            </a:pPr>
            <a:endParaRPr lang="en-US" sz="4300" dirty="0">
              <a:solidFill>
                <a:srgbClr val="000000"/>
              </a:solidFill>
              <a:cs typeface="29LT Azer Ligh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48200" y="6210300"/>
            <a:ext cx="10617263" cy="1633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7"/>
              </a:lnSpc>
            </a:pPr>
            <a:r>
              <a:rPr lang="en-US" sz="4705" dirty="0" err="1">
                <a:solidFill>
                  <a:srgbClr val="000000"/>
                </a:solidFill>
                <a:cs typeface="29LT Azer Light Bold"/>
              </a:rPr>
              <a:t>عليك</a:t>
            </a:r>
            <a:r>
              <a:rPr lang="en-US" sz="470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5" dirty="0" err="1">
                <a:solidFill>
                  <a:srgbClr val="000000"/>
                </a:solidFill>
                <a:cs typeface="29LT Azer Light Bold"/>
              </a:rPr>
              <a:t>برمجة</a:t>
            </a:r>
            <a:r>
              <a:rPr lang="en-US" sz="470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5" dirty="0" err="1">
                <a:solidFill>
                  <a:srgbClr val="000000"/>
                </a:solidFill>
                <a:cs typeface="29LT Azer Light Bold"/>
              </a:rPr>
              <a:t>الرسالة</a:t>
            </a:r>
            <a:r>
              <a:rPr lang="en-US" sz="470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5" dirty="0" err="1">
                <a:solidFill>
                  <a:srgbClr val="000000"/>
                </a:solidFill>
                <a:cs typeface="29LT Azer Light Bold"/>
              </a:rPr>
              <a:t>النصية</a:t>
            </a:r>
            <a:r>
              <a:rPr lang="en-US" sz="470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5" dirty="0" err="1">
                <a:solidFill>
                  <a:srgbClr val="000000"/>
                </a:solidFill>
                <a:cs typeface="29LT Azer Light Bold"/>
              </a:rPr>
              <a:t>لتظهر</a:t>
            </a:r>
            <a:r>
              <a:rPr lang="en-US" sz="470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5" dirty="0" err="1">
                <a:solidFill>
                  <a:srgbClr val="000000"/>
                </a:solidFill>
                <a:cs typeface="29LT Azer Light Bold"/>
              </a:rPr>
              <a:t>في</a:t>
            </a:r>
            <a:r>
              <a:rPr lang="en-US" sz="470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5" dirty="0" err="1">
                <a:solidFill>
                  <a:srgbClr val="000000"/>
                </a:solidFill>
                <a:cs typeface="29LT Azer Light Bold"/>
              </a:rPr>
              <a:t>شاشة</a:t>
            </a:r>
            <a:r>
              <a:rPr lang="en-US" sz="470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5" dirty="0" err="1">
                <a:solidFill>
                  <a:srgbClr val="000000"/>
                </a:solidFill>
                <a:cs typeface="29LT Azer Light Bold"/>
              </a:rPr>
              <a:t>عرض</a:t>
            </a:r>
            <a:r>
              <a:rPr lang="en-US" sz="470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5" dirty="0" err="1">
                <a:solidFill>
                  <a:srgbClr val="000000"/>
                </a:solidFill>
                <a:cs typeface="29LT Azer Light Bold"/>
              </a:rPr>
              <a:t>الروبوت</a:t>
            </a:r>
            <a:r>
              <a:rPr lang="en-US" sz="470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5" dirty="0" err="1">
                <a:solidFill>
                  <a:srgbClr val="000000"/>
                </a:solidFill>
                <a:cs typeface="29LT Azer Light Bold"/>
              </a:rPr>
              <a:t>لمدة</a:t>
            </a:r>
            <a:r>
              <a:rPr lang="en-US" sz="4705" dirty="0">
                <a:solidFill>
                  <a:srgbClr val="000000"/>
                </a:solidFill>
                <a:cs typeface="29LT Azer Light Bold"/>
              </a:rPr>
              <a:t> 2000مللي </a:t>
            </a:r>
            <a:r>
              <a:rPr lang="en-US" sz="4705" dirty="0" err="1">
                <a:solidFill>
                  <a:srgbClr val="000000"/>
                </a:solidFill>
                <a:cs typeface="29LT Azer Light Bold"/>
              </a:rPr>
              <a:t>ثانية</a:t>
            </a:r>
            <a:r>
              <a:rPr lang="en-US" sz="4705" dirty="0">
                <a:solidFill>
                  <a:srgbClr val="000000"/>
                </a:solidFill>
                <a:cs typeface="29LT Azer Light Bold"/>
              </a:rPr>
              <a:t>  </a:t>
            </a:r>
            <a:r>
              <a:rPr lang="en-US" sz="4705" dirty="0" err="1">
                <a:solidFill>
                  <a:srgbClr val="000000"/>
                </a:solidFill>
                <a:cs typeface="29LT Azer Light Bold"/>
              </a:rPr>
              <a:t>أي</a:t>
            </a:r>
            <a:r>
              <a:rPr lang="en-US" sz="470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5" dirty="0" err="1">
                <a:solidFill>
                  <a:srgbClr val="000000"/>
                </a:solidFill>
                <a:cs typeface="29LT Azer Light Bold"/>
              </a:rPr>
              <a:t>ما</a:t>
            </a:r>
            <a:r>
              <a:rPr lang="en-US" sz="470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5" dirty="0" err="1">
                <a:solidFill>
                  <a:srgbClr val="000000"/>
                </a:solidFill>
                <a:cs typeface="29LT Azer Light Bold"/>
              </a:rPr>
              <a:t>يساوي</a:t>
            </a:r>
            <a:r>
              <a:rPr lang="en-US" sz="470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5" dirty="0" err="1">
                <a:solidFill>
                  <a:srgbClr val="000000"/>
                </a:solidFill>
                <a:cs typeface="29LT Azer Light Bold"/>
              </a:rPr>
              <a:t>ثانتين</a:t>
            </a:r>
            <a:endParaRPr lang="en-US" sz="4705" dirty="0">
              <a:solidFill>
                <a:srgbClr val="000000"/>
              </a:solidFill>
              <a:cs typeface="29LT Azer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49464" y="1480613"/>
            <a:ext cx="5655445" cy="73257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380579" y="4787034"/>
            <a:ext cx="4763128" cy="35723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133077" y="1688056"/>
            <a:ext cx="8108827" cy="309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15"/>
              </a:lnSpc>
            </a:pPr>
            <a:r>
              <a:rPr lang="en-US" sz="8868" dirty="0" err="1">
                <a:solidFill>
                  <a:srgbClr val="000000"/>
                </a:solidFill>
                <a:cs typeface="29LT Azer Light Bold"/>
              </a:rPr>
              <a:t>البرمجة</a:t>
            </a:r>
            <a:r>
              <a:rPr lang="en-US" sz="8868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8868" dirty="0" err="1">
                <a:solidFill>
                  <a:srgbClr val="000000"/>
                </a:solidFill>
                <a:cs typeface="29LT Azer Light Bold"/>
              </a:rPr>
              <a:t>بلبنة</a:t>
            </a:r>
            <a:r>
              <a:rPr lang="en-US" sz="8868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8868" dirty="0" err="1">
                <a:solidFill>
                  <a:srgbClr val="000000"/>
                </a:solidFill>
                <a:cs typeface="29LT Azer Light Bold"/>
              </a:rPr>
              <a:t>انتظر</a:t>
            </a:r>
            <a:r>
              <a:rPr lang="en-US" sz="8868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8868" dirty="0" err="1">
                <a:solidFill>
                  <a:srgbClr val="000000"/>
                </a:solidFill>
                <a:cs typeface="29LT Azer Light Bold"/>
              </a:rPr>
              <a:t>مللي</a:t>
            </a:r>
            <a:r>
              <a:rPr lang="en-US" sz="8868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8868" dirty="0" err="1">
                <a:solidFill>
                  <a:srgbClr val="000000"/>
                </a:solidFill>
                <a:cs typeface="29LT Azer Light Bold"/>
              </a:rPr>
              <a:t>ثانية</a:t>
            </a:r>
            <a:r>
              <a:rPr lang="en-US" sz="8868" dirty="0">
                <a:solidFill>
                  <a:srgbClr val="000000"/>
                </a:solidFill>
                <a:cs typeface="29LT Azer Light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5110" y="589345"/>
            <a:ext cx="6566661" cy="511189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742584" y="838200"/>
            <a:ext cx="8326216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FF3131"/>
                </a:solidFill>
                <a:cs typeface="29LT Azer Light Bold"/>
              </a:rPr>
              <a:t>لبنة</a:t>
            </a:r>
            <a:r>
              <a:rPr lang="en-US" sz="92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9200" dirty="0" err="1">
                <a:solidFill>
                  <a:srgbClr val="FF3131"/>
                </a:solidFill>
                <a:cs typeface="29LT Azer Light Bold"/>
              </a:rPr>
              <a:t>مسح</a:t>
            </a:r>
            <a:r>
              <a:rPr lang="en-US" sz="92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9200" dirty="0" err="1">
                <a:solidFill>
                  <a:srgbClr val="FF3131"/>
                </a:solidFill>
                <a:cs typeface="29LT Azer Light Bold"/>
              </a:rPr>
              <a:t>العرض</a:t>
            </a:r>
            <a:endParaRPr lang="en-US" sz="9200" dirty="0">
              <a:solidFill>
                <a:srgbClr val="FF3131"/>
              </a:solidFill>
              <a:cs typeface="29LT Azer Ligh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543800" y="3468760"/>
            <a:ext cx="10190408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83"/>
              </a:lnSpc>
              <a:spcBef>
                <a:spcPct val="0"/>
              </a:spcBef>
            </a:pPr>
            <a:r>
              <a:rPr lang="ar-SA" sz="6130" dirty="0">
                <a:solidFill>
                  <a:srgbClr val="000000"/>
                </a:solidFill>
                <a:cs typeface="29LT Azer Light Bold"/>
              </a:rPr>
              <a:t>ي</a:t>
            </a: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ستخدم</a:t>
            </a:r>
            <a:r>
              <a:rPr lang="en-US" sz="613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هذه</a:t>
            </a:r>
            <a:r>
              <a:rPr lang="en-US" sz="613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اللبنة</a:t>
            </a:r>
            <a:r>
              <a:rPr lang="en-US" sz="613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عند</a:t>
            </a:r>
            <a:r>
              <a:rPr lang="en-US" sz="613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تطبيقها</a:t>
            </a:r>
            <a:r>
              <a:rPr lang="en-US" sz="613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لمسح</a:t>
            </a:r>
            <a:r>
              <a:rPr lang="en-US" sz="613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الرسائل</a:t>
            </a:r>
            <a:r>
              <a:rPr lang="en-US" sz="613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النصية</a:t>
            </a:r>
            <a:r>
              <a:rPr lang="en-US" sz="613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المكتوبة</a:t>
            </a:r>
            <a:r>
              <a:rPr lang="en-US" sz="613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سابقا</a:t>
            </a:r>
            <a:endParaRPr lang="en-US" sz="6130" dirty="0">
              <a:solidFill>
                <a:srgbClr val="000000"/>
              </a:solidFill>
              <a:cs typeface="29LT Azer Light Bold"/>
            </a:endParaRPr>
          </a:p>
          <a:p>
            <a:pPr algn="ctr">
              <a:lnSpc>
                <a:spcPts val="8583"/>
              </a:lnSpc>
              <a:spcBef>
                <a:spcPct val="0"/>
              </a:spcBef>
            </a:pP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في</a:t>
            </a:r>
            <a:r>
              <a:rPr lang="en-US" sz="613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شاشة</a:t>
            </a:r>
            <a:r>
              <a:rPr lang="en-US" sz="613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عرض</a:t>
            </a:r>
            <a:r>
              <a:rPr lang="en-US" sz="613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الروبوت</a:t>
            </a:r>
            <a:r>
              <a:rPr lang="en-US" sz="613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الافتراضي</a:t>
            </a:r>
            <a:endParaRPr lang="en-US" sz="6130" dirty="0">
              <a:solidFill>
                <a:srgbClr val="000000"/>
              </a:solidFill>
              <a:cs typeface="29LT Azer Ligh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5110" y="7672706"/>
            <a:ext cx="17239099" cy="158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FF3131"/>
                </a:solidFill>
                <a:cs typeface="29LT Azer Light Bold"/>
              </a:rPr>
              <a:t>توجد</a:t>
            </a:r>
            <a:r>
              <a:rPr lang="en-US" sz="92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9200" dirty="0" err="1">
                <a:solidFill>
                  <a:srgbClr val="FF3131"/>
                </a:solidFill>
                <a:cs typeface="29LT Azer Light Bold"/>
              </a:rPr>
              <a:t>هذه</a:t>
            </a:r>
            <a:r>
              <a:rPr lang="en-US" sz="92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9200" dirty="0" err="1">
                <a:solidFill>
                  <a:srgbClr val="FF3131"/>
                </a:solidFill>
                <a:cs typeface="29LT Azer Light Bold"/>
              </a:rPr>
              <a:t>اللبنة</a:t>
            </a:r>
            <a:r>
              <a:rPr lang="en-US" sz="92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9200" dirty="0" err="1">
                <a:solidFill>
                  <a:srgbClr val="FF3131"/>
                </a:solidFill>
                <a:cs typeface="29LT Azer Light Bold"/>
              </a:rPr>
              <a:t>في</a:t>
            </a:r>
            <a:r>
              <a:rPr lang="en-US" sz="9200" dirty="0">
                <a:solidFill>
                  <a:srgbClr val="FF3131"/>
                </a:solidFill>
                <a:cs typeface="29LT Azer Light Bold"/>
              </a:rPr>
              <a:t>  </a:t>
            </a:r>
            <a:r>
              <a:rPr lang="en-US" sz="9200" dirty="0" err="1">
                <a:solidFill>
                  <a:srgbClr val="FF3131"/>
                </a:solidFill>
                <a:cs typeface="29LT Azer Light Bold"/>
              </a:rPr>
              <a:t>فئة</a:t>
            </a:r>
            <a:r>
              <a:rPr lang="en-US" sz="92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9200" dirty="0" err="1">
                <a:solidFill>
                  <a:srgbClr val="FF3131"/>
                </a:solidFill>
                <a:cs typeface="29LT Azer Light Bold"/>
              </a:rPr>
              <a:t>الحدث</a:t>
            </a:r>
            <a:endParaRPr lang="en-US" sz="9200" dirty="0">
              <a:solidFill>
                <a:srgbClr val="FF3131"/>
              </a:solidFill>
              <a:cs typeface="29LT Azer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1430" y="2586776"/>
            <a:ext cx="10743139" cy="71116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116046" y="244146"/>
            <a:ext cx="5441077" cy="180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20900" y="677018"/>
            <a:ext cx="11749611" cy="6239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22"/>
              </a:lnSpc>
            </a:pPr>
            <a:r>
              <a:rPr lang="en-US" sz="8873">
                <a:solidFill>
                  <a:srgbClr val="000000"/>
                </a:solidFill>
                <a:cs typeface="29LT Azer Light Bold"/>
              </a:rPr>
              <a:t>الوحدة الثالثة </a:t>
            </a:r>
          </a:p>
          <a:p>
            <a:pPr algn="ctr">
              <a:lnSpc>
                <a:spcPts val="12422"/>
              </a:lnSpc>
            </a:pPr>
            <a:r>
              <a:rPr lang="en-US" sz="8873">
                <a:solidFill>
                  <a:srgbClr val="000000"/>
                </a:solidFill>
                <a:cs typeface="29LT Azer Light Bold"/>
              </a:rPr>
              <a:t>الدرس الثالث </a:t>
            </a:r>
          </a:p>
          <a:p>
            <a:pPr algn="ctr">
              <a:lnSpc>
                <a:spcPts val="12422"/>
              </a:lnSpc>
            </a:pPr>
            <a:r>
              <a:rPr lang="en-US" sz="8873">
                <a:solidFill>
                  <a:srgbClr val="000000"/>
                </a:solidFill>
                <a:cs typeface="29LT Azer Light Bold"/>
              </a:rPr>
              <a:t>رسم المكعب </a:t>
            </a:r>
          </a:p>
          <a:p>
            <a:pPr algn="ctr">
              <a:lnSpc>
                <a:spcPts val="12422"/>
              </a:lnSpc>
            </a:pPr>
            <a:r>
              <a:rPr lang="en-US" sz="8873">
                <a:solidFill>
                  <a:srgbClr val="000000"/>
                </a:solidFill>
                <a:cs typeface="29LT Azer Light Bold"/>
              </a:rPr>
              <a:t>ا / الجازي  المري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913307" cy="69161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81721" y="7430367"/>
            <a:ext cx="1977579" cy="210380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85475" y="8005881"/>
            <a:ext cx="6470849" cy="185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0"/>
              </a:lnSpc>
            </a:pPr>
            <a:r>
              <a:rPr lang="en-US" sz="5328">
                <a:solidFill>
                  <a:srgbClr val="000000"/>
                </a:solidFill>
                <a:cs typeface="29LT Adir SemiBold Bold"/>
              </a:rPr>
              <a:t>الحمدلله على التمام </a:t>
            </a:r>
          </a:p>
          <a:p>
            <a:pPr algn="ctr">
              <a:lnSpc>
                <a:spcPts val="7460"/>
              </a:lnSpc>
            </a:pPr>
            <a:r>
              <a:rPr lang="en-US" sz="5328">
                <a:solidFill>
                  <a:srgbClr val="000000"/>
                </a:solidFill>
                <a:cs typeface="29LT Adir SemiBold"/>
              </a:rPr>
              <a:t>دعوة لوالدي في ظهر الغيب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24994" y="2561704"/>
            <a:ext cx="10438012" cy="3756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33"/>
              </a:lnSpc>
            </a:pPr>
            <a:r>
              <a:rPr lang="en-US" sz="10738" dirty="0" err="1">
                <a:solidFill>
                  <a:srgbClr val="FF3131"/>
                </a:solidFill>
                <a:cs typeface="29LT Azer Light Bold"/>
              </a:rPr>
              <a:t>الجزء</a:t>
            </a:r>
            <a:r>
              <a:rPr lang="en-US" sz="10738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10738" dirty="0" err="1">
                <a:solidFill>
                  <a:srgbClr val="FF3131"/>
                </a:solidFill>
                <a:cs typeface="29LT Azer Light Bold"/>
              </a:rPr>
              <a:t>الثاني</a:t>
            </a:r>
            <a:r>
              <a:rPr lang="en-US" sz="10738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10738" dirty="0" err="1">
                <a:solidFill>
                  <a:srgbClr val="FF3131"/>
                </a:solidFill>
                <a:cs typeface="29LT Azer Light Bold"/>
              </a:rPr>
              <a:t>من</a:t>
            </a:r>
            <a:r>
              <a:rPr lang="en-US" sz="10738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10738" dirty="0" err="1">
                <a:solidFill>
                  <a:srgbClr val="FF3131"/>
                </a:solidFill>
                <a:cs typeface="29LT Azer Light Bold"/>
              </a:rPr>
              <a:t>الدرس</a:t>
            </a:r>
            <a:r>
              <a:rPr lang="en-US" sz="10738" dirty="0">
                <a:solidFill>
                  <a:srgbClr val="FF3131"/>
                </a:solidFill>
                <a:cs typeface="29LT Azer Light Bold"/>
              </a:rPr>
              <a:t> </a:t>
            </a:r>
          </a:p>
          <a:p>
            <a:pPr algn="ctr">
              <a:lnSpc>
                <a:spcPts val="15033"/>
              </a:lnSpc>
            </a:pPr>
            <a:r>
              <a:rPr lang="en-US" sz="10738" dirty="0" err="1">
                <a:solidFill>
                  <a:srgbClr val="FF3131"/>
                </a:solidFill>
                <a:cs typeface="29LT Azer Light Bold"/>
              </a:rPr>
              <a:t>رسم</a:t>
            </a:r>
            <a:r>
              <a:rPr lang="en-US" sz="10738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10738" dirty="0" err="1">
                <a:solidFill>
                  <a:srgbClr val="FF3131"/>
                </a:solidFill>
                <a:cs typeface="29LT Azer Light Bold"/>
              </a:rPr>
              <a:t>المعين</a:t>
            </a:r>
            <a:r>
              <a:rPr lang="en-US" sz="10738" dirty="0">
                <a:solidFill>
                  <a:srgbClr val="FF3131"/>
                </a:solidFill>
                <a:cs typeface="29LT Azer Light Bold"/>
              </a:rPr>
              <a:t>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5513539"/>
            <a:ext cx="4114800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17223" y="6601466"/>
            <a:ext cx="6018989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1390" y="4392815"/>
            <a:ext cx="9316433" cy="52975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762" b="762"/>
          <a:stretch>
            <a:fillRect/>
          </a:stretch>
        </p:blipFill>
        <p:spPr>
          <a:xfrm>
            <a:off x="10972006" y="6063230"/>
            <a:ext cx="5762462" cy="19567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382115" y="3065127"/>
            <a:ext cx="2942245" cy="265537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810351" y="436723"/>
            <a:ext cx="12434944" cy="215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2"/>
              </a:lnSpc>
            </a:pPr>
            <a:r>
              <a:rPr lang="en-US" sz="6187" dirty="0" err="1">
                <a:solidFill>
                  <a:srgbClr val="FF3131"/>
                </a:solidFill>
                <a:cs typeface="29LT Azer Light Bold"/>
              </a:rPr>
              <a:t>الجزء</a:t>
            </a:r>
            <a:r>
              <a:rPr lang="en-US" sz="6187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6187" dirty="0" err="1">
                <a:solidFill>
                  <a:srgbClr val="FF3131"/>
                </a:solidFill>
                <a:cs typeface="29LT Azer Light Bold"/>
              </a:rPr>
              <a:t>الثاني</a:t>
            </a:r>
            <a:r>
              <a:rPr lang="en-US" sz="6187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6187" dirty="0" err="1">
                <a:solidFill>
                  <a:srgbClr val="FF3131"/>
                </a:solidFill>
                <a:cs typeface="29LT Azer Light Bold"/>
              </a:rPr>
              <a:t>لرسم</a:t>
            </a:r>
            <a:r>
              <a:rPr lang="en-US" sz="6187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6187" dirty="0" err="1">
                <a:solidFill>
                  <a:srgbClr val="FF3131"/>
                </a:solidFill>
                <a:cs typeface="29LT Azer Light Bold"/>
              </a:rPr>
              <a:t>المكعب</a:t>
            </a:r>
            <a:r>
              <a:rPr lang="en-US" sz="6187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6187" dirty="0" err="1">
                <a:solidFill>
                  <a:srgbClr val="FF3131"/>
                </a:solidFill>
                <a:cs typeface="29LT Azer Light Bold"/>
              </a:rPr>
              <a:t>بعد</a:t>
            </a:r>
            <a:r>
              <a:rPr lang="en-US" sz="6187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6187" dirty="0" err="1">
                <a:solidFill>
                  <a:srgbClr val="FF3131"/>
                </a:solidFill>
                <a:cs typeface="29LT Azer Light Bold"/>
              </a:rPr>
              <a:t>الانتهاء</a:t>
            </a:r>
            <a:r>
              <a:rPr lang="en-US" sz="6187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6187" dirty="0" err="1">
                <a:solidFill>
                  <a:srgbClr val="FF3131"/>
                </a:solidFill>
                <a:cs typeface="29LT Azer Light Bold"/>
              </a:rPr>
              <a:t>من</a:t>
            </a:r>
            <a:r>
              <a:rPr lang="en-US" sz="6187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6187" dirty="0" err="1">
                <a:solidFill>
                  <a:srgbClr val="FF3131"/>
                </a:solidFill>
                <a:cs typeface="29LT Azer Light Bold"/>
              </a:rPr>
              <a:t>السداسي</a:t>
            </a:r>
            <a:r>
              <a:rPr lang="en-US" sz="6187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6187" dirty="0" err="1">
                <a:solidFill>
                  <a:srgbClr val="FF3131"/>
                </a:solidFill>
                <a:cs typeface="29LT Azer Light Bold"/>
              </a:rPr>
              <a:t>هو</a:t>
            </a:r>
            <a:r>
              <a:rPr lang="en-US" sz="6187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6187" dirty="0" err="1">
                <a:solidFill>
                  <a:srgbClr val="FF3131"/>
                </a:solidFill>
                <a:cs typeface="29LT Azer Light Bold"/>
              </a:rPr>
              <a:t>رسم</a:t>
            </a:r>
            <a:r>
              <a:rPr lang="en-US" sz="6187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6187" dirty="0" err="1">
                <a:solidFill>
                  <a:srgbClr val="FF3131"/>
                </a:solidFill>
                <a:cs typeface="29LT Azer Light Bold"/>
              </a:rPr>
              <a:t>المعين</a:t>
            </a:r>
            <a:endParaRPr lang="en-US" sz="6187" dirty="0">
              <a:solidFill>
                <a:srgbClr val="FF3131"/>
              </a:solidFill>
              <a:cs typeface="29LT Azer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5669" y="2765841"/>
            <a:ext cx="8032274" cy="60315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51258" y="2185293"/>
            <a:ext cx="902069" cy="9020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67395" y="5143500"/>
            <a:ext cx="976077" cy="976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51258" y="8097204"/>
            <a:ext cx="902069" cy="9020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5389350"/>
            <a:ext cx="915246" cy="9152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831703">
            <a:off x="4915141" y="2311156"/>
            <a:ext cx="1516310" cy="155241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906000" y="3314700"/>
            <a:ext cx="7771948" cy="3334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61"/>
              </a:lnSpc>
            </a:pPr>
            <a:r>
              <a:rPr lang="en-US" sz="6329" dirty="0" err="1">
                <a:solidFill>
                  <a:srgbClr val="000000"/>
                </a:solidFill>
                <a:cs typeface="29LT Azer Light Bold"/>
              </a:rPr>
              <a:t>صفي</a:t>
            </a:r>
            <a:r>
              <a:rPr lang="en-US" sz="6329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329" dirty="0" err="1">
                <a:solidFill>
                  <a:srgbClr val="000000"/>
                </a:solidFill>
                <a:cs typeface="29LT Azer Light Bold"/>
              </a:rPr>
              <a:t>مسار</a:t>
            </a:r>
            <a:r>
              <a:rPr lang="en-US" sz="6329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329" dirty="0" err="1">
                <a:solidFill>
                  <a:srgbClr val="000000"/>
                </a:solidFill>
                <a:cs typeface="29LT Azer Light Bold"/>
              </a:rPr>
              <a:t>حركة</a:t>
            </a:r>
            <a:r>
              <a:rPr lang="en-US" sz="6329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329" dirty="0" err="1">
                <a:solidFill>
                  <a:srgbClr val="000000"/>
                </a:solidFill>
                <a:cs typeface="29LT Azer Light Bold"/>
              </a:rPr>
              <a:t>الروبوت</a:t>
            </a:r>
            <a:r>
              <a:rPr lang="en-US" sz="6329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329" dirty="0" err="1">
                <a:solidFill>
                  <a:srgbClr val="000000"/>
                </a:solidFill>
                <a:cs typeface="29LT Azer Light Bold"/>
              </a:rPr>
              <a:t>لرسم</a:t>
            </a:r>
            <a:r>
              <a:rPr lang="en-US" sz="6329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329" dirty="0" err="1">
                <a:solidFill>
                  <a:srgbClr val="000000"/>
                </a:solidFill>
                <a:cs typeface="29LT Azer Light Bold"/>
              </a:rPr>
              <a:t>معين</a:t>
            </a:r>
            <a:r>
              <a:rPr lang="en-US" sz="6329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329" dirty="0" err="1">
                <a:solidFill>
                  <a:srgbClr val="000000"/>
                </a:solidFill>
                <a:cs typeface="29LT Azer Light Bold"/>
              </a:rPr>
              <a:t>على</a:t>
            </a:r>
            <a:r>
              <a:rPr lang="en-US" sz="6329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329" dirty="0" err="1">
                <a:solidFill>
                  <a:srgbClr val="000000"/>
                </a:solidFill>
                <a:cs typeface="29LT Azer Light Bold"/>
              </a:rPr>
              <a:t>غرار</a:t>
            </a:r>
            <a:r>
              <a:rPr lang="en-US" sz="6329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329" dirty="0" err="1">
                <a:solidFill>
                  <a:srgbClr val="000000"/>
                </a:solidFill>
                <a:cs typeface="29LT Azer Light Bold"/>
              </a:rPr>
              <a:t>وصفه</a:t>
            </a:r>
            <a:r>
              <a:rPr lang="en-US" sz="6329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329" dirty="0" err="1">
                <a:solidFill>
                  <a:srgbClr val="000000"/>
                </a:solidFill>
                <a:cs typeface="29LT Azer Light Bold"/>
              </a:rPr>
              <a:t>أثناء</a:t>
            </a:r>
            <a:r>
              <a:rPr lang="en-US" sz="6329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329" dirty="0" err="1">
                <a:solidFill>
                  <a:srgbClr val="000000"/>
                </a:solidFill>
                <a:cs typeface="29LT Azer Light Bold"/>
              </a:rPr>
              <a:t>رسم</a:t>
            </a:r>
            <a:r>
              <a:rPr lang="en-US" sz="6329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329" dirty="0" err="1">
                <a:solidFill>
                  <a:srgbClr val="000000"/>
                </a:solidFill>
                <a:cs typeface="29LT Azer Light Bold"/>
              </a:rPr>
              <a:t>السداسي</a:t>
            </a:r>
            <a:endParaRPr lang="en-US" sz="6329" dirty="0">
              <a:solidFill>
                <a:srgbClr val="000000"/>
              </a:solidFill>
              <a:cs typeface="29LT Azer Ligh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563280" y="1050733"/>
            <a:ext cx="8505519" cy="1585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FF3131"/>
                </a:solidFill>
                <a:cs typeface="29LT Adir SemiBold Bold"/>
              </a:rPr>
              <a:t>استراتيجية</a:t>
            </a:r>
            <a:r>
              <a:rPr lang="en-US" sz="9200" dirty="0">
                <a:solidFill>
                  <a:srgbClr val="FF3131"/>
                </a:solidFill>
                <a:cs typeface="29LT Adir SemiBold Bold"/>
              </a:rPr>
              <a:t> </a:t>
            </a:r>
            <a:r>
              <a:rPr lang="en-US" sz="9200" dirty="0" err="1">
                <a:solidFill>
                  <a:srgbClr val="FF3131"/>
                </a:solidFill>
                <a:cs typeface="29LT Adir SemiBold Bold"/>
              </a:rPr>
              <a:t>الوصف</a:t>
            </a:r>
            <a:endParaRPr lang="en-US" sz="9200" dirty="0">
              <a:solidFill>
                <a:srgbClr val="FF3131"/>
              </a:solidFill>
              <a:cs typeface="29LT Adir SemiBol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28144" y="1023401"/>
            <a:ext cx="3354236" cy="14003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795" y="1138384"/>
            <a:ext cx="5204470" cy="801023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500465" y="838200"/>
            <a:ext cx="6125272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FF3131"/>
                </a:solidFill>
                <a:cs typeface="29LT Azer Light Bold"/>
              </a:rPr>
              <a:t>التحرك</a:t>
            </a:r>
            <a:r>
              <a:rPr lang="en-US" sz="92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9200" dirty="0" err="1">
                <a:solidFill>
                  <a:srgbClr val="FF3131"/>
                </a:solidFill>
                <a:cs typeface="29LT Azer Light Bold"/>
              </a:rPr>
              <a:t>للأمام</a:t>
            </a:r>
            <a:endParaRPr lang="en-US" sz="9200" dirty="0">
              <a:solidFill>
                <a:srgbClr val="FF3131"/>
              </a:solidFill>
              <a:cs typeface="29LT Azer Ligh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500465" y="3414567"/>
            <a:ext cx="1132974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37"/>
              </a:lnSpc>
            </a:pPr>
            <a:r>
              <a:rPr lang="en-US" sz="6884" dirty="0" err="1">
                <a:solidFill>
                  <a:srgbClr val="000000"/>
                </a:solidFill>
                <a:cs typeface="29LT Azer Light Bold"/>
              </a:rPr>
              <a:t>لن</a:t>
            </a:r>
            <a:r>
              <a:rPr lang="en-US" sz="688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884" dirty="0" err="1">
                <a:solidFill>
                  <a:srgbClr val="000000"/>
                </a:solidFill>
                <a:cs typeface="29LT Azer Light Bold"/>
              </a:rPr>
              <a:t>نقوم</a:t>
            </a:r>
            <a:r>
              <a:rPr lang="en-US" sz="688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884" dirty="0" err="1">
                <a:solidFill>
                  <a:srgbClr val="000000"/>
                </a:solidFill>
                <a:cs typeface="29LT Azer Light Bold"/>
              </a:rPr>
              <a:t>بمرمجة</a:t>
            </a:r>
            <a:r>
              <a:rPr lang="en-US" sz="688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884" dirty="0" err="1">
                <a:solidFill>
                  <a:srgbClr val="000000"/>
                </a:solidFill>
                <a:cs typeface="29LT Azer Light Bold"/>
              </a:rPr>
              <a:t>مقطع</a:t>
            </a:r>
            <a:r>
              <a:rPr lang="en-US" sz="688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884" dirty="0" err="1">
                <a:solidFill>
                  <a:srgbClr val="000000"/>
                </a:solidFill>
                <a:cs typeface="29LT Azer Light Bold"/>
              </a:rPr>
              <a:t>برمجي</a:t>
            </a:r>
            <a:r>
              <a:rPr lang="en-US" sz="688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884" dirty="0" err="1">
                <a:solidFill>
                  <a:srgbClr val="000000"/>
                </a:solidFill>
                <a:cs typeface="29LT Azer Light Bold"/>
              </a:rPr>
              <a:t>جديد</a:t>
            </a:r>
            <a:r>
              <a:rPr lang="en-US" sz="6884" dirty="0">
                <a:solidFill>
                  <a:srgbClr val="000000"/>
                </a:solidFill>
                <a:cs typeface="29LT Azer Light Bold"/>
              </a:rPr>
              <a:t> </a:t>
            </a:r>
          </a:p>
          <a:p>
            <a:pPr algn="ctr">
              <a:lnSpc>
                <a:spcPts val="9637"/>
              </a:lnSpc>
            </a:pPr>
            <a:r>
              <a:rPr lang="en-US" sz="6884" dirty="0" err="1">
                <a:solidFill>
                  <a:srgbClr val="000000"/>
                </a:solidFill>
                <a:cs typeface="29LT Azer Light Bold"/>
              </a:rPr>
              <a:t>سنكمل</a:t>
            </a:r>
            <a:r>
              <a:rPr lang="en-US" sz="688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884" dirty="0" err="1">
                <a:solidFill>
                  <a:srgbClr val="000000"/>
                </a:solidFill>
                <a:cs typeface="29LT Azer Light Bold"/>
              </a:rPr>
              <a:t>على</a:t>
            </a:r>
            <a:r>
              <a:rPr lang="en-US" sz="688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884" dirty="0" err="1">
                <a:solidFill>
                  <a:srgbClr val="000000"/>
                </a:solidFill>
                <a:cs typeface="29LT Azer Light Bold"/>
              </a:rPr>
              <a:t>المقطع</a:t>
            </a:r>
            <a:r>
              <a:rPr lang="en-US" sz="688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884" dirty="0" err="1">
                <a:solidFill>
                  <a:srgbClr val="000000"/>
                </a:solidFill>
                <a:cs typeface="29LT Azer Light Bold"/>
              </a:rPr>
              <a:t>السابق</a:t>
            </a:r>
            <a:r>
              <a:rPr lang="en-US" sz="6884" dirty="0">
                <a:solidFill>
                  <a:srgbClr val="000000"/>
                </a:solidFill>
                <a:cs typeface="29LT Azer Light Bold"/>
              </a:rPr>
              <a:t>  </a:t>
            </a:r>
          </a:p>
          <a:p>
            <a:pPr algn="ctr">
              <a:lnSpc>
                <a:spcPts val="9637"/>
              </a:lnSpc>
            </a:pPr>
            <a:r>
              <a:rPr lang="en-US" sz="6884" dirty="0" err="1">
                <a:solidFill>
                  <a:srgbClr val="000000"/>
                </a:solidFill>
                <a:cs typeface="29LT Azer Light Bold"/>
              </a:rPr>
              <a:t>أولا</a:t>
            </a:r>
            <a:r>
              <a:rPr lang="en-US" sz="688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884" dirty="0" err="1">
                <a:solidFill>
                  <a:srgbClr val="000000"/>
                </a:solidFill>
                <a:cs typeface="29LT Azer Light Bold"/>
              </a:rPr>
              <a:t>برمجة</a:t>
            </a:r>
            <a:r>
              <a:rPr lang="en-US" sz="688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884" dirty="0" err="1">
                <a:solidFill>
                  <a:srgbClr val="000000"/>
                </a:solidFill>
                <a:cs typeface="29LT Azer Light Bold"/>
              </a:rPr>
              <a:t>المقطع</a:t>
            </a:r>
            <a:r>
              <a:rPr lang="en-US" sz="688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884" dirty="0" err="1">
                <a:solidFill>
                  <a:srgbClr val="000000"/>
                </a:solidFill>
                <a:cs typeface="29LT Azer Light Bold"/>
              </a:rPr>
              <a:t>ليتجه</a:t>
            </a:r>
            <a:r>
              <a:rPr lang="en-US" sz="688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884" dirty="0" err="1">
                <a:solidFill>
                  <a:srgbClr val="000000"/>
                </a:solidFill>
                <a:cs typeface="29LT Azer Light Bold"/>
              </a:rPr>
              <a:t>للأمام</a:t>
            </a:r>
            <a:endParaRPr lang="en-US" sz="6884" dirty="0">
              <a:solidFill>
                <a:srgbClr val="000000"/>
              </a:solidFill>
              <a:cs typeface="29LT Azer Light Bold"/>
            </a:endParaRPr>
          </a:p>
          <a:p>
            <a:pPr algn="ctr">
              <a:lnSpc>
                <a:spcPts val="9637"/>
              </a:lnSpc>
            </a:pPr>
            <a:r>
              <a:rPr lang="en-US" sz="6884" dirty="0" err="1">
                <a:solidFill>
                  <a:srgbClr val="000000"/>
                </a:solidFill>
                <a:cs typeface="29LT Azer Light Bold"/>
              </a:rPr>
              <a:t>بمسافة</a:t>
            </a:r>
            <a:r>
              <a:rPr lang="en-US" sz="6884" dirty="0">
                <a:solidFill>
                  <a:srgbClr val="000000"/>
                </a:solidFill>
                <a:cs typeface="29LT Azer Light Bold"/>
              </a:rPr>
              <a:t> 40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70357" y="8812868"/>
            <a:ext cx="1291908" cy="1111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5669" y="2765841"/>
            <a:ext cx="8032274" cy="60315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51258" y="2185293"/>
            <a:ext cx="902069" cy="9020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67395" y="5143500"/>
            <a:ext cx="976077" cy="976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51258" y="8097204"/>
            <a:ext cx="902069" cy="9020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5389350"/>
            <a:ext cx="915246" cy="9152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6218546">
            <a:off x="8497278" y="5070766"/>
            <a:ext cx="1516310" cy="15524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3637439" y="2108530"/>
            <a:ext cx="4182474" cy="71497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6292828" y="8999273"/>
            <a:ext cx="966472" cy="8311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188560" y="5631538"/>
            <a:ext cx="1516261" cy="133431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667000" y="546638"/>
            <a:ext cx="145923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7700" dirty="0" err="1">
                <a:solidFill>
                  <a:srgbClr val="FF3131"/>
                </a:solidFill>
                <a:cs typeface="29LT Azer Light Bold"/>
              </a:rPr>
              <a:t>برمجة</a:t>
            </a:r>
            <a:r>
              <a:rPr lang="en-US" sz="77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7700" dirty="0" err="1">
                <a:solidFill>
                  <a:srgbClr val="FF3131"/>
                </a:solidFill>
                <a:cs typeface="29LT Azer Light Bold"/>
              </a:rPr>
              <a:t>الروبوت</a:t>
            </a:r>
            <a:r>
              <a:rPr lang="en-US" sz="77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7700" dirty="0" err="1">
                <a:solidFill>
                  <a:srgbClr val="FF3131"/>
                </a:solidFill>
                <a:cs typeface="29LT Azer Light Bold"/>
              </a:rPr>
              <a:t>للانعطاف</a:t>
            </a:r>
            <a:r>
              <a:rPr lang="en-US" sz="77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7700" dirty="0" err="1">
                <a:solidFill>
                  <a:srgbClr val="FF3131"/>
                </a:solidFill>
                <a:cs typeface="29LT Azer Light Bold"/>
              </a:rPr>
              <a:t>يمينا</a:t>
            </a:r>
            <a:r>
              <a:rPr lang="en-US" sz="77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7700" dirty="0" err="1">
                <a:solidFill>
                  <a:srgbClr val="FF3131"/>
                </a:solidFill>
                <a:cs typeface="29LT Azer Light Bold"/>
              </a:rPr>
              <a:t>بزاوية</a:t>
            </a:r>
            <a:r>
              <a:rPr lang="en-US" sz="7700" dirty="0">
                <a:solidFill>
                  <a:srgbClr val="FF3131"/>
                </a:solidFill>
                <a:cs typeface="29LT Azer Light Bold"/>
              </a:rPr>
              <a:t> 120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85661" y="8284306"/>
            <a:ext cx="669116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39"/>
              </a:lnSpc>
            </a:pPr>
            <a:r>
              <a:rPr lang="en-US" sz="3814" dirty="0" err="1">
                <a:solidFill>
                  <a:srgbClr val="000000"/>
                </a:solidFill>
                <a:cs typeface="29LT Azer Light Bold"/>
              </a:rPr>
              <a:t>من</a:t>
            </a:r>
            <a:r>
              <a:rPr lang="en-US" sz="381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3814" dirty="0" err="1">
                <a:solidFill>
                  <a:srgbClr val="000000"/>
                </a:solidFill>
                <a:cs typeface="29LT Azer Light Bold"/>
              </a:rPr>
              <a:t>فئة</a:t>
            </a:r>
            <a:r>
              <a:rPr lang="en-US" sz="381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3814" dirty="0" err="1">
                <a:solidFill>
                  <a:srgbClr val="000000"/>
                </a:solidFill>
                <a:cs typeface="29LT Azer Light Bold"/>
              </a:rPr>
              <a:t>الحدث</a:t>
            </a:r>
            <a:r>
              <a:rPr lang="en-US" sz="381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3814" dirty="0" err="1">
                <a:solidFill>
                  <a:srgbClr val="000000"/>
                </a:solidFill>
                <a:cs typeface="29LT Azer Light Bold"/>
              </a:rPr>
              <a:t>نختار</a:t>
            </a:r>
            <a:r>
              <a:rPr lang="en-US" sz="381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3814" dirty="0" err="1">
                <a:solidFill>
                  <a:srgbClr val="000000"/>
                </a:solidFill>
                <a:cs typeface="29LT Azer Light Bold"/>
              </a:rPr>
              <a:t>الانعطاف</a:t>
            </a:r>
            <a:r>
              <a:rPr lang="en-US" sz="381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3814" dirty="0" err="1">
                <a:solidFill>
                  <a:srgbClr val="000000"/>
                </a:solidFill>
                <a:cs typeface="29LT Azer Light Bold"/>
              </a:rPr>
              <a:t>يمينا</a:t>
            </a:r>
            <a:endParaRPr lang="en-US" sz="3814" dirty="0">
              <a:solidFill>
                <a:srgbClr val="000000"/>
              </a:solidFill>
              <a:cs typeface="29LT Azer Light Bold"/>
            </a:endParaRPr>
          </a:p>
          <a:p>
            <a:pPr algn="ctr">
              <a:lnSpc>
                <a:spcPts val="5339"/>
              </a:lnSpc>
            </a:pPr>
            <a:r>
              <a:rPr lang="en-US" sz="3814" dirty="0" err="1">
                <a:solidFill>
                  <a:srgbClr val="000000"/>
                </a:solidFill>
                <a:cs typeface="29LT Azer Light Bold"/>
              </a:rPr>
              <a:t>ونضبط</a:t>
            </a:r>
            <a:r>
              <a:rPr lang="en-US" sz="381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3814" dirty="0" err="1">
                <a:solidFill>
                  <a:srgbClr val="000000"/>
                </a:solidFill>
                <a:cs typeface="29LT Azer Light Bold"/>
              </a:rPr>
              <a:t>معامل</a:t>
            </a:r>
            <a:r>
              <a:rPr lang="en-US" sz="3814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3814" dirty="0" err="1">
                <a:solidFill>
                  <a:srgbClr val="000000"/>
                </a:solidFill>
                <a:cs typeface="29LT Azer Light Bold"/>
              </a:rPr>
              <a:t>الدرجة</a:t>
            </a:r>
            <a:r>
              <a:rPr lang="en-US" sz="3814" dirty="0">
                <a:solidFill>
                  <a:srgbClr val="000000"/>
                </a:solidFill>
                <a:cs typeface="29LT Azer Light Bold"/>
              </a:rPr>
              <a:t> ل 120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66577" y="861476"/>
            <a:ext cx="10361568" cy="2690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7700" dirty="0" err="1">
                <a:solidFill>
                  <a:srgbClr val="FF3131"/>
                </a:solidFill>
                <a:cs typeface="29LT Azer Light Bold"/>
              </a:rPr>
              <a:t>التحرك</a:t>
            </a:r>
            <a:r>
              <a:rPr lang="en-US" sz="77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7700" dirty="0" err="1">
                <a:solidFill>
                  <a:srgbClr val="FF3131"/>
                </a:solidFill>
                <a:cs typeface="29LT Azer Light Bold"/>
              </a:rPr>
              <a:t>للأمام</a:t>
            </a:r>
            <a:r>
              <a:rPr lang="en-US" sz="77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7700" dirty="0" err="1">
                <a:solidFill>
                  <a:srgbClr val="FF3131"/>
                </a:solidFill>
                <a:cs typeface="29LT Azer Light Bold"/>
              </a:rPr>
              <a:t>للمرة</a:t>
            </a:r>
            <a:r>
              <a:rPr lang="en-US" sz="77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7700" dirty="0" err="1">
                <a:solidFill>
                  <a:srgbClr val="FF3131"/>
                </a:solidFill>
                <a:cs typeface="29LT Azer Light Bold"/>
              </a:rPr>
              <a:t>الثانية</a:t>
            </a:r>
            <a:r>
              <a:rPr lang="en-US" sz="77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7700" dirty="0" err="1">
                <a:solidFill>
                  <a:srgbClr val="FF3131"/>
                </a:solidFill>
                <a:cs typeface="29LT Azer Light Bold"/>
              </a:rPr>
              <a:t>من</a:t>
            </a:r>
            <a:r>
              <a:rPr lang="en-US" sz="77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7700" dirty="0" err="1">
                <a:solidFill>
                  <a:srgbClr val="FF3131"/>
                </a:solidFill>
                <a:cs typeface="29LT Azer Light Bold"/>
              </a:rPr>
              <a:t>النقطة</a:t>
            </a:r>
            <a:r>
              <a:rPr lang="en-US" sz="7700" dirty="0">
                <a:solidFill>
                  <a:srgbClr val="FF3131"/>
                </a:solidFill>
                <a:cs typeface="29LT Azer Light Bold"/>
              </a:rPr>
              <a:t> 2-3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3551961"/>
            <a:ext cx="5688637" cy="42716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218546">
            <a:off x="5052897" y="6162069"/>
            <a:ext cx="927067" cy="9491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458988" y="3137930"/>
            <a:ext cx="828061" cy="8280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303306" y="5143500"/>
            <a:ext cx="828061" cy="8280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458988" y="7199027"/>
            <a:ext cx="828061" cy="8280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51673" y="5310758"/>
            <a:ext cx="754053" cy="7540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3285369" y="1011151"/>
            <a:ext cx="4396512" cy="824714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082231" y="7786851"/>
            <a:ext cx="9545914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4"/>
              </a:lnSpc>
            </a:pPr>
            <a:r>
              <a:rPr lang="en-US" sz="4703" dirty="0" err="1">
                <a:solidFill>
                  <a:srgbClr val="000000"/>
                </a:solidFill>
                <a:cs typeface="29LT Azer Light Bold"/>
              </a:rPr>
              <a:t>من</a:t>
            </a:r>
            <a:r>
              <a:rPr lang="en-US" sz="470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3" dirty="0" err="1">
                <a:solidFill>
                  <a:srgbClr val="000000"/>
                </a:solidFill>
                <a:cs typeface="29LT Azer Light Bold"/>
              </a:rPr>
              <a:t>فئة</a:t>
            </a:r>
            <a:r>
              <a:rPr lang="en-US" sz="470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3" dirty="0" err="1">
                <a:solidFill>
                  <a:srgbClr val="000000"/>
                </a:solidFill>
                <a:cs typeface="29LT Azer Light Bold"/>
              </a:rPr>
              <a:t>الحدث</a:t>
            </a:r>
            <a:r>
              <a:rPr lang="en-US" sz="470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3" dirty="0" err="1">
                <a:solidFill>
                  <a:srgbClr val="000000"/>
                </a:solidFill>
                <a:cs typeface="29LT Azer Light Bold"/>
              </a:rPr>
              <a:t>تخار</a:t>
            </a:r>
            <a:r>
              <a:rPr lang="en-US" sz="470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3" dirty="0" err="1">
                <a:solidFill>
                  <a:srgbClr val="000000"/>
                </a:solidFill>
                <a:cs typeface="29LT Azer Light Bold"/>
              </a:rPr>
              <a:t>لبنة</a:t>
            </a:r>
            <a:r>
              <a:rPr lang="en-US" sz="470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3" dirty="0" err="1">
                <a:solidFill>
                  <a:srgbClr val="000000"/>
                </a:solidFill>
                <a:cs typeface="29LT Azer Light Bold"/>
              </a:rPr>
              <a:t>القيادة</a:t>
            </a:r>
            <a:endParaRPr lang="en-US" sz="4703" dirty="0">
              <a:solidFill>
                <a:srgbClr val="000000"/>
              </a:solidFill>
              <a:cs typeface="29LT Azer Light Bold"/>
            </a:endParaRPr>
          </a:p>
          <a:p>
            <a:pPr algn="ctr">
              <a:lnSpc>
                <a:spcPts val="6584"/>
              </a:lnSpc>
            </a:pPr>
            <a:r>
              <a:rPr lang="en-US" sz="4703" dirty="0" err="1">
                <a:solidFill>
                  <a:srgbClr val="000000"/>
                </a:solidFill>
                <a:cs typeface="29LT Azer Light Bold"/>
              </a:rPr>
              <a:t>معامل</a:t>
            </a:r>
            <a:r>
              <a:rPr lang="en-US" sz="470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3" dirty="0" err="1">
                <a:solidFill>
                  <a:srgbClr val="000000"/>
                </a:solidFill>
                <a:cs typeface="29LT Azer Light Bold"/>
              </a:rPr>
              <a:t>المسافة</a:t>
            </a:r>
            <a:r>
              <a:rPr lang="en-US" sz="4703" dirty="0">
                <a:solidFill>
                  <a:srgbClr val="000000"/>
                </a:solidFill>
                <a:cs typeface="29LT Azer Light Bold"/>
              </a:rPr>
              <a:t> 40 </a:t>
            </a:r>
            <a:r>
              <a:rPr lang="en-US" sz="4703" dirty="0" err="1">
                <a:solidFill>
                  <a:srgbClr val="000000"/>
                </a:solidFill>
                <a:cs typeface="29LT Azer Light Bold"/>
              </a:rPr>
              <a:t>تكرر</a:t>
            </a:r>
            <a:r>
              <a:rPr lang="en-US" sz="470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3" dirty="0" err="1">
                <a:solidFill>
                  <a:srgbClr val="000000"/>
                </a:solidFill>
                <a:cs typeface="29LT Azer Light Bold"/>
              </a:rPr>
              <a:t>برمجة</a:t>
            </a:r>
            <a:r>
              <a:rPr lang="en-US" sz="470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3" dirty="0" err="1">
                <a:solidFill>
                  <a:srgbClr val="000000"/>
                </a:solidFill>
                <a:cs typeface="29LT Azer Light Bold"/>
              </a:rPr>
              <a:t>الضلع</a:t>
            </a:r>
            <a:r>
              <a:rPr lang="en-US" sz="470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3" dirty="0" err="1">
                <a:solidFill>
                  <a:srgbClr val="000000"/>
                </a:solidFill>
                <a:cs typeface="29LT Azer Light Bold"/>
              </a:rPr>
              <a:t>الأول</a:t>
            </a:r>
            <a:r>
              <a:rPr lang="en-US" sz="4703" dirty="0">
                <a:solidFill>
                  <a:srgbClr val="000000"/>
                </a:solidFill>
                <a:cs typeface="29LT Azer Light Bold"/>
              </a:rPr>
              <a:t>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6715410" y="8842717"/>
            <a:ext cx="966472" cy="831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66577" y="861476"/>
            <a:ext cx="10361568" cy="2690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7700" dirty="0" err="1">
                <a:solidFill>
                  <a:srgbClr val="FF3131"/>
                </a:solidFill>
                <a:cs typeface="29LT Azer Light Bold"/>
              </a:rPr>
              <a:t>التحرك</a:t>
            </a:r>
            <a:r>
              <a:rPr lang="en-US" sz="77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7700" dirty="0" err="1">
                <a:solidFill>
                  <a:srgbClr val="FF3131"/>
                </a:solidFill>
                <a:cs typeface="29LT Azer Light Bold"/>
              </a:rPr>
              <a:t>للأمام</a:t>
            </a:r>
            <a:r>
              <a:rPr lang="en-US" sz="77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7700" dirty="0" err="1">
                <a:solidFill>
                  <a:srgbClr val="FF3131"/>
                </a:solidFill>
                <a:cs typeface="29LT Azer Light Bold"/>
              </a:rPr>
              <a:t>للمرة</a:t>
            </a:r>
            <a:r>
              <a:rPr lang="en-US" sz="77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7700" dirty="0" err="1">
                <a:solidFill>
                  <a:srgbClr val="FF3131"/>
                </a:solidFill>
                <a:cs typeface="29LT Azer Light Bold"/>
              </a:rPr>
              <a:t>الثانية</a:t>
            </a:r>
            <a:r>
              <a:rPr lang="en-US" sz="77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7700" dirty="0" err="1">
                <a:solidFill>
                  <a:srgbClr val="FF3131"/>
                </a:solidFill>
                <a:cs typeface="29LT Azer Light Bold"/>
              </a:rPr>
              <a:t>من</a:t>
            </a:r>
            <a:r>
              <a:rPr lang="en-US" sz="7700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7700" dirty="0" err="1">
                <a:solidFill>
                  <a:srgbClr val="FF3131"/>
                </a:solidFill>
                <a:cs typeface="29LT Azer Light Bold"/>
              </a:rPr>
              <a:t>النقطة</a:t>
            </a:r>
            <a:r>
              <a:rPr lang="en-US" sz="7700" dirty="0">
                <a:solidFill>
                  <a:srgbClr val="FF3131"/>
                </a:solidFill>
                <a:cs typeface="29LT Azer Light Bold"/>
              </a:rPr>
              <a:t> 2-3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3551961"/>
            <a:ext cx="5688637" cy="42716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100000">
            <a:off x="3160177" y="7801827"/>
            <a:ext cx="927067" cy="9491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458988" y="3137930"/>
            <a:ext cx="828061" cy="8280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303306" y="5143500"/>
            <a:ext cx="828061" cy="8280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458988" y="7199027"/>
            <a:ext cx="828061" cy="8280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51673" y="5310758"/>
            <a:ext cx="754053" cy="7540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3001049" y="959937"/>
            <a:ext cx="4258251" cy="87016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827317" y="9258300"/>
            <a:ext cx="966472" cy="8311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575871" y="8027088"/>
            <a:ext cx="2095677" cy="141720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121783" y="7823610"/>
            <a:ext cx="7620793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4"/>
              </a:lnSpc>
            </a:pPr>
            <a:r>
              <a:rPr lang="en-US" sz="4703" dirty="0" err="1">
                <a:solidFill>
                  <a:srgbClr val="000000"/>
                </a:solidFill>
                <a:cs typeface="29LT Azer Light Bold"/>
              </a:rPr>
              <a:t>من</a:t>
            </a:r>
            <a:r>
              <a:rPr lang="en-US" sz="470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3" dirty="0" err="1">
                <a:solidFill>
                  <a:srgbClr val="000000"/>
                </a:solidFill>
                <a:cs typeface="29LT Azer Light Bold"/>
              </a:rPr>
              <a:t>فئة</a:t>
            </a:r>
            <a:r>
              <a:rPr lang="en-US" sz="470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3" dirty="0" err="1">
                <a:solidFill>
                  <a:srgbClr val="000000"/>
                </a:solidFill>
                <a:cs typeface="29LT Azer Light Bold"/>
              </a:rPr>
              <a:t>الحدث</a:t>
            </a:r>
            <a:r>
              <a:rPr lang="en-US" sz="470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3" dirty="0" err="1">
                <a:solidFill>
                  <a:srgbClr val="000000"/>
                </a:solidFill>
                <a:cs typeface="29LT Azer Light Bold"/>
              </a:rPr>
              <a:t>تخار</a:t>
            </a:r>
            <a:r>
              <a:rPr lang="en-US" sz="470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3" dirty="0" err="1">
                <a:solidFill>
                  <a:srgbClr val="000000"/>
                </a:solidFill>
                <a:cs typeface="29LT Azer Light Bold"/>
              </a:rPr>
              <a:t>لبنة</a:t>
            </a:r>
            <a:r>
              <a:rPr lang="en-US" sz="470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3" dirty="0" err="1">
                <a:solidFill>
                  <a:srgbClr val="000000"/>
                </a:solidFill>
                <a:cs typeface="29LT Azer Light Bold"/>
              </a:rPr>
              <a:t>الانعطاف</a:t>
            </a:r>
            <a:r>
              <a:rPr lang="en-US" sz="4703" dirty="0">
                <a:solidFill>
                  <a:srgbClr val="000000"/>
                </a:solidFill>
                <a:cs typeface="29LT Azer Light Bold"/>
              </a:rPr>
              <a:t> </a:t>
            </a:r>
          </a:p>
          <a:p>
            <a:pPr algn="ctr">
              <a:lnSpc>
                <a:spcPts val="6584"/>
              </a:lnSpc>
            </a:pPr>
            <a:r>
              <a:rPr lang="en-US" sz="4703" dirty="0" err="1">
                <a:solidFill>
                  <a:srgbClr val="000000"/>
                </a:solidFill>
                <a:cs typeface="29LT Azer Light Bold"/>
              </a:rPr>
              <a:t>بزاوية</a:t>
            </a:r>
            <a:r>
              <a:rPr lang="en-US" sz="470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703" dirty="0" err="1">
                <a:solidFill>
                  <a:srgbClr val="000000"/>
                </a:solidFill>
                <a:cs typeface="29LT Azer Light Bold"/>
              </a:rPr>
              <a:t>مقدارها</a:t>
            </a:r>
            <a:r>
              <a:rPr lang="en-US" sz="4703" dirty="0">
                <a:solidFill>
                  <a:srgbClr val="000000"/>
                </a:solidFill>
                <a:cs typeface="29LT Azer Light Bold"/>
              </a:rPr>
              <a:t> 60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74371" y="3029074"/>
            <a:ext cx="3558617" cy="21485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3944" y="324223"/>
            <a:ext cx="4355717" cy="96385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619139" y="9455834"/>
            <a:ext cx="966472" cy="8311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02375" y="9258300"/>
            <a:ext cx="966472" cy="8311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23114" y="5888104"/>
            <a:ext cx="8385756" cy="20631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574371" y="584503"/>
            <a:ext cx="10716121" cy="2219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8"/>
              </a:lnSpc>
            </a:pPr>
            <a:r>
              <a:rPr lang="en-US" sz="6348" dirty="0" err="1">
                <a:solidFill>
                  <a:srgbClr val="000000"/>
                </a:solidFill>
                <a:cs typeface="29LT Azer Light Bold"/>
              </a:rPr>
              <a:t>برمجة</a:t>
            </a:r>
            <a:r>
              <a:rPr lang="en-US" sz="6348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348" dirty="0" err="1">
                <a:solidFill>
                  <a:srgbClr val="000000"/>
                </a:solidFill>
                <a:cs typeface="29LT Azer Light Bold"/>
              </a:rPr>
              <a:t>الروبوت</a:t>
            </a:r>
            <a:r>
              <a:rPr lang="en-US" sz="6348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348" dirty="0" err="1">
                <a:solidFill>
                  <a:srgbClr val="000000"/>
                </a:solidFill>
                <a:cs typeface="29LT Azer Light Bold"/>
              </a:rPr>
              <a:t>ليصدر</a:t>
            </a:r>
            <a:r>
              <a:rPr lang="en-US" sz="6348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348" dirty="0" err="1">
                <a:solidFill>
                  <a:srgbClr val="000000"/>
                </a:solidFill>
                <a:cs typeface="29LT Azer Light Bold"/>
              </a:rPr>
              <a:t>مؤثر</a:t>
            </a:r>
            <a:r>
              <a:rPr lang="en-US" sz="6348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348" dirty="0" err="1">
                <a:solidFill>
                  <a:srgbClr val="000000"/>
                </a:solidFill>
                <a:cs typeface="29LT Azer Light Bold"/>
              </a:rPr>
              <a:t>صوتي</a:t>
            </a:r>
            <a:r>
              <a:rPr lang="en-US" sz="6348" dirty="0">
                <a:solidFill>
                  <a:srgbClr val="000000"/>
                </a:solidFill>
                <a:cs typeface="29LT Azer Light Bold"/>
              </a:rPr>
              <a:t> </a:t>
            </a:r>
          </a:p>
          <a:p>
            <a:pPr algn="ctr">
              <a:lnSpc>
                <a:spcPts val="8888"/>
              </a:lnSpc>
            </a:pPr>
            <a:r>
              <a:rPr lang="en-US" sz="6348" dirty="0" err="1">
                <a:solidFill>
                  <a:srgbClr val="000000"/>
                </a:solidFill>
                <a:cs typeface="29LT Azer Light Bold"/>
              </a:rPr>
              <a:t>من</a:t>
            </a:r>
            <a:r>
              <a:rPr lang="en-US" sz="6348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348" dirty="0" err="1">
                <a:solidFill>
                  <a:srgbClr val="000000"/>
                </a:solidFill>
                <a:cs typeface="29LT Azer Light Bold"/>
              </a:rPr>
              <a:t>فئة</a:t>
            </a:r>
            <a:r>
              <a:rPr lang="en-US" sz="6348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348" dirty="0" err="1">
                <a:solidFill>
                  <a:srgbClr val="000000"/>
                </a:solidFill>
                <a:cs typeface="29LT Azer Light Bold"/>
              </a:rPr>
              <a:t>الحدث</a:t>
            </a:r>
            <a:r>
              <a:rPr lang="en-US" sz="6348" dirty="0">
                <a:solidFill>
                  <a:srgbClr val="000000"/>
                </a:solidFill>
                <a:cs typeface="29LT Azer Light Bold"/>
              </a:rPr>
              <a:t>  </a:t>
            </a:r>
            <a:r>
              <a:rPr lang="en-US" sz="6348" dirty="0" err="1">
                <a:solidFill>
                  <a:srgbClr val="000000"/>
                </a:solidFill>
                <a:cs typeface="29LT Azer Light Bold"/>
              </a:rPr>
              <a:t>سحب</a:t>
            </a:r>
            <a:r>
              <a:rPr lang="en-US" sz="6348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348" dirty="0" err="1">
                <a:solidFill>
                  <a:srgbClr val="000000"/>
                </a:solidFill>
                <a:cs typeface="29LT Azer Light Bold"/>
              </a:rPr>
              <a:t>وإفلات</a:t>
            </a:r>
            <a:r>
              <a:rPr lang="en-US" sz="6348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348" dirty="0" err="1">
                <a:solidFill>
                  <a:srgbClr val="000000"/>
                </a:solidFill>
                <a:cs typeface="29LT Azer Light Bold"/>
              </a:rPr>
              <a:t>للبنة</a:t>
            </a:r>
            <a:r>
              <a:rPr lang="en-US" sz="6348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348" dirty="0" err="1">
                <a:solidFill>
                  <a:srgbClr val="000000"/>
                </a:solidFill>
                <a:cs typeface="29LT Azer Light Bold"/>
              </a:rPr>
              <a:t>لتردد</a:t>
            </a:r>
            <a:endParaRPr lang="en-US" sz="6348" dirty="0">
              <a:solidFill>
                <a:srgbClr val="000000"/>
              </a:solidFill>
              <a:cs typeface="29LT Azer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9842" y="1922545"/>
            <a:ext cx="3290639" cy="77159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14710" y="6590312"/>
            <a:ext cx="2589846" cy="26679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14452" y="7924306"/>
            <a:ext cx="1702383" cy="65309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19842" y="282090"/>
            <a:ext cx="16768158" cy="1111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7"/>
              </a:lnSpc>
            </a:pPr>
            <a:r>
              <a:rPr lang="en-US" sz="6476" dirty="0" err="1">
                <a:solidFill>
                  <a:srgbClr val="000000"/>
                </a:solidFill>
                <a:cs typeface="29LT Azer Light Bold"/>
              </a:rPr>
              <a:t>اللحظة</a:t>
            </a:r>
            <a:r>
              <a:rPr lang="en-US" sz="6476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476" dirty="0" err="1">
                <a:solidFill>
                  <a:srgbClr val="000000"/>
                </a:solidFill>
                <a:cs typeface="29LT Azer Light Bold"/>
              </a:rPr>
              <a:t>الرائعة</a:t>
            </a:r>
            <a:r>
              <a:rPr lang="en-US" sz="6476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476" dirty="0" err="1">
                <a:solidFill>
                  <a:srgbClr val="000000"/>
                </a:solidFill>
                <a:cs typeface="29LT Azer Light Bold"/>
              </a:rPr>
              <a:t>في</a:t>
            </a:r>
            <a:r>
              <a:rPr lang="en-US" sz="6476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476" dirty="0" err="1">
                <a:solidFill>
                  <a:srgbClr val="000000"/>
                </a:solidFill>
                <a:cs typeface="29LT Azer Light Bold"/>
              </a:rPr>
              <a:t>البرمجة</a:t>
            </a:r>
            <a:r>
              <a:rPr lang="en-US" sz="6476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476" dirty="0" err="1">
                <a:solidFill>
                  <a:srgbClr val="000000"/>
                </a:solidFill>
                <a:cs typeface="29LT Azer Light Bold"/>
              </a:rPr>
              <a:t>من</a:t>
            </a:r>
            <a:r>
              <a:rPr lang="en-US" sz="6476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476" dirty="0" err="1">
                <a:solidFill>
                  <a:srgbClr val="000000"/>
                </a:solidFill>
                <a:cs typeface="29LT Azer Light Bold"/>
              </a:rPr>
              <a:t>فئة</a:t>
            </a:r>
            <a:r>
              <a:rPr lang="en-US" sz="6476" dirty="0">
                <a:solidFill>
                  <a:srgbClr val="000000"/>
                </a:solidFill>
                <a:cs typeface="29LT Azer Light Bold"/>
              </a:rPr>
              <a:t>  </a:t>
            </a:r>
            <a:r>
              <a:rPr lang="en-US" sz="6476" dirty="0" err="1">
                <a:solidFill>
                  <a:srgbClr val="000000"/>
                </a:solidFill>
                <a:cs typeface="29LT Azer Light Bold"/>
              </a:rPr>
              <a:t>التحكم</a:t>
            </a:r>
            <a:r>
              <a:rPr lang="en-US" sz="6476" dirty="0">
                <a:solidFill>
                  <a:srgbClr val="000000"/>
                </a:solidFill>
                <a:cs typeface="29LT Azer Light Bold"/>
              </a:rPr>
              <a:t> ؟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14452" y="2318537"/>
            <a:ext cx="11996467" cy="3461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14"/>
              </a:lnSpc>
            </a:pPr>
            <a:r>
              <a:rPr lang="en-US" sz="6581" dirty="0" err="1">
                <a:solidFill>
                  <a:srgbClr val="000000"/>
                </a:solidFill>
                <a:cs typeface="29LT Azer Light Bold"/>
              </a:rPr>
              <a:t>برمجة</a:t>
            </a:r>
            <a:r>
              <a:rPr lang="en-US" sz="6581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581" dirty="0" err="1">
                <a:solidFill>
                  <a:srgbClr val="000000"/>
                </a:solidFill>
                <a:cs typeface="29LT Azer Light Bold"/>
              </a:rPr>
              <a:t>الروبوت</a:t>
            </a:r>
            <a:r>
              <a:rPr lang="en-US" sz="6581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581" dirty="0" err="1">
                <a:solidFill>
                  <a:srgbClr val="000000"/>
                </a:solidFill>
                <a:cs typeface="29LT Azer Light Bold"/>
              </a:rPr>
              <a:t>لتكرار</a:t>
            </a:r>
            <a:r>
              <a:rPr lang="en-US" sz="6581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581" dirty="0" err="1">
                <a:solidFill>
                  <a:srgbClr val="000000"/>
                </a:solidFill>
                <a:cs typeface="29LT Azer Light Bold"/>
              </a:rPr>
              <a:t>الخطوات</a:t>
            </a:r>
            <a:r>
              <a:rPr lang="en-US" sz="6581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581" dirty="0" err="1">
                <a:solidFill>
                  <a:srgbClr val="000000"/>
                </a:solidFill>
                <a:cs typeface="29LT Azer Light Bold"/>
              </a:rPr>
              <a:t>السابقة</a:t>
            </a:r>
            <a:r>
              <a:rPr lang="en-US" sz="6581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581" dirty="0" err="1">
                <a:solidFill>
                  <a:srgbClr val="000000"/>
                </a:solidFill>
                <a:cs typeface="29LT Azer Light Bold"/>
              </a:rPr>
              <a:t>مرتين</a:t>
            </a:r>
            <a:r>
              <a:rPr lang="en-US" sz="6581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581" dirty="0" err="1">
                <a:solidFill>
                  <a:srgbClr val="000000"/>
                </a:solidFill>
                <a:cs typeface="29LT Azer Light Bold"/>
              </a:rPr>
              <a:t>ليتحرك</a:t>
            </a:r>
            <a:r>
              <a:rPr lang="en-US" sz="6581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581" dirty="0" err="1">
                <a:solidFill>
                  <a:srgbClr val="000000"/>
                </a:solidFill>
                <a:cs typeface="29LT Azer Light Bold"/>
              </a:rPr>
              <a:t>ويرسم</a:t>
            </a:r>
            <a:r>
              <a:rPr lang="en-US" sz="6581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581" dirty="0" err="1">
                <a:solidFill>
                  <a:srgbClr val="000000"/>
                </a:solidFill>
                <a:cs typeface="29LT Azer Light Bold"/>
              </a:rPr>
              <a:t>معين</a:t>
            </a:r>
            <a:r>
              <a:rPr lang="en-US" sz="6581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581" dirty="0" err="1">
                <a:solidFill>
                  <a:srgbClr val="000000"/>
                </a:solidFill>
                <a:cs typeface="29LT Azer Light Bold"/>
              </a:rPr>
              <a:t>باستخدام</a:t>
            </a:r>
            <a:r>
              <a:rPr lang="en-US" sz="6581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581" dirty="0" err="1">
                <a:solidFill>
                  <a:srgbClr val="000000"/>
                </a:solidFill>
                <a:cs typeface="29LT Azer Light Bold"/>
              </a:rPr>
              <a:t>لبنة</a:t>
            </a:r>
            <a:r>
              <a:rPr lang="en-US" sz="6581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581" dirty="0" err="1">
                <a:solidFill>
                  <a:srgbClr val="000000"/>
                </a:solidFill>
                <a:cs typeface="29LT Azer Light Bold"/>
              </a:rPr>
              <a:t>التكرار</a:t>
            </a:r>
            <a:endParaRPr lang="en-US" sz="6581" dirty="0">
              <a:solidFill>
                <a:srgbClr val="000000"/>
              </a:solidFill>
              <a:cs typeface="29LT Azer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23799" y="3400633"/>
            <a:ext cx="4345231" cy="3485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6886367"/>
            <a:ext cx="5668852" cy="22968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26355" y="7037156"/>
            <a:ext cx="3171196" cy="54675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97908" y="199315"/>
            <a:ext cx="13092184" cy="2753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2"/>
              </a:lnSpc>
            </a:pPr>
            <a:r>
              <a:rPr lang="en-US" sz="5216" dirty="0" err="1">
                <a:solidFill>
                  <a:srgbClr val="000000"/>
                </a:solidFill>
                <a:cs typeface="29LT Azer Light Bold"/>
              </a:rPr>
              <a:t>بعد</a:t>
            </a:r>
            <a:r>
              <a:rPr lang="en-US" sz="5216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216" dirty="0" err="1">
                <a:solidFill>
                  <a:srgbClr val="000000"/>
                </a:solidFill>
                <a:cs typeface="29LT Azer Light Bold"/>
              </a:rPr>
              <a:t>أن</a:t>
            </a:r>
            <a:r>
              <a:rPr lang="en-US" sz="5216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216" dirty="0" err="1">
                <a:solidFill>
                  <a:srgbClr val="000000"/>
                </a:solidFill>
                <a:cs typeface="29LT Azer Light Bold"/>
              </a:rPr>
              <a:t>يتحرك</a:t>
            </a:r>
            <a:r>
              <a:rPr lang="en-US" sz="5216" dirty="0">
                <a:solidFill>
                  <a:srgbClr val="000000"/>
                </a:solidFill>
                <a:cs typeface="29LT Azer Light Bold"/>
              </a:rPr>
              <a:t>  </a:t>
            </a:r>
            <a:r>
              <a:rPr lang="en-US" sz="5216" dirty="0" err="1">
                <a:solidFill>
                  <a:srgbClr val="000000"/>
                </a:solidFill>
                <a:cs typeface="29LT Azer Light Bold"/>
              </a:rPr>
              <a:t>ويرسم</a:t>
            </a:r>
            <a:r>
              <a:rPr lang="en-US" sz="5216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216" dirty="0" err="1">
                <a:solidFill>
                  <a:srgbClr val="000000"/>
                </a:solidFill>
                <a:cs typeface="29LT Azer Light Bold"/>
              </a:rPr>
              <a:t>الروبوت</a:t>
            </a:r>
            <a:r>
              <a:rPr lang="en-US" sz="5216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216" dirty="0" err="1">
                <a:solidFill>
                  <a:srgbClr val="000000"/>
                </a:solidFill>
                <a:cs typeface="29LT Azer Light Bold"/>
              </a:rPr>
              <a:t>المعين</a:t>
            </a:r>
            <a:r>
              <a:rPr lang="en-US" sz="5216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216" dirty="0" err="1">
                <a:solidFill>
                  <a:srgbClr val="000000"/>
                </a:solidFill>
                <a:cs typeface="29LT Azer Light Bold"/>
              </a:rPr>
              <a:t>عليك</a:t>
            </a:r>
            <a:r>
              <a:rPr lang="en-US" sz="5216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216" dirty="0" err="1">
                <a:solidFill>
                  <a:srgbClr val="000000"/>
                </a:solidFill>
                <a:cs typeface="29LT Azer Light Bold"/>
              </a:rPr>
              <a:t>أن</a:t>
            </a:r>
            <a:r>
              <a:rPr lang="en-US" sz="5216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216" dirty="0" err="1">
                <a:solidFill>
                  <a:srgbClr val="000000"/>
                </a:solidFill>
                <a:cs typeface="29LT Azer Light Bold"/>
              </a:rPr>
              <a:t>تبرمج</a:t>
            </a:r>
            <a:r>
              <a:rPr lang="en-US" sz="5216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216" dirty="0" err="1">
                <a:solidFill>
                  <a:srgbClr val="000000"/>
                </a:solidFill>
                <a:cs typeface="29LT Azer Light Bold"/>
              </a:rPr>
              <a:t>الروبوت</a:t>
            </a:r>
            <a:r>
              <a:rPr lang="en-US" sz="5216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216" dirty="0" err="1">
                <a:solidFill>
                  <a:srgbClr val="000000"/>
                </a:solidFill>
                <a:cs typeface="29LT Azer Light Bold"/>
              </a:rPr>
              <a:t>ليعرض</a:t>
            </a:r>
            <a:r>
              <a:rPr lang="en-US" sz="5216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216" dirty="0" err="1">
                <a:solidFill>
                  <a:srgbClr val="000000"/>
                </a:solidFill>
                <a:cs typeface="29LT Azer Light Bold"/>
              </a:rPr>
              <a:t>الرسالةالنصية</a:t>
            </a:r>
            <a:r>
              <a:rPr lang="en-US" sz="5216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216" dirty="0" err="1">
                <a:solidFill>
                  <a:srgbClr val="000000"/>
                </a:solidFill>
                <a:cs typeface="29LT Azer Light Bold"/>
              </a:rPr>
              <a:t>اكتمل</a:t>
            </a:r>
            <a:r>
              <a:rPr lang="en-US" sz="5216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216" dirty="0" err="1">
                <a:solidFill>
                  <a:srgbClr val="000000"/>
                </a:solidFill>
                <a:cs typeface="29LT Azer Light Bold"/>
              </a:rPr>
              <a:t>المكعب</a:t>
            </a:r>
            <a:r>
              <a:rPr lang="en-US" sz="5216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216" dirty="0" err="1">
                <a:solidFill>
                  <a:srgbClr val="000000"/>
                </a:solidFill>
                <a:cs typeface="29LT Azer Light Bold"/>
              </a:rPr>
              <a:t>في</a:t>
            </a:r>
            <a:r>
              <a:rPr lang="en-US" sz="5216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216" dirty="0" err="1">
                <a:solidFill>
                  <a:srgbClr val="000000"/>
                </a:solidFill>
                <a:cs typeface="29LT Azer Light Bold"/>
              </a:rPr>
              <a:t>شاشة</a:t>
            </a:r>
            <a:r>
              <a:rPr lang="en-US" sz="5216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216" dirty="0" err="1">
                <a:solidFill>
                  <a:srgbClr val="000000"/>
                </a:solidFill>
                <a:cs typeface="29LT Azer Light Bold"/>
              </a:rPr>
              <a:t>عرض</a:t>
            </a:r>
            <a:r>
              <a:rPr lang="en-US" sz="5216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216" dirty="0" err="1">
                <a:solidFill>
                  <a:srgbClr val="000000"/>
                </a:solidFill>
                <a:cs typeface="29LT Azer Light Bold"/>
              </a:rPr>
              <a:t>الروبوت</a:t>
            </a:r>
            <a:r>
              <a:rPr lang="en-US" sz="5216" dirty="0">
                <a:solidFill>
                  <a:srgbClr val="000000"/>
                </a:solidFill>
                <a:cs typeface="29LT Azer Light Bold"/>
              </a:rPr>
              <a:t> EV3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16474" y="4697659"/>
            <a:ext cx="6741726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000000"/>
                </a:solidFill>
                <a:cs typeface="29LT Azer Light Bold"/>
              </a:rPr>
              <a:t>من</a:t>
            </a:r>
            <a:r>
              <a:rPr lang="en-US" sz="92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9200" dirty="0" err="1">
                <a:solidFill>
                  <a:srgbClr val="000000"/>
                </a:solidFill>
                <a:cs typeface="29LT Azer Light Bold"/>
              </a:rPr>
              <a:t>فئة</a:t>
            </a:r>
            <a:r>
              <a:rPr lang="en-US" sz="92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9200" dirty="0" err="1">
                <a:solidFill>
                  <a:srgbClr val="000000"/>
                </a:solidFill>
                <a:cs typeface="29LT Azer Light Bold"/>
              </a:rPr>
              <a:t>الحدث</a:t>
            </a:r>
            <a:endParaRPr lang="en-US" sz="9200" dirty="0">
              <a:solidFill>
                <a:srgbClr val="000000"/>
              </a:solidFill>
              <a:cs typeface="29LT Azer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6658" y="3071845"/>
            <a:ext cx="2820508" cy="4114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010400" y="3382689"/>
            <a:ext cx="7620000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6800" dirty="0" err="1">
                <a:solidFill>
                  <a:srgbClr val="000000"/>
                </a:solidFill>
                <a:cs typeface="29LT Azer Light Bold"/>
              </a:rPr>
              <a:t>ماذا</a:t>
            </a:r>
            <a:r>
              <a:rPr lang="en-US" sz="68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800" dirty="0" err="1">
                <a:solidFill>
                  <a:srgbClr val="000000"/>
                </a:solidFill>
                <a:cs typeface="29LT Azer Light Bold"/>
              </a:rPr>
              <a:t>يوجد</a:t>
            </a:r>
            <a:r>
              <a:rPr lang="en-US" sz="68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800" dirty="0" err="1">
                <a:solidFill>
                  <a:srgbClr val="000000"/>
                </a:solidFill>
                <a:cs typeface="29LT Azer Light Bold"/>
              </a:rPr>
              <a:t>أمامك</a:t>
            </a:r>
            <a:r>
              <a:rPr lang="en-US" sz="6800" dirty="0">
                <a:solidFill>
                  <a:srgbClr val="000000"/>
                </a:solidFill>
                <a:cs typeface="29LT Azer Light Bold"/>
              </a:rPr>
              <a:t> ؟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67400" y="4616591"/>
            <a:ext cx="10972800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83"/>
              </a:lnSpc>
            </a:pP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كم</a:t>
            </a:r>
            <a:r>
              <a:rPr lang="en-US" sz="613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ضلع</a:t>
            </a:r>
            <a:r>
              <a:rPr lang="en-US" sz="613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لهذه</a:t>
            </a:r>
            <a:r>
              <a:rPr lang="en-US" sz="613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الأشكال</a:t>
            </a:r>
            <a:r>
              <a:rPr lang="en-US" sz="6130" dirty="0">
                <a:solidFill>
                  <a:srgbClr val="000000"/>
                </a:solidFill>
                <a:cs typeface="29LT Azer Light Bold"/>
              </a:rPr>
              <a:t> ؟</a:t>
            </a: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كم</a:t>
            </a:r>
            <a:r>
              <a:rPr lang="en-US" sz="613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زاوية</a:t>
            </a:r>
            <a:r>
              <a:rPr lang="en-US" sz="6130" dirty="0">
                <a:solidFill>
                  <a:srgbClr val="000000"/>
                </a:solidFill>
                <a:cs typeface="29LT Azer Light Bold"/>
              </a:rPr>
              <a:t> ؟</a:t>
            </a:r>
          </a:p>
          <a:p>
            <a:pPr algn="ctr">
              <a:lnSpc>
                <a:spcPts val="8583"/>
              </a:lnSpc>
            </a:pP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ماذا</a:t>
            </a:r>
            <a:r>
              <a:rPr lang="en-US" sz="613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30" dirty="0" err="1">
                <a:solidFill>
                  <a:srgbClr val="000000"/>
                </a:solidFill>
                <a:cs typeface="29LT Azer Light Bold"/>
              </a:rPr>
              <a:t>يسمى</a:t>
            </a:r>
            <a:r>
              <a:rPr lang="en-US" sz="6130" dirty="0">
                <a:solidFill>
                  <a:srgbClr val="000000"/>
                </a:solidFill>
                <a:cs typeface="29LT Azer Light Bold"/>
              </a:rPr>
              <a:t>  ؟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32584" y="458833"/>
            <a:ext cx="13545615" cy="1585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FF3131"/>
                </a:solidFill>
                <a:cs typeface="29LT Adir SemiBold Bold"/>
              </a:rPr>
              <a:t>استراتيجية</a:t>
            </a:r>
            <a:r>
              <a:rPr lang="en-US" sz="9200" dirty="0">
                <a:solidFill>
                  <a:srgbClr val="FF3131"/>
                </a:solidFill>
                <a:cs typeface="29LT Adir SemiBold Bold"/>
              </a:rPr>
              <a:t> </a:t>
            </a:r>
            <a:r>
              <a:rPr lang="en-US" sz="9200" dirty="0" err="1">
                <a:solidFill>
                  <a:srgbClr val="FF3131"/>
                </a:solidFill>
                <a:cs typeface="29LT Adir SemiBold Bold"/>
              </a:rPr>
              <a:t>الاستنتاج</a:t>
            </a:r>
            <a:endParaRPr lang="en-US" sz="9200" dirty="0">
              <a:solidFill>
                <a:srgbClr val="FF3131"/>
              </a:solidFill>
              <a:cs typeface="29LT Adir SemiBol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58633" y="6800686"/>
            <a:ext cx="5892372" cy="14667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1391043"/>
            <a:ext cx="2648908" cy="78672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72499">
            <a:off x="3249968" y="4679812"/>
            <a:ext cx="2417329" cy="9273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442885" y="514350"/>
            <a:ext cx="3356740" cy="92583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607008" y="792573"/>
            <a:ext cx="7073985" cy="4350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35"/>
              </a:lnSpc>
            </a:pPr>
            <a:r>
              <a:rPr lang="en-US" sz="4953" dirty="0" err="1">
                <a:solidFill>
                  <a:srgbClr val="000000"/>
                </a:solidFill>
                <a:cs typeface="29LT Azer Light Bold"/>
              </a:rPr>
              <a:t>لبنة</a:t>
            </a:r>
            <a:r>
              <a:rPr lang="en-US" sz="495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53" dirty="0" err="1">
                <a:solidFill>
                  <a:srgbClr val="000000"/>
                </a:solidFill>
                <a:cs typeface="29LT Azer Light Bold"/>
              </a:rPr>
              <a:t>انتظر</a:t>
            </a:r>
            <a:r>
              <a:rPr lang="en-US" sz="495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53" dirty="0" err="1">
                <a:solidFill>
                  <a:srgbClr val="000000"/>
                </a:solidFill>
                <a:cs typeface="29LT Azer Light Bold"/>
              </a:rPr>
              <a:t>مللي</a:t>
            </a:r>
            <a:r>
              <a:rPr lang="en-US" sz="495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53" dirty="0" err="1">
                <a:solidFill>
                  <a:srgbClr val="000000"/>
                </a:solidFill>
                <a:cs typeface="29LT Azer Light Bold"/>
              </a:rPr>
              <a:t>ثانية</a:t>
            </a:r>
            <a:endParaRPr lang="en-US" sz="4953" dirty="0">
              <a:solidFill>
                <a:srgbClr val="000000"/>
              </a:solidFill>
              <a:cs typeface="29LT Azer Light Bold"/>
            </a:endParaRPr>
          </a:p>
          <a:p>
            <a:pPr algn="ctr">
              <a:lnSpc>
                <a:spcPts val="6935"/>
              </a:lnSpc>
            </a:pPr>
            <a:r>
              <a:rPr lang="en-US" sz="4953" dirty="0" err="1">
                <a:solidFill>
                  <a:srgbClr val="000000"/>
                </a:solidFill>
                <a:cs typeface="29LT Azer Light Bold"/>
              </a:rPr>
              <a:t>أضف</a:t>
            </a:r>
            <a:r>
              <a:rPr lang="en-US" sz="495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53" dirty="0" err="1">
                <a:solidFill>
                  <a:srgbClr val="000000"/>
                </a:solidFill>
                <a:cs typeface="29LT Azer Light Bold"/>
              </a:rPr>
              <a:t>لبنة</a:t>
            </a:r>
            <a:r>
              <a:rPr lang="en-US" sz="495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53" dirty="0" err="1">
                <a:solidFill>
                  <a:srgbClr val="000000"/>
                </a:solidFill>
                <a:cs typeface="29LT Azer Light Bold"/>
              </a:rPr>
              <a:t>انتظر</a:t>
            </a:r>
            <a:r>
              <a:rPr lang="en-US" sz="495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53" dirty="0" err="1">
                <a:solidFill>
                  <a:srgbClr val="000000"/>
                </a:solidFill>
                <a:cs typeface="29LT Azer Light Bold"/>
              </a:rPr>
              <a:t>مللي</a:t>
            </a:r>
            <a:r>
              <a:rPr lang="en-US" sz="495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53" dirty="0" err="1">
                <a:solidFill>
                  <a:srgbClr val="000000"/>
                </a:solidFill>
                <a:cs typeface="29LT Azer Light Bold"/>
              </a:rPr>
              <a:t>ثانية</a:t>
            </a:r>
            <a:r>
              <a:rPr lang="en-US" sz="495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53" dirty="0" err="1">
                <a:solidFill>
                  <a:srgbClr val="000000"/>
                </a:solidFill>
                <a:cs typeface="29LT Azer Light Bold"/>
              </a:rPr>
              <a:t>من</a:t>
            </a:r>
            <a:r>
              <a:rPr lang="en-US" sz="495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53" dirty="0" err="1">
                <a:solidFill>
                  <a:srgbClr val="000000"/>
                </a:solidFill>
                <a:cs typeface="29LT Azer Light Bold"/>
              </a:rPr>
              <a:t>فئة</a:t>
            </a:r>
            <a:r>
              <a:rPr lang="en-US" sz="495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53" dirty="0" err="1">
                <a:solidFill>
                  <a:srgbClr val="000000"/>
                </a:solidFill>
                <a:cs typeface="29LT Azer Light Bold"/>
              </a:rPr>
              <a:t>التحكم</a:t>
            </a:r>
            <a:r>
              <a:rPr lang="en-US" sz="4953" dirty="0">
                <a:solidFill>
                  <a:srgbClr val="000000"/>
                </a:solidFill>
                <a:cs typeface="29LT Azer Light Bold"/>
              </a:rPr>
              <a:t>  </a:t>
            </a:r>
            <a:r>
              <a:rPr lang="en-US" sz="4953" dirty="0" err="1">
                <a:solidFill>
                  <a:srgbClr val="000000"/>
                </a:solidFill>
                <a:cs typeface="29LT Azer Light Bold"/>
              </a:rPr>
              <a:t>إلى</a:t>
            </a:r>
            <a:r>
              <a:rPr lang="en-US" sz="495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53" dirty="0" err="1">
                <a:solidFill>
                  <a:srgbClr val="000000"/>
                </a:solidFill>
                <a:cs typeface="29LT Azer Light Bold"/>
              </a:rPr>
              <a:t>برنامجك</a:t>
            </a:r>
            <a:r>
              <a:rPr lang="en-US" sz="495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53" dirty="0" err="1">
                <a:solidFill>
                  <a:srgbClr val="000000"/>
                </a:solidFill>
                <a:cs typeface="29LT Azer Light Bold"/>
              </a:rPr>
              <a:t>لعرض</a:t>
            </a:r>
            <a:r>
              <a:rPr lang="en-US" sz="495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53" dirty="0" err="1">
                <a:solidFill>
                  <a:srgbClr val="000000"/>
                </a:solidFill>
                <a:cs typeface="29LT Azer Light Bold"/>
              </a:rPr>
              <a:t>الرسالة</a:t>
            </a:r>
            <a:r>
              <a:rPr lang="en-US" sz="495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53" dirty="0" err="1">
                <a:solidFill>
                  <a:srgbClr val="000000"/>
                </a:solidFill>
                <a:cs typeface="29LT Azer Light Bold"/>
              </a:rPr>
              <a:t>النصية</a:t>
            </a:r>
            <a:r>
              <a:rPr lang="en-US" sz="495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53" dirty="0" err="1">
                <a:solidFill>
                  <a:srgbClr val="000000"/>
                </a:solidFill>
                <a:cs typeface="29LT Azer Light Bold"/>
              </a:rPr>
              <a:t>لفترة</a:t>
            </a:r>
            <a:r>
              <a:rPr lang="en-US" sz="495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53" dirty="0" err="1">
                <a:solidFill>
                  <a:srgbClr val="000000"/>
                </a:solidFill>
                <a:cs typeface="29LT Azer Light Bold"/>
              </a:rPr>
              <a:t>زمنية</a:t>
            </a:r>
            <a:r>
              <a:rPr lang="en-US" sz="495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53" dirty="0" err="1">
                <a:solidFill>
                  <a:srgbClr val="000000"/>
                </a:solidFill>
                <a:cs typeface="29LT Azer Light Bold"/>
              </a:rPr>
              <a:t>محددة</a:t>
            </a:r>
            <a:endParaRPr lang="en-US" sz="4953" dirty="0">
              <a:solidFill>
                <a:srgbClr val="000000"/>
              </a:solidFill>
              <a:cs typeface="29LT Azer Light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72499">
            <a:off x="10688280" y="8200901"/>
            <a:ext cx="2417329" cy="92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19744" y="2344067"/>
            <a:ext cx="4153959" cy="61763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552303">
            <a:off x="3183162" y="1694554"/>
            <a:ext cx="1324421" cy="55791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415912" y="1575697"/>
            <a:ext cx="6033888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7"/>
              </a:lnSpc>
            </a:pPr>
            <a:r>
              <a:rPr lang="en-US" sz="7998" dirty="0" err="1">
                <a:solidFill>
                  <a:srgbClr val="000000"/>
                </a:solidFill>
                <a:cs typeface="29LT Azer Light Bold"/>
              </a:rPr>
              <a:t>وقت</a:t>
            </a:r>
            <a:r>
              <a:rPr lang="en-US" sz="7998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7998" dirty="0" err="1">
                <a:solidFill>
                  <a:srgbClr val="000000"/>
                </a:solidFill>
                <a:cs typeface="29LT Azer Light Bold"/>
              </a:rPr>
              <a:t>التطبيق</a:t>
            </a:r>
            <a:r>
              <a:rPr lang="en-US" sz="7998" dirty="0">
                <a:solidFill>
                  <a:srgbClr val="000000"/>
                </a:solidFill>
                <a:cs typeface="29LT Azer Light Bold"/>
              </a:rPr>
              <a:t>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7477">
            <a:off x="2149500" y="7973650"/>
            <a:ext cx="1264403" cy="5326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632674">
            <a:off x="4490926" y="8846998"/>
            <a:ext cx="1036774" cy="43674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61807" y="9245597"/>
            <a:ext cx="1947506" cy="64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0"/>
              </a:lnSpc>
            </a:pPr>
            <a:r>
              <a:rPr lang="en-US" sz="3679" dirty="0" err="1">
                <a:solidFill>
                  <a:srgbClr val="000000"/>
                </a:solidFill>
                <a:cs typeface="29LT Azer Light Bold"/>
              </a:rPr>
              <a:t>المحاكاة</a:t>
            </a:r>
            <a:r>
              <a:rPr lang="en-US" sz="3679" dirty="0">
                <a:solidFill>
                  <a:srgbClr val="000000"/>
                </a:solidFill>
                <a:cs typeface="29LT Azer Light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674" y="7138732"/>
            <a:ext cx="329357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dirty="0" err="1">
                <a:solidFill>
                  <a:srgbClr val="000000"/>
                </a:solidFill>
                <a:cs typeface="29LT Azer Light Bold"/>
              </a:rPr>
              <a:t>بدء</a:t>
            </a:r>
            <a:r>
              <a:rPr lang="en-US" sz="46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cs typeface="29LT Azer Light Bold"/>
              </a:rPr>
              <a:t>المحاكاة</a:t>
            </a:r>
            <a:endParaRPr lang="en-US" sz="4600" dirty="0">
              <a:solidFill>
                <a:srgbClr val="000000"/>
              </a:solidFill>
              <a:cs typeface="29LT Azer Ligh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591276" y="8859538"/>
            <a:ext cx="3533924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4"/>
              </a:lnSpc>
            </a:pPr>
            <a:r>
              <a:rPr lang="en-US" sz="4003" dirty="0" err="1">
                <a:solidFill>
                  <a:srgbClr val="000000"/>
                </a:solidFill>
                <a:cs typeface="29LT Azer Light Bold"/>
              </a:rPr>
              <a:t>زر</a:t>
            </a:r>
            <a:r>
              <a:rPr lang="en-US" sz="400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003" dirty="0" err="1">
                <a:solidFill>
                  <a:srgbClr val="000000"/>
                </a:solidFill>
                <a:cs typeface="29LT Azer Light Bold"/>
              </a:rPr>
              <a:t>إعادة</a:t>
            </a:r>
            <a:r>
              <a:rPr lang="en-US" sz="400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003" dirty="0" err="1">
                <a:solidFill>
                  <a:srgbClr val="000000"/>
                </a:solidFill>
                <a:cs typeface="29LT Azer Light Bold"/>
              </a:rPr>
              <a:t>الضبط</a:t>
            </a:r>
            <a:endParaRPr lang="en-US" sz="4003" dirty="0">
              <a:solidFill>
                <a:srgbClr val="000000"/>
              </a:solidFill>
              <a:cs typeface="29LT Azer Light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632674">
            <a:off x="5856381" y="8736417"/>
            <a:ext cx="1036774" cy="43674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25544" y="499520"/>
            <a:ext cx="2930355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dirty="0" err="1">
                <a:solidFill>
                  <a:srgbClr val="000000"/>
                </a:solidFill>
                <a:cs typeface="29LT Azer Light Bold"/>
              </a:rPr>
              <a:t>رسم</a:t>
            </a:r>
            <a:r>
              <a:rPr lang="en-US" sz="46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600" dirty="0" err="1">
                <a:solidFill>
                  <a:srgbClr val="000000"/>
                </a:solidFill>
                <a:cs typeface="29LT Azer Light Bold"/>
              </a:rPr>
              <a:t>المسار</a:t>
            </a:r>
            <a:endParaRPr lang="en-US" sz="4600" dirty="0">
              <a:solidFill>
                <a:srgbClr val="000000"/>
              </a:solidFill>
              <a:cs typeface="29LT Azer Light Bold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FC3153F-A86F-63D1-5B65-DD09F838CDB8}"/>
              </a:ext>
            </a:extLst>
          </p:cNvPr>
          <p:cNvSpPr txBox="1"/>
          <p:nvPr/>
        </p:nvSpPr>
        <p:spPr>
          <a:xfrm>
            <a:off x="13258800" y="3771900"/>
            <a:ext cx="3657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 </a:t>
            </a:r>
            <a:r>
              <a:rPr lang="ar-SA" sz="4000" dirty="0">
                <a:hlinkClick r:id="rId5"/>
              </a:rPr>
              <a:t>ورقة عمل تفاعلية</a:t>
            </a:r>
            <a:endParaRPr lang="ar-SA" sz="40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E8A004-D2AE-5D34-B61A-71EFA8B984B0}"/>
              </a:ext>
            </a:extLst>
          </p:cNvPr>
          <p:cNvSpPr txBox="1"/>
          <p:nvPr/>
        </p:nvSpPr>
        <p:spPr>
          <a:xfrm>
            <a:off x="14249400" y="4926903"/>
            <a:ext cx="2362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hlinkClick r:id="rId6"/>
              </a:rPr>
              <a:t>قناتي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000" y="3086100"/>
            <a:ext cx="4230858" cy="4114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938341" y="4610262"/>
            <a:ext cx="8998253" cy="952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5"/>
              </a:lnSpc>
            </a:pPr>
            <a:r>
              <a:rPr lang="en-US" sz="5525" dirty="0" err="1">
                <a:solidFill>
                  <a:srgbClr val="000000"/>
                </a:solidFill>
                <a:cs typeface="29LT Azer Light Bold"/>
              </a:rPr>
              <a:t>سيقوم</a:t>
            </a:r>
            <a:r>
              <a:rPr lang="en-US" sz="552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525" dirty="0" err="1">
                <a:solidFill>
                  <a:srgbClr val="000000"/>
                </a:solidFill>
                <a:cs typeface="29LT Azer Light Bold"/>
              </a:rPr>
              <a:t>الروبوت</a:t>
            </a:r>
            <a:r>
              <a:rPr lang="en-US" sz="552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525" dirty="0" err="1">
                <a:solidFill>
                  <a:srgbClr val="000000"/>
                </a:solidFill>
                <a:cs typeface="29LT Azer Light Bold"/>
              </a:rPr>
              <a:t>ببرمجة</a:t>
            </a:r>
            <a:r>
              <a:rPr lang="en-US" sz="552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525" dirty="0" err="1">
                <a:solidFill>
                  <a:srgbClr val="000000"/>
                </a:solidFill>
                <a:cs typeface="29LT Azer Light Bold"/>
              </a:rPr>
              <a:t>شكل</a:t>
            </a:r>
            <a:r>
              <a:rPr lang="en-US" sz="552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525" dirty="0" err="1">
                <a:solidFill>
                  <a:srgbClr val="000000"/>
                </a:solidFill>
                <a:cs typeface="29LT Azer Light Bold"/>
              </a:rPr>
              <a:t>سداسي</a:t>
            </a:r>
            <a:endParaRPr lang="en-US" sz="5525" dirty="0">
              <a:solidFill>
                <a:srgbClr val="000000"/>
              </a:solidFill>
              <a:cs typeface="29LT Azer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1080"/>
          <a:stretch>
            <a:fillRect/>
          </a:stretch>
        </p:blipFill>
        <p:spPr>
          <a:xfrm>
            <a:off x="11520123" y="5030759"/>
            <a:ext cx="4715255" cy="4227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34091" y="4839781"/>
            <a:ext cx="3776455" cy="46094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25795"/>
          <a:stretch>
            <a:fillRect/>
          </a:stretch>
        </p:blipFill>
        <p:spPr>
          <a:xfrm>
            <a:off x="1028700" y="4877402"/>
            <a:ext cx="4638777" cy="453425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47586" y="2375504"/>
            <a:ext cx="13949464" cy="1065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6"/>
              </a:lnSpc>
            </a:pPr>
            <a:r>
              <a:rPr lang="en-US" sz="6147" dirty="0" err="1">
                <a:solidFill>
                  <a:srgbClr val="000000"/>
                </a:solidFill>
                <a:cs typeface="29LT Azer Light Bold"/>
              </a:rPr>
              <a:t>أين</a:t>
            </a:r>
            <a:r>
              <a:rPr lang="en-US" sz="6147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47" dirty="0" err="1">
                <a:solidFill>
                  <a:srgbClr val="000000"/>
                </a:solidFill>
                <a:cs typeface="29LT Azer Light Bold"/>
              </a:rPr>
              <a:t>ممكن</a:t>
            </a:r>
            <a:r>
              <a:rPr lang="en-US" sz="6147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47" dirty="0" err="1">
                <a:solidFill>
                  <a:srgbClr val="000000"/>
                </a:solidFill>
                <a:cs typeface="29LT Azer Light Bold"/>
              </a:rPr>
              <a:t>تواجد</a:t>
            </a:r>
            <a:r>
              <a:rPr lang="en-US" sz="6147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47" dirty="0" err="1">
                <a:solidFill>
                  <a:srgbClr val="000000"/>
                </a:solidFill>
                <a:cs typeface="29LT Azer Light Bold"/>
              </a:rPr>
              <a:t>الشكل</a:t>
            </a:r>
            <a:r>
              <a:rPr lang="en-US" sz="6147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47" dirty="0" err="1">
                <a:solidFill>
                  <a:srgbClr val="000000"/>
                </a:solidFill>
                <a:cs typeface="29LT Azer Light Bold"/>
              </a:rPr>
              <a:t>السداسي</a:t>
            </a:r>
            <a:r>
              <a:rPr lang="en-US" sz="6147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47" dirty="0" err="1">
                <a:solidFill>
                  <a:srgbClr val="000000"/>
                </a:solidFill>
                <a:cs typeface="29LT Azer Light Bold"/>
              </a:rPr>
              <a:t>في</a:t>
            </a:r>
            <a:r>
              <a:rPr lang="en-US" sz="6147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47" dirty="0" err="1">
                <a:solidFill>
                  <a:srgbClr val="000000"/>
                </a:solidFill>
                <a:cs typeface="29LT Azer Light Bold"/>
              </a:rPr>
              <a:t>حياتك</a:t>
            </a:r>
            <a:r>
              <a:rPr lang="en-US" sz="6147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6147" dirty="0" err="1">
                <a:solidFill>
                  <a:srgbClr val="000000"/>
                </a:solidFill>
                <a:cs typeface="29LT Azer Light Bold"/>
              </a:rPr>
              <a:t>اليومية</a:t>
            </a:r>
            <a:r>
              <a:rPr lang="en-US" sz="6147" dirty="0">
                <a:solidFill>
                  <a:srgbClr val="000000"/>
                </a:solidFill>
                <a:cs typeface="29LT Azer Light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47586" y="476375"/>
            <a:ext cx="13949464" cy="1318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7700" dirty="0" err="1">
                <a:solidFill>
                  <a:srgbClr val="FF3131"/>
                </a:solidFill>
                <a:cs typeface="29LT Adir SemiBold Bold"/>
              </a:rPr>
              <a:t>استراتيجية</a:t>
            </a:r>
            <a:r>
              <a:rPr lang="en-US" sz="7700" dirty="0">
                <a:solidFill>
                  <a:srgbClr val="FF3131"/>
                </a:solidFill>
                <a:cs typeface="29LT Adir SemiBold Bold"/>
              </a:rPr>
              <a:t> </a:t>
            </a:r>
            <a:r>
              <a:rPr lang="en-US" sz="7700" dirty="0" err="1">
                <a:solidFill>
                  <a:srgbClr val="FF3131"/>
                </a:solidFill>
                <a:cs typeface="29LT Adir SemiBold Bold"/>
              </a:rPr>
              <a:t>قراءة</a:t>
            </a:r>
            <a:r>
              <a:rPr lang="en-US" sz="7700" dirty="0">
                <a:solidFill>
                  <a:srgbClr val="FF3131"/>
                </a:solidFill>
                <a:cs typeface="29LT Adir SemiBold Bold"/>
              </a:rPr>
              <a:t> </a:t>
            </a:r>
            <a:r>
              <a:rPr lang="en-US" sz="7700" dirty="0" err="1">
                <a:solidFill>
                  <a:srgbClr val="FF3131"/>
                </a:solidFill>
                <a:cs typeface="29LT Adir SemiBold Bold"/>
              </a:rPr>
              <a:t>الصور</a:t>
            </a:r>
            <a:endParaRPr lang="en-US" sz="7700" dirty="0">
              <a:solidFill>
                <a:srgbClr val="FF3131"/>
              </a:solidFill>
              <a:cs typeface="29LT Adir SemiBol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4118" y="2111795"/>
            <a:ext cx="7822761" cy="67764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31922" y="2785316"/>
            <a:ext cx="1427834" cy="14618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382631" y="1624220"/>
            <a:ext cx="1161096" cy="11610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459756" y="4620606"/>
            <a:ext cx="1161096" cy="11610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82631" y="7727166"/>
            <a:ext cx="1161096" cy="11610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82245" y="7727166"/>
            <a:ext cx="1161096" cy="11610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03570" y="4919480"/>
            <a:ext cx="1161096" cy="11610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682245" y="1624220"/>
            <a:ext cx="1161096" cy="116109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365905" y="435941"/>
            <a:ext cx="6931495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81"/>
              </a:lnSpc>
            </a:pPr>
            <a:r>
              <a:rPr lang="en-US" sz="6201" dirty="0" err="1">
                <a:solidFill>
                  <a:srgbClr val="FF3131"/>
                </a:solidFill>
                <a:cs typeface="29LT Azer Light Bold"/>
              </a:rPr>
              <a:t>استراتيجية</a:t>
            </a:r>
            <a:r>
              <a:rPr lang="en-US" sz="6201" dirty="0">
                <a:solidFill>
                  <a:srgbClr val="FF3131"/>
                </a:solidFill>
                <a:cs typeface="29LT Azer Light Bold"/>
              </a:rPr>
              <a:t> </a:t>
            </a:r>
            <a:r>
              <a:rPr lang="en-US" sz="6201" dirty="0" err="1">
                <a:solidFill>
                  <a:srgbClr val="FF3131"/>
                </a:solidFill>
                <a:cs typeface="29LT Azer Light Bold"/>
              </a:rPr>
              <a:t>الوصف</a:t>
            </a:r>
            <a:r>
              <a:rPr lang="en-US" sz="6201" dirty="0">
                <a:solidFill>
                  <a:srgbClr val="FF3131"/>
                </a:solidFill>
                <a:cs typeface="29LT Azer Light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35652" y="2724762"/>
            <a:ext cx="9352348" cy="847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dirty="0" err="1">
                <a:solidFill>
                  <a:srgbClr val="000000"/>
                </a:solidFill>
                <a:cs typeface="29LT Azer Light"/>
              </a:rPr>
              <a:t>صفي</a:t>
            </a:r>
            <a:r>
              <a:rPr lang="en-US" sz="4900" dirty="0">
                <a:solidFill>
                  <a:srgbClr val="000000"/>
                </a:solidFill>
                <a:cs typeface="29LT Azer Light"/>
              </a:rPr>
              <a:t> </a:t>
            </a:r>
            <a:r>
              <a:rPr lang="en-US" sz="4900" dirty="0" err="1">
                <a:solidFill>
                  <a:srgbClr val="000000"/>
                </a:solidFill>
                <a:cs typeface="29LT Azer Light"/>
              </a:rPr>
              <a:t>مسار</a:t>
            </a:r>
            <a:r>
              <a:rPr lang="en-US" sz="4900" dirty="0">
                <a:solidFill>
                  <a:srgbClr val="000000"/>
                </a:solidFill>
                <a:cs typeface="29LT Azer Light"/>
              </a:rPr>
              <a:t> </a:t>
            </a:r>
            <a:r>
              <a:rPr lang="en-US" sz="4900" dirty="0" err="1">
                <a:solidFill>
                  <a:srgbClr val="000000"/>
                </a:solidFill>
                <a:cs typeface="29LT Azer Light"/>
              </a:rPr>
              <a:t>الروبوت</a:t>
            </a:r>
            <a:r>
              <a:rPr lang="en-US" sz="4900" dirty="0">
                <a:solidFill>
                  <a:srgbClr val="000000"/>
                </a:solidFill>
                <a:cs typeface="29LT Azer Light"/>
              </a:rPr>
              <a:t> </a:t>
            </a:r>
            <a:r>
              <a:rPr lang="en-US" sz="4900" dirty="0" err="1">
                <a:solidFill>
                  <a:srgbClr val="000000"/>
                </a:solidFill>
                <a:cs typeface="29LT Azer Light"/>
              </a:rPr>
              <a:t>لرسم</a:t>
            </a:r>
            <a:r>
              <a:rPr lang="en-US" sz="4900" dirty="0">
                <a:solidFill>
                  <a:srgbClr val="000000"/>
                </a:solidFill>
                <a:cs typeface="29LT Azer Light"/>
              </a:rPr>
              <a:t> </a:t>
            </a:r>
            <a:r>
              <a:rPr lang="en-US" sz="4900" dirty="0" err="1">
                <a:solidFill>
                  <a:srgbClr val="000000"/>
                </a:solidFill>
                <a:cs typeface="29LT Azer Light"/>
              </a:rPr>
              <a:t>السداسي</a:t>
            </a:r>
            <a:r>
              <a:rPr lang="en-US" sz="4900" dirty="0">
                <a:solidFill>
                  <a:srgbClr val="000000"/>
                </a:solidFill>
                <a:cs typeface="29LT Azer Light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15601" y="4095714"/>
            <a:ext cx="6480420" cy="2134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98"/>
              </a:lnSpc>
            </a:pPr>
            <a:r>
              <a:rPr lang="en-US" sz="4070" dirty="0" err="1">
                <a:solidFill>
                  <a:srgbClr val="000000"/>
                </a:solidFill>
                <a:cs typeface="29LT Azer Light Bold"/>
              </a:rPr>
              <a:t>يبدأ</a:t>
            </a:r>
            <a:r>
              <a:rPr lang="en-US" sz="407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070" dirty="0" err="1">
                <a:solidFill>
                  <a:srgbClr val="000000"/>
                </a:solidFill>
                <a:cs typeface="29LT Azer Light Bold"/>
              </a:rPr>
              <a:t>من</a:t>
            </a:r>
            <a:r>
              <a:rPr lang="en-US" sz="407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070" dirty="0" err="1">
                <a:solidFill>
                  <a:srgbClr val="000000"/>
                </a:solidFill>
                <a:cs typeface="29LT Azer Light Bold"/>
              </a:rPr>
              <a:t>النقطة</a:t>
            </a:r>
            <a:r>
              <a:rPr lang="en-US" sz="4070" dirty="0">
                <a:solidFill>
                  <a:srgbClr val="000000"/>
                </a:solidFill>
                <a:cs typeface="29LT Azer Light Bold"/>
              </a:rPr>
              <a:t> 1 </a:t>
            </a:r>
            <a:r>
              <a:rPr lang="en-US" sz="4070" dirty="0" err="1">
                <a:solidFill>
                  <a:srgbClr val="000000"/>
                </a:solidFill>
                <a:cs typeface="29LT Azer Light Bold"/>
              </a:rPr>
              <a:t>وينتقل</a:t>
            </a:r>
            <a:r>
              <a:rPr lang="en-US" sz="407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070" dirty="0" err="1">
                <a:solidFill>
                  <a:srgbClr val="000000"/>
                </a:solidFill>
                <a:cs typeface="29LT Azer Light Bold"/>
              </a:rPr>
              <a:t>للنقطة</a:t>
            </a:r>
            <a:r>
              <a:rPr lang="en-US" sz="4070" dirty="0">
                <a:solidFill>
                  <a:srgbClr val="000000"/>
                </a:solidFill>
                <a:cs typeface="29LT Azer Light Bold"/>
              </a:rPr>
              <a:t> 2</a:t>
            </a:r>
          </a:p>
          <a:p>
            <a:pPr algn="ctr">
              <a:lnSpc>
                <a:spcPts val="5698"/>
              </a:lnSpc>
            </a:pPr>
            <a:r>
              <a:rPr lang="en-US" sz="4070" dirty="0" err="1">
                <a:solidFill>
                  <a:srgbClr val="000000"/>
                </a:solidFill>
                <a:cs typeface="29LT Azer Light Bold"/>
              </a:rPr>
              <a:t>ينعطف</a:t>
            </a:r>
            <a:r>
              <a:rPr lang="en-US" sz="407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070" dirty="0" err="1">
                <a:solidFill>
                  <a:srgbClr val="000000"/>
                </a:solidFill>
                <a:cs typeface="29LT Azer Light Bold"/>
              </a:rPr>
              <a:t>لليمين</a:t>
            </a:r>
            <a:r>
              <a:rPr lang="en-US" sz="4070" dirty="0">
                <a:solidFill>
                  <a:srgbClr val="000000"/>
                </a:solidFill>
                <a:cs typeface="29LT Azer Light Bold"/>
              </a:rPr>
              <a:t>  </a:t>
            </a:r>
          </a:p>
          <a:p>
            <a:pPr algn="ctr">
              <a:lnSpc>
                <a:spcPts val="5698"/>
              </a:lnSpc>
            </a:pPr>
            <a:endParaRPr lang="en-US" sz="4070" dirty="0">
              <a:solidFill>
                <a:srgbClr val="000000"/>
              </a:solidFill>
              <a:cs typeface="29LT Azer Light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365905" y="6290099"/>
            <a:ext cx="7400122" cy="1545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 err="1">
                <a:solidFill>
                  <a:srgbClr val="000000"/>
                </a:solidFill>
                <a:cs typeface="29LT Azer Light Bold"/>
              </a:rPr>
              <a:t>برأيك</a:t>
            </a:r>
            <a:r>
              <a:rPr lang="en-US" sz="44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29LT Azer Light Bold"/>
              </a:rPr>
              <a:t>كم</a:t>
            </a:r>
            <a:r>
              <a:rPr lang="en-US" sz="44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29LT Azer Light Bold"/>
              </a:rPr>
              <a:t>سيكررالروبوت</a:t>
            </a:r>
            <a:r>
              <a:rPr lang="en-US" sz="44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29LT Azer Light Bold"/>
              </a:rPr>
              <a:t>هذا</a:t>
            </a:r>
            <a:r>
              <a:rPr lang="en-US" sz="44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29LT Azer Light Bold"/>
              </a:rPr>
              <a:t>الأمر</a:t>
            </a:r>
            <a:r>
              <a:rPr lang="en-US" sz="44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29LT Azer Light Bold"/>
              </a:rPr>
              <a:t>لرسم</a:t>
            </a:r>
            <a:r>
              <a:rPr lang="en-US" sz="44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29LT Azer Light Bold"/>
              </a:rPr>
              <a:t>السداسي</a:t>
            </a:r>
            <a:r>
              <a:rPr lang="en-US" sz="4400" dirty="0">
                <a:solidFill>
                  <a:srgbClr val="000000"/>
                </a:solidFill>
                <a:cs typeface="29LT Azer Light Bold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87427" y="8325023"/>
            <a:ext cx="5474337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5900" dirty="0" err="1">
                <a:solidFill>
                  <a:srgbClr val="000000"/>
                </a:solidFill>
                <a:cs typeface="29LT Azer Light Bold"/>
              </a:rPr>
              <a:t>وأي</a:t>
            </a:r>
            <a:r>
              <a:rPr lang="en-US" sz="59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900" dirty="0" err="1">
                <a:solidFill>
                  <a:srgbClr val="000000"/>
                </a:solidFill>
                <a:cs typeface="29LT Azer Light Bold"/>
              </a:rPr>
              <a:t>لبنه</a:t>
            </a:r>
            <a:r>
              <a:rPr lang="en-US" sz="5900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900" dirty="0" err="1">
                <a:solidFill>
                  <a:srgbClr val="000000"/>
                </a:solidFill>
                <a:cs typeface="29LT Azer Light Bold"/>
              </a:rPr>
              <a:t>ستوضع</a:t>
            </a:r>
            <a:endParaRPr lang="en-US" sz="5900" dirty="0">
              <a:solidFill>
                <a:srgbClr val="000000"/>
              </a:solidFill>
              <a:cs typeface="29LT Azer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4118" y="2111795"/>
            <a:ext cx="7822761" cy="67764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68714" y="511113"/>
            <a:ext cx="1427834" cy="14618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382631" y="1624220"/>
            <a:ext cx="1161096" cy="11610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459756" y="4620606"/>
            <a:ext cx="1161096" cy="11610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82631" y="7727166"/>
            <a:ext cx="1161096" cy="11610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82245" y="7727166"/>
            <a:ext cx="1161096" cy="11610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03570" y="4919480"/>
            <a:ext cx="1161096" cy="11610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682245" y="1624220"/>
            <a:ext cx="1161096" cy="11610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495323">
            <a:off x="8618714" y="1598644"/>
            <a:ext cx="2324509" cy="12122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1519937" y="8052577"/>
            <a:ext cx="4963461" cy="167137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744035" y="2785990"/>
            <a:ext cx="6515265" cy="1806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3"/>
              </a:lnSpc>
              <a:spcBef>
                <a:spcPct val="0"/>
              </a:spcBef>
            </a:pPr>
            <a:r>
              <a:rPr lang="en-US" sz="3438" dirty="0">
                <a:solidFill>
                  <a:srgbClr val="000000"/>
                </a:solidFill>
                <a:latin typeface="29LT Azer Light Bold"/>
              </a:rPr>
              <a:t>. </a:t>
            </a:r>
            <a:r>
              <a:rPr lang="en-US" sz="3438" dirty="0" err="1">
                <a:solidFill>
                  <a:srgbClr val="000000"/>
                </a:solidFill>
                <a:latin typeface="29LT Azer Light Bold"/>
              </a:rPr>
              <a:t>يجب</a:t>
            </a:r>
            <a:r>
              <a:rPr lang="en-US" sz="3438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3438" dirty="0" err="1">
                <a:solidFill>
                  <a:srgbClr val="000000"/>
                </a:solidFill>
                <a:latin typeface="29LT Azer Light Bold"/>
              </a:rPr>
              <a:t>أن</a:t>
            </a:r>
            <a:r>
              <a:rPr lang="en-US" sz="3438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3438" dirty="0" err="1">
                <a:solidFill>
                  <a:srgbClr val="000000"/>
                </a:solidFill>
                <a:latin typeface="29LT Azer Light Bold"/>
              </a:rPr>
              <a:t>يبدأ</a:t>
            </a:r>
            <a:r>
              <a:rPr lang="en-US" sz="3438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3438" dirty="0" err="1">
                <a:solidFill>
                  <a:srgbClr val="000000"/>
                </a:solidFill>
                <a:latin typeface="29LT Azer Light Bold"/>
              </a:rPr>
              <a:t>الروبوت</a:t>
            </a:r>
            <a:r>
              <a:rPr lang="en-US" sz="3438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3438" dirty="0" err="1">
                <a:solidFill>
                  <a:srgbClr val="000000"/>
                </a:solidFill>
                <a:latin typeface="29LT Azer Light Bold"/>
              </a:rPr>
              <a:t>التحرك</a:t>
            </a:r>
            <a:r>
              <a:rPr lang="en-US" sz="3438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3438" dirty="0" err="1">
                <a:solidFill>
                  <a:srgbClr val="000000"/>
                </a:solidFill>
                <a:latin typeface="29LT Azer Light Bold"/>
              </a:rPr>
              <a:t>من</a:t>
            </a:r>
            <a:r>
              <a:rPr lang="en-US" sz="3438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3438" dirty="0" err="1">
                <a:solidFill>
                  <a:srgbClr val="000000"/>
                </a:solidFill>
                <a:latin typeface="29LT Azer Light Bold"/>
              </a:rPr>
              <a:t>قمة</a:t>
            </a:r>
            <a:r>
              <a:rPr lang="en-US" sz="3438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3438" dirty="0" err="1">
                <a:solidFill>
                  <a:srgbClr val="000000"/>
                </a:solidFill>
                <a:latin typeface="29LT Azer Light Bold"/>
              </a:rPr>
              <a:t>المضلع</a:t>
            </a:r>
            <a:r>
              <a:rPr lang="en-US" sz="3438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3438" dirty="0" err="1">
                <a:solidFill>
                  <a:srgbClr val="000000"/>
                </a:solidFill>
                <a:latin typeface="29LT Azer Light Bold"/>
              </a:rPr>
              <a:t>السداسي</a:t>
            </a:r>
            <a:r>
              <a:rPr lang="en-US" sz="3438" dirty="0">
                <a:solidFill>
                  <a:srgbClr val="000000"/>
                </a:solidFill>
                <a:latin typeface="29LT Azer Light Bold"/>
              </a:rPr>
              <a:t> ، </a:t>
            </a:r>
            <a:r>
              <a:rPr lang="en-US" sz="3438" dirty="0" err="1">
                <a:solidFill>
                  <a:srgbClr val="000000"/>
                </a:solidFill>
                <a:latin typeface="29LT Azer Light Bold"/>
              </a:rPr>
              <a:t>ولتتمكن</a:t>
            </a:r>
            <a:r>
              <a:rPr lang="en-US" sz="3438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3438" dirty="0" err="1">
                <a:solidFill>
                  <a:srgbClr val="000000"/>
                </a:solidFill>
                <a:latin typeface="29LT Azer Light Bold"/>
              </a:rPr>
              <a:t>من</a:t>
            </a:r>
            <a:r>
              <a:rPr lang="en-US" sz="3438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3438" dirty="0" err="1">
                <a:solidFill>
                  <a:srgbClr val="000000"/>
                </a:solidFill>
                <a:latin typeface="29LT Azer Light Bold"/>
              </a:rPr>
              <a:t>رسم</a:t>
            </a:r>
            <a:r>
              <a:rPr lang="en-US" sz="3438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3438" dirty="0" err="1">
                <a:solidFill>
                  <a:srgbClr val="000000"/>
                </a:solidFill>
                <a:latin typeface="29LT Azer Light Bold"/>
              </a:rPr>
              <a:t>الضلع</a:t>
            </a:r>
            <a:r>
              <a:rPr lang="en-US" sz="3438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3438" dirty="0" err="1">
                <a:solidFill>
                  <a:srgbClr val="000000"/>
                </a:solidFill>
                <a:latin typeface="29LT Azer Light Bold"/>
              </a:rPr>
              <a:t>الاول</a:t>
            </a:r>
            <a:r>
              <a:rPr lang="en-US" sz="3438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3438" dirty="0" err="1">
                <a:solidFill>
                  <a:srgbClr val="000000"/>
                </a:solidFill>
                <a:latin typeface="29LT Azer Light Bold"/>
              </a:rPr>
              <a:t>من</a:t>
            </a:r>
            <a:r>
              <a:rPr lang="en-US" sz="3438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3438" dirty="0" err="1">
                <a:solidFill>
                  <a:srgbClr val="000000"/>
                </a:solidFill>
                <a:latin typeface="29LT Azer Light Bold"/>
              </a:rPr>
              <a:t>المضلع</a:t>
            </a:r>
            <a:r>
              <a:rPr lang="en-US" sz="3438" dirty="0">
                <a:solidFill>
                  <a:srgbClr val="000000"/>
                </a:solidFill>
                <a:latin typeface="29LT Azer Light Bold"/>
              </a:rPr>
              <a:t>   </a:t>
            </a:r>
            <a:r>
              <a:rPr lang="en-US" sz="3438" dirty="0" err="1">
                <a:solidFill>
                  <a:srgbClr val="000000"/>
                </a:solidFill>
                <a:latin typeface="29LT Azer Light Bold"/>
              </a:rPr>
              <a:t>السداسي</a:t>
            </a:r>
            <a:r>
              <a:rPr lang="en-US" sz="3438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3438" dirty="0" err="1">
                <a:solidFill>
                  <a:srgbClr val="000000"/>
                </a:solidFill>
                <a:latin typeface="29LT Azer Light Bold"/>
              </a:rPr>
              <a:t>عليك</a:t>
            </a:r>
            <a:r>
              <a:rPr lang="en-US" sz="3438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3438" dirty="0" err="1">
                <a:solidFill>
                  <a:srgbClr val="000000"/>
                </a:solidFill>
                <a:latin typeface="29LT Azer Light Bold"/>
              </a:rPr>
              <a:t>برمجة</a:t>
            </a:r>
            <a:endParaRPr lang="en-US" sz="3438" dirty="0">
              <a:solidFill>
                <a:srgbClr val="000000"/>
              </a:solidFill>
              <a:latin typeface="29LT Azer Light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620852" y="5395253"/>
            <a:ext cx="6638448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64"/>
              </a:lnSpc>
            </a:pPr>
            <a:r>
              <a:rPr lang="en-US" sz="5403" dirty="0" err="1">
                <a:solidFill>
                  <a:srgbClr val="000000"/>
                </a:solidFill>
                <a:cs typeface="29LT Azer Light Bold"/>
              </a:rPr>
              <a:t>الروبوت</a:t>
            </a:r>
            <a:r>
              <a:rPr lang="en-US" sz="5403" dirty="0">
                <a:solidFill>
                  <a:srgbClr val="000000"/>
                </a:solidFill>
                <a:cs typeface="29LT Azer Light Bold"/>
              </a:rPr>
              <a:t>  </a:t>
            </a:r>
            <a:r>
              <a:rPr lang="en-US" sz="5403" dirty="0" err="1">
                <a:solidFill>
                  <a:srgbClr val="000000"/>
                </a:solidFill>
                <a:cs typeface="29LT Azer Light Bold"/>
              </a:rPr>
              <a:t>لينعطف</a:t>
            </a:r>
            <a:r>
              <a:rPr lang="en-US" sz="5403" dirty="0">
                <a:solidFill>
                  <a:srgbClr val="000000"/>
                </a:solidFill>
                <a:cs typeface="29LT Azer Light Bold"/>
              </a:rPr>
              <a:t> 30  </a:t>
            </a:r>
            <a:r>
              <a:rPr lang="en-US" sz="5403" dirty="0" err="1">
                <a:solidFill>
                  <a:srgbClr val="000000"/>
                </a:solidFill>
                <a:cs typeface="29LT Azer Light Bold"/>
              </a:rPr>
              <a:t>إلى</a:t>
            </a:r>
            <a:r>
              <a:rPr lang="en-US" sz="5403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5403" dirty="0" err="1">
                <a:solidFill>
                  <a:srgbClr val="000000"/>
                </a:solidFill>
                <a:cs typeface="29LT Azer Light Bold"/>
              </a:rPr>
              <a:t>اليمين</a:t>
            </a:r>
            <a:endParaRPr lang="en-US" sz="5403" dirty="0">
              <a:solidFill>
                <a:srgbClr val="000000"/>
              </a:solidFill>
              <a:cs typeface="29LT Azer Light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018211" y="1733824"/>
            <a:ext cx="6964989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37"/>
              </a:lnSpc>
            </a:pPr>
            <a:r>
              <a:rPr lang="en-US" sz="4955" dirty="0" err="1">
                <a:solidFill>
                  <a:srgbClr val="000000"/>
                </a:solidFill>
                <a:cs typeface="29LT Azer Light Bold"/>
              </a:rPr>
              <a:t>بداية</a:t>
            </a:r>
            <a:r>
              <a:rPr lang="en-US" sz="495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55" dirty="0" err="1">
                <a:solidFill>
                  <a:srgbClr val="000000"/>
                </a:solidFill>
                <a:cs typeface="29LT Azer Light Bold"/>
              </a:rPr>
              <a:t>الرسم</a:t>
            </a:r>
            <a:r>
              <a:rPr lang="en-US" sz="495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55" dirty="0" err="1">
                <a:solidFill>
                  <a:srgbClr val="000000"/>
                </a:solidFill>
                <a:cs typeface="29LT Azer Light Bold"/>
              </a:rPr>
              <a:t>رسم</a:t>
            </a:r>
            <a:r>
              <a:rPr lang="en-US" sz="495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55" dirty="0" err="1">
                <a:solidFill>
                  <a:srgbClr val="000000"/>
                </a:solidFill>
                <a:cs typeface="29LT Azer Light Bold"/>
              </a:rPr>
              <a:t>الضلع</a:t>
            </a:r>
            <a:r>
              <a:rPr lang="en-US" sz="495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955" dirty="0" err="1">
                <a:solidFill>
                  <a:srgbClr val="000000"/>
                </a:solidFill>
                <a:cs typeface="29LT Azer Light Bold"/>
              </a:rPr>
              <a:t>الأول</a:t>
            </a:r>
            <a:r>
              <a:rPr lang="en-US" sz="4955" dirty="0">
                <a:solidFill>
                  <a:srgbClr val="000000"/>
                </a:solidFill>
                <a:cs typeface="29LT Azer Light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46314" y="189845"/>
            <a:ext cx="9241686" cy="1052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dirty="0" err="1">
                <a:solidFill>
                  <a:srgbClr val="FF3131"/>
                </a:solidFill>
                <a:cs typeface="Open Sans Light Bold"/>
              </a:rPr>
              <a:t>استراتيجية</a:t>
            </a:r>
            <a:r>
              <a:rPr lang="en-US" sz="6200" dirty="0">
                <a:solidFill>
                  <a:srgbClr val="FF3131"/>
                </a:solidFill>
                <a:cs typeface="Open Sans Light Bold"/>
              </a:rPr>
              <a:t> </a:t>
            </a:r>
            <a:r>
              <a:rPr lang="en-US" sz="6200" dirty="0" err="1">
                <a:solidFill>
                  <a:srgbClr val="FF3131"/>
                </a:solidFill>
                <a:cs typeface="Open Sans Light Bold"/>
              </a:rPr>
              <a:t>المحاكاة</a:t>
            </a:r>
            <a:endParaRPr lang="en-US" sz="6200" dirty="0">
              <a:solidFill>
                <a:srgbClr val="FF3131"/>
              </a:solidFill>
              <a:cs typeface="Open Sans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4118" y="2111795"/>
            <a:ext cx="7822761" cy="67764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53135" y="2971495"/>
            <a:ext cx="1427834" cy="14618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382631" y="1624220"/>
            <a:ext cx="1161096" cy="11610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459756" y="4620606"/>
            <a:ext cx="1161096" cy="11610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82631" y="7727166"/>
            <a:ext cx="1161096" cy="11610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82245" y="7727166"/>
            <a:ext cx="1161096" cy="11610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03570" y="4919480"/>
            <a:ext cx="1161096" cy="11610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682245" y="1624220"/>
            <a:ext cx="1161096" cy="11610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1861095" y="6080576"/>
            <a:ext cx="4742616" cy="22217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5766524" y="7727166"/>
            <a:ext cx="1674374" cy="14399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398829" y="2373412"/>
            <a:ext cx="7667148" cy="211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Azer Light Bold"/>
              </a:rPr>
              <a:t>عليك</a:t>
            </a:r>
            <a:r>
              <a:rPr lang="en-US" sz="4000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Azer Light Bold"/>
              </a:rPr>
              <a:t>الآن</a:t>
            </a:r>
            <a:r>
              <a:rPr lang="en-US" sz="4000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Azer Light Bold"/>
              </a:rPr>
              <a:t>برمجة</a:t>
            </a:r>
            <a:r>
              <a:rPr lang="en-US" sz="4000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Azer Light Bold"/>
              </a:rPr>
              <a:t>الروبوت</a:t>
            </a:r>
            <a:r>
              <a:rPr lang="en-US" sz="4000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Azer Light Bold"/>
              </a:rPr>
              <a:t>ليتحرك</a:t>
            </a:r>
            <a:r>
              <a:rPr lang="en-US" sz="4000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Azer Light Bold"/>
              </a:rPr>
              <a:t>ويرسم</a:t>
            </a:r>
            <a:r>
              <a:rPr lang="en-US" sz="4000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Azer Light Bold"/>
              </a:rPr>
              <a:t>الضلع</a:t>
            </a:r>
            <a:r>
              <a:rPr lang="en-US" sz="4000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Azer Light Bold"/>
              </a:rPr>
              <a:t>الأول</a:t>
            </a:r>
            <a:r>
              <a:rPr lang="en-US" sz="4000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Azer Light Bold"/>
              </a:rPr>
              <a:t>من</a:t>
            </a:r>
            <a:r>
              <a:rPr lang="en-US" sz="4000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Azer Light Bold"/>
              </a:rPr>
              <a:t>المضلع</a:t>
            </a:r>
            <a:r>
              <a:rPr lang="en-US" sz="4000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Azer Light Bold"/>
              </a:rPr>
              <a:t>السدايس</a:t>
            </a:r>
            <a:r>
              <a:rPr lang="en-US" sz="4000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Azer Light Bold"/>
              </a:rPr>
              <a:t>بالتحرك</a:t>
            </a:r>
            <a:r>
              <a:rPr lang="en-US" sz="4000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Azer Light Bold"/>
              </a:rPr>
              <a:t>لألمام</a:t>
            </a:r>
            <a:r>
              <a:rPr lang="en-US" sz="4000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Azer Light Bold"/>
              </a:rPr>
              <a:t>من</a:t>
            </a:r>
            <a:r>
              <a:rPr lang="en-US" sz="4000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Azer Light Bold"/>
              </a:rPr>
              <a:t>النقطة</a:t>
            </a:r>
            <a:r>
              <a:rPr lang="en-US" sz="4000" dirty="0">
                <a:solidFill>
                  <a:srgbClr val="000000"/>
                </a:solidFill>
                <a:latin typeface="29LT Azer Light Bold"/>
              </a:rPr>
              <a:t> 1 </a:t>
            </a:r>
            <a:r>
              <a:rPr lang="en-US" sz="4000" dirty="0" err="1">
                <a:solidFill>
                  <a:srgbClr val="000000"/>
                </a:solidFill>
                <a:latin typeface="29LT Azer Light Bold"/>
              </a:rPr>
              <a:t>إىل</a:t>
            </a:r>
            <a:r>
              <a:rPr lang="en-US" sz="4000" dirty="0">
                <a:solidFill>
                  <a:srgbClr val="000000"/>
                </a:solidFill>
                <a:latin typeface="29LT Azer Light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29LT Azer Light Bold"/>
              </a:rPr>
              <a:t>النقطة</a:t>
            </a:r>
            <a:r>
              <a:rPr lang="en-US" sz="4000" dirty="0">
                <a:solidFill>
                  <a:srgbClr val="000000"/>
                </a:solidFill>
                <a:latin typeface="29LT Azer Light Bold"/>
              </a:rPr>
              <a:t> 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087468" y="8578238"/>
            <a:ext cx="2916414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83"/>
              </a:lnSpc>
              <a:spcBef>
                <a:spcPct val="0"/>
              </a:spcBef>
            </a:pPr>
            <a:r>
              <a:rPr lang="en-US" sz="6130" dirty="0" err="1">
                <a:solidFill>
                  <a:srgbClr val="000000"/>
                </a:solidFill>
                <a:cs typeface="29LT Azer Light"/>
              </a:rPr>
              <a:t>المسافة</a:t>
            </a:r>
            <a:r>
              <a:rPr lang="en-US" sz="6130" dirty="0">
                <a:solidFill>
                  <a:srgbClr val="000000"/>
                </a:solidFill>
                <a:cs typeface="29LT Azer Ligh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4118" y="2111795"/>
            <a:ext cx="7822761" cy="67764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314577">
            <a:off x="9133346" y="4544432"/>
            <a:ext cx="1427834" cy="14618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382631" y="1624220"/>
            <a:ext cx="1161096" cy="11610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82631" y="7727166"/>
            <a:ext cx="1161096" cy="11610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682245" y="7727166"/>
            <a:ext cx="1161096" cy="11610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703570" y="4919480"/>
            <a:ext cx="1161096" cy="11610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682245" y="1624220"/>
            <a:ext cx="1161096" cy="11610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766524" y="7727166"/>
            <a:ext cx="1674374" cy="14399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1834126" y="4620606"/>
            <a:ext cx="4796553" cy="331594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797799" y="8578238"/>
            <a:ext cx="2869208" cy="1053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3"/>
              </a:lnSpc>
              <a:spcBef>
                <a:spcPct val="0"/>
              </a:spcBef>
            </a:pPr>
            <a:r>
              <a:rPr lang="en-US" sz="6130" dirty="0" err="1">
                <a:solidFill>
                  <a:srgbClr val="000000"/>
                </a:solidFill>
                <a:cs typeface="29LT Azer Light"/>
              </a:rPr>
              <a:t>الانعطاف</a:t>
            </a:r>
            <a:r>
              <a:rPr lang="en-US" sz="6130" dirty="0">
                <a:solidFill>
                  <a:srgbClr val="000000"/>
                </a:solidFill>
                <a:cs typeface="29LT Azer Light"/>
              </a:rPr>
              <a:t>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22755" y="1538495"/>
            <a:ext cx="9365245" cy="143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1"/>
              </a:lnSpc>
            </a:pPr>
            <a:r>
              <a:rPr lang="en-US" sz="4115" dirty="0" err="1">
                <a:solidFill>
                  <a:srgbClr val="000000"/>
                </a:solidFill>
                <a:cs typeface="29LT Azer Light Bold"/>
              </a:rPr>
              <a:t>بعد</a:t>
            </a:r>
            <a:r>
              <a:rPr lang="en-US" sz="411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115" dirty="0" err="1">
                <a:solidFill>
                  <a:srgbClr val="000000"/>
                </a:solidFill>
                <a:cs typeface="29LT Azer Light Bold"/>
              </a:rPr>
              <a:t>رسم</a:t>
            </a:r>
            <a:r>
              <a:rPr lang="en-US" sz="411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115" dirty="0" err="1">
                <a:solidFill>
                  <a:srgbClr val="000000"/>
                </a:solidFill>
                <a:cs typeface="29LT Azer Light Bold"/>
              </a:rPr>
              <a:t>الروبوت</a:t>
            </a:r>
            <a:r>
              <a:rPr lang="en-US" sz="411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115" dirty="0" err="1">
                <a:solidFill>
                  <a:srgbClr val="000000"/>
                </a:solidFill>
                <a:cs typeface="29LT Azer Light Bold"/>
              </a:rPr>
              <a:t>الضلع</a:t>
            </a:r>
            <a:r>
              <a:rPr lang="en-US" sz="411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115" dirty="0" err="1">
                <a:solidFill>
                  <a:srgbClr val="000000"/>
                </a:solidFill>
                <a:cs typeface="29LT Azer Light Bold"/>
              </a:rPr>
              <a:t>الأول</a:t>
            </a:r>
            <a:r>
              <a:rPr lang="en-US" sz="411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115" dirty="0" err="1">
                <a:solidFill>
                  <a:srgbClr val="000000"/>
                </a:solidFill>
                <a:cs typeface="29LT Azer Light Bold"/>
              </a:rPr>
              <a:t>سيحتاج</a:t>
            </a:r>
            <a:r>
              <a:rPr lang="en-US" sz="411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115" dirty="0" err="1">
                <a:solidFill>
                  <a:srgbClr val="000000"/>
                </a:solidFill>
                <a:cs typeface="29LT Azer Light Bold"/>
              </a:rPr>
              <a:t>الانعطاف</a:t>
            </a:r>
            <a:r>
              <a:rPr lang="en-US" sz="4115" dirty="0">
                <a:solidFill>
                  <a:srgbClr val="000000"/>
                </a:solidFill>
                <a:cs typeface="29LT Azer Light Bold"/>
              </a:rPr>
              <a:t> </a:t>
            </a:r>
            <a:r>
              <a:rPr lang="en-US" sz="4115" dirty="0" err="1">
                <a:solidFill>
                  <a:srgbClr val="000000"/>
                </a:solidFill>
                <a:cs typeface="29LT Azer Light Bold"/>
              </a:rPr>
              <a:t>بمقدار</a:t>
            </a:r>
            <a:r>
              <a:rPr lang="en-US" sz="4115" dirty="0">
                <a:solidFill>
                  <a:srgbClr val="000000"/>
                </a:solidFill>
                <a:cs typeface="29LT Azer Light Bold"/>
              </a:rPr>
              <a:t> 60 </a:t>
            </a:r>
            <a:r>
              <a:rPr lang="en-US" sz="4115" dirty="0" err="1">
                <a:solidFill>
                  <a:srgbClr val="000000"/>
                </a:solidFill>
                <a:cs typeface="29LT Azer Light Bold"/>
              </a:rPr>
              <a:t>درجة</a:t>
            </a:r>
            <a:endParaRPr lang="en-US" sz="4115" dirty="0">
              <a:solidFill>
                <a:srgbClr val="000000"/>
              </a:solidFill>
              <a:cs typeface="29LT Azer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555</Words>
  <Application>Microsoft Office PowerPoint</Application>
  <PresentationFormat>مخصص</PresentationFormat>
  <Paragraphs>98</Paragraphs>
  <Slides>31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5" baseType="lpstr">
      <vt:lpstr>Calibri</vt:lpstr>
      <vt:lpstr>29LT Azer Light Bold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مبرمجتي الرائعة افتحي أوبن روبيرتا لاب وحددي اللبنات المستخدمة في رسم الأشكال المثلث - المستطيل - المربع حددي زوايا الانعطاف للمثلث - والمستطيل</dc:title>
  <dc:creator>Lenovo</dc:creator>
  <cp:lastModifiedBy>G M</cp:lastModifiedBy>
  <cp:revision>2</cp:revision>
  <dcterms:created xsi:type="dcterms:W3CDTF">2006-08-16T00:00:00Z</dcterms:created>
  <dcterms:modified xsi:type="dcterms:W3CDTF">2023-05-20T12:12:30Z</dcterms:modified>
  <dc:identifier>DAFjPfSTC4E</dc:identifier>
</cp:coreProperties>
</file>