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469" r:id="rId2"/>
    <p:sldId id="260" r:id="rId3"/>
    <p:sldId id="256" r:id="rId4"/>
    <p:sldId id="257" r:id="rId5"/>
    <p:sldId id="261" r:id="rId6"/>
    <p:sldId id="262" r:id="rId7"/>
    <p:sldId id="263" r:id="rId8"/>
    <p:sldId id="264" r:id="rId9"/>
    <p:sldId id="265" r:id="rId10"/>
    <p:sldId id="266" r:id="rId11"/>
    <p:sldId id="267" r:id="rId12"/>
    <p:sldId id="468" r:id="rId13"/>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نمط متوسط 3 - تميي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B79A87E-4E66-B6B4-417C-6C9C9E6668C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45387BE2-2BC3-FB6D-BC06-62D9E123A0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DBDF6A15-2D03-B6F8-D32C-501CABFDB06F}"/>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5" name="عنصر نائب للتذييل 4">
            <a:extLst>
              <a:ext uri="{FF2B5EF4-FFF2-40B4-BE49-F238E27FC236}">
                <a16:creationId xmlns:a16="http://schemas.microsoft.com/office/drawing/2014/main" id="{38A99FCB-A5AB-51F5-3993-9C92D3FCEAB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4840834-7A65-14D4-6175-A60C54B64C10}"/>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102360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BB27FE9-AE90-4829-B7A1-3E8D2CB94C6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840D20C8-DFDD-26B9-77C4-0DF10A177AF9}"/>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11E071B-3831-D995-E217-298E18C14980}"/>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5" name="عنصر نائب للتذييل 4">
            <a:extLst>
              <a:ext uri="{FF2B5EF4-FFF2-40B4-BE49-F238E27FC236}">
                <a16:creationId xmlns:a16="http://schemas.microsoft.com/office/drawing/2014/main" id="{0C698746-B351-3E2D-61CE-9447A8CE64A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387CBE2-49A5-21A9-8358-26882CA6341F}"/>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991038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CC51EC75-5B16-0EB6-6001-22B9B6091931}"/>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7DDD8BB9-0AC2-1B84-BA07-E724EE593E66}"/>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C7B8974-E87E-6AE7-33E1-9EDEEB8FF81D}"/>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5" name="عنصر نائب للتذييل 4">
            <a:extLst>
              <a:ext uri="{FF2B5EF4-FFF2-40B4-BE49-F238E27FC236}">
                <a16:creationId xmlns:a16="http://schemas.microsoft.com/office/drawing/2014/main" id="{8457BE6E-4158-0AC5-7D98-1D72447E768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21B774D-611F-FF49-ACF1-4CE7D72D587F}"/>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731714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64956F3-2712-4466-AB90-B08EB66C3300}"/>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8FE2167-58C5-D929-1613-73D9ECDFAF93}"/>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28D761A-C11C-4B35-3061-2ADC51057312}"/>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5" name="عنصر نائب للتذييل 4">
            <a:extLst>
              <a:ext uri="{FF2B5EF4-FFF2-40B4-BE49-F238E27FC236}">
                <a16:creationId xmlns:a16="http://schemas.microsoft.com/office/drawing/2014/main" id="{9AFFF9CA-1619-367F-550B-8B88F394029E}"/>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1FAD555-66D2-0E00-758E-520388B049ED}"/>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3509302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AAA57B9-FBC9-EBE5-8482-4217D1D5B854}"/>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CD6CB49-897E-A966-5019-41FEFEF145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5694DFC3-FAE8-78D1-655B-8E0062CFA03F}"/>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5" name="عنصر نائب للتذييل 4">
            <a:extLst>
              <a:ext uri="{FF2B5EF4-FFF2-40B4-BE49-F238E27FC236}">
                <a16:creationId xmlns:a16="http://schemas.microsoft.com/office/drawing/2014/main" id="{A2E53C75-E1F5-39C5-D32F-791B3649D83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B9713D2-22AB-3B86-0188-EE3D1B063111}"/>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198697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FC14CD2-54CD-5FD3-BCBA-66FFB53AAF5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4B61346-E43D-025F-DC19-917C0BA2A3ED}"/>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E722503B-8F44-AADC-5A89-37C596F8D2C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67B1BE1B-B7F1-679C-3DF5-770E43B721B3}"/>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6" name="عنصر نائب للتذييل 5">
            <a:extLst>
              <a:ext uri="{FF2B5EF4-FFF2-40B4-BE49-F238E27FC236}">
                <a16:creationId xmlns:a16="http://schemas.microsoft.com/office/drawing/2014/main" id="{CBD5B956-C149-C597-BA70-D96AEE0DE01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5D5C7ABD-B79E-0084-419C-E4C346B6E91B}"/>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275822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8C201E4-BA0F-746C-FB72-AED43321B70C}"/>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480057C-86AA-31C3-1B0F-9257B3A71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4FDB3F8D-57E8-0F02-3E59-B761408D94B9}"/>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4A92E90-EE36-DDFB-E9FA-DEA69ACEA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7E1EFC40-D0F5-5951-4BDE-D022E2C4248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95A2154E-F25C-AD7E-A897-9E8119084445}"/>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8" name="عنصر نائب للتذييل 7">
            <a:extLst>
              <a:ext uri="{FF2B5EF4-FFF2-40B4-BE49-F238E27FC236}">
                <a16:creationId xmlns:a16="http://schemas.microsoft.com/office/drawing/2014/main" id="{2995F695-F4BE-3492-953C-E1E65766AB42}"/>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DD27E2E8-DF5E-A0F4-D0B5-BB71331BB7FD}"/>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163264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1E959C4-4BCB-256C-C74E-85014770420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76231655-84EE-C1BF-8393-C830F84BD627}"/>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4" name="عنصر نائب للتذييل 3">
            <a:extLst>
              <a:ext uri="{FF2B5EF4-FFF2-40B4-BE49-F238E27FC236}">
                <a16:creationId xmlns:a16="http://schemas.microsoft.com/office/drawing/2014/main" id="{0DF8421E-85AE-06E4-1CD1-4166490D201D}"/>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D7C3C8FC-3120-4663-3826-62BA36A7D386}"/>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242976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6FC7EE51-E524-3981-5DD2-C8EE46E5766F}"/>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3" name="عنصر نائب للتذييل 2">
            <a:extLst>
              <a:ext uri="{FF2B5EF4-FFF2-40B4-BE49-F238E27FC236}">
                <a16:creationId xmlns:a16="http://schemas.microsoft.com/office/drawing/2014/main" id="{AD81B39F-40FC-63B7-26C9-62046DF94A9C}"/>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456E7705-E460-0636-9B8A-BEB1726B1D6B}"/>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790312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0D6930-E2C7-2405-B332-AE56D7D9AA8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55CBFDD-1861-EBE0-7F12-EA9B93B358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523F18DD-9EAB-4FCD-BEFE-5E3502196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B06788F-B0BB-163D-9DE0-5D5896E98968}"/>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6" name="عنصر نائب للتذييل 5">
            <a:extLst>
              <a:ext uri="{FF2B5EF4-FFF2-40B4-BE49-F238E27FC236}">
                <a16:creationId xmlns:a16="http://schemas.microsoft.com/office/drawing/2014/main" id="{6B69B7A0-5B14-5318-747D-96211A14C88E}"/>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0C6060B-7D0B-253B-AA0C-BD89E90DBE60}"/>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424751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84C59AD-2785-DC91-3D1C-08A2DC73C931}"/>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74DF9F29-B0A1-85CF-4CDA-936C727023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7A880A40-9F23-A55E-4E92-E4415AAEC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AEA1297-E694-5F48-703F-8952581A81E4}"/>
              </a:ext>
            </a:extLst>
          </p:cNvPr>
          <p:cNvSpPr>
            <a:spLocks noGrp="1"/>
          </p:cNvSpPr>
          <p:nvPr>
            <p:ph type="dt" sz="half" idx="10"/>
          </p:nvPr>
        </p:nvSpPr>
        <p:spPr/>
        <p:txBody>
          <a:bodyPr/>
          <a:lstStyle/>
          <a:p>
            <a:fld id="{5AF4FA8C-A790-4317-B7D4-D0CDF5C28020}" type="datetimeFigureOut">
              <a:rPr lang="ar-SA" smtClean="0"/>
              <a:t>11/09/44</a:t>
            </a:fld>
            <a:endParaRPr lang="ar-SA"/>
          </a:p>
        </p:txBody>
      </p:sp>
      <p:sp>
        <p:nvSpPr>
          <p:cNvPr id="6" name="عنصر نائب للتذييل 5">
            <a:extLst>
              <a:ext uri="{FF2B5EF4-FFF2-40B4-BE49-F238E27FC236}">
                <a16:creationId xmlns:a16="http://schemas.microsoft.com/office/drawing/2014/main" id="{D3003B5E-BD3A-1CE0-8B3E-02EEC7277E9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623296D-0F83-7843-2E4F-A397F38054EF}"/>
              </a:ext>
            </a:extLst>
          </p:cNvPr>
          <p:cNvSpPr>
            <a:spLocks noGrp="1"/>
          </p:cNvSpPr>
          <p:nvPr>
            <p:ph type="sldNum" sz="quarter" idx="12"/>
          </p:nvPr>
        </p:nvSpPr>
        <p:spPr/>
        <p:txBody>
          <a:bodyPr/>
          <a:lstStyle/>
          <a:p>
            <a:fld id="{CED16CF9-8715-41F3-9468-0CEC619C29D3}" type="slidenum">
              <a:rPr lang="ar-SA" smtClean="0"/>
              <a:t>‹#›</a:t>
            </a:fld>
            <a:endParaRPr lang="ar-SA"/>
          </a:p>
        </p:txBody>
      </p:sp>
    </p:spTree>
    <p:extLst>
      <p:ext uri="{BB962C8B-B14F-4D97-AF65-F5344CB8AC3E}">
        <p14:creationId xmlns:p14="http://schemas.microsoft.com/office/powerpoint/2010/main" val="396641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E1F0BBC-0C43-8643-CF49-F70397A27AE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2EC2291-9FDF-8DB6-E411-ED3D3CD968A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87F1D61-7B5B-865A-5D94-C8C275CFADA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AF4FA8C-A790-4317-B7D4-D0CDF5C28020}" type="datetimeFigureOut">
              <a:rPr lang="ar-SA" smtClean="0"/>
              <a:t>11/09/44</a:t>
            </a:fld>
            <a:endParaRPr lang="ar-SA"/>
          </a:p>
        </p:txBody>
      </p:sp>
      <p:sp>
        <p:nvSpPr>
          <p:cNvPr id="5" name="عنصر نائب للتذييل 4">
            <a:extLst>
              <a:ext uri="{FF2B5EF4-FFF2-40B4-BE49-F238E27FC236}">
                <a16:creationId xmlns:a16="http://schemas.microsoft.com/office/drawing/2014/main" id="{994D4323-E270-4B0F-62C9-87F8EDF66F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4A1EBCB4-7A8E-EFCF-98E7-A16A408D704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ED16CF9-8715-41F3-9468-0CEC619C29D3}" type="slidenum">
              <a:rPr lang="ar-SA" smtClean="0"/>
              <a:t>‹#›</a:t>
            </a:fld>
            <a:endParaRPr lang="ar-SA"/>
          </a:p>
        </p:txBody>
      </p:sp>
    </p:spTree>
    <p:extLst>
      <p:ext uri="{BB962C8B-B14F-4D97-AF65-F5344CB8AC3E}">
        <p14:creationId xmlns:p14="http://schemas.microsoft.com/office/powerpoint/2010/main" val="576012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2C35BC27-5021-6E2F-29B6-B8737ED7F5A2}"/>
              </a:ext>
            </a:extLst>
          </p:cNvPr>
          <p:cNvSpPr txBox="1"/>
          <p:nvPr/>
        </p:nvSpPr>
        <p:spPr>
          <a:xfrm>
            <a:off x="3513483" y="2537802"/>
            <a:ext cx="5965134" cy="584775"/>
          </a:xfrm>
          <a:prstGeom prst="rect">
            <a:avLst/>
          </a:prstGeom>
          <a:noFill/>
        </p:spPr>
        <p:txBody>
          <a:bodyPr wrap="square" rtlCol="1">
            <a:spAutoFit/>
          </a:bodyPr>
          <a:lstStyle/>
          <a:p>
            <a:pPr algn="ctr"/>
            <a:r>
              <a:rPr lang="ar-SA" sz="3200" b="1" dirty="0">
                <a:solidFill>
                  <a:srgbClr val="C00000"/>
                </a:solidFill>
              </a:rPr>
              <a:t>الوحدة الثانية : وسائل التواصل الاجتماعي </a:t>
            </a:r>
          </a:p>
        </p:txBody>
      </p:sp>
      <p:sp>
        <p:nvSpPr>
          <p:cNvPr id="5" name="مربع نص 4">
            <a:extLst>
              <a:ext uri="{FF2B5EF4-FFF2-40B4-BE49-F238E27FC236}">
                <a16:creationId xmlns:a16="http://schemas.microsoft.com/office/drawing/2014/main" id="{90FEAD7B-FD50-CA00-D1FF-654838E6CBDC}"/>
              </a:ext>
            </a:extLst>
          </p:cNvPr>
          <p:cNvSpPr txBox="1"/>
          <p:nvPr/>
        </p:nvSpPr>
        <p:spPr>
          <a:xfrm>
            <a:off x="2902226" y="3429000"/>
            <a:ext cx="6387548" cy="584775"/>
          </a:xfrm>
          <a:prstGeom prst="rect">
            <a:avLst/>
          </a:prstGeom>
          <a:noFill/>
        </p:spPr>
        <p:txBody>
          <a:bodyPr wrap="square" rtlCol="1">
            <a:spAutoFit/>
          </a:bodyPr>
          <a:lstStyle/>
          <a:p>
            <a:r>
              <a:rPr lang="ar-SA" sz="3200" b="1" dirty="0">
                <a:solidFill>
                  <a:srgbClr val="C00000"/>
                </a:solidFill>
              </a:rPr>
              <a:t>الدرس الأول : وسائل التواصل الاجتماعي </a:t>
            </a:r>
          </a:p>
        </p:txBody>
      </p:sp>
      <p:sp>
        <p:nvSpPr>
          <p:cNvPr id="6" name="مربع نص 5">
            <a:extLst>
              <a:ext uri="{FF2B5EF4-FFF2-40B4-BE49-F238E27FC236}">
                <a16:creationId xmlns:a16="http://schemas.microsoft.com/office/drawing/2014/main" id="{726466D4-B1FD-62DE-CCD7-C7A28DB7EB20}"/>
              </a:ext>
            </a:extLst>
          </p:cNvPr>
          <p:cNvSpPr txBox="1"/>
          <p:nvPr/>
        </p:nvSpPr>
        <p:spPr>
          <a:xfrm>
            <a:off x="3084443" y="5126980"/>
            <a:ext cx="6387548" cy="584775"/>
          </a:xfrm>
          <a:prstGeom prst="rect">
            <a:avLst/>
          </a:prstGeom>
          <a:noFill/>
        </p:spPr>
        <p:txBody>
          <a:bodyPr wrap="square" rtlCol="1">
            <a:spAutoFit/>
          </a:bodyPr>
          <a:lstStyle/>
          <a:p>
            <a:pPr algn="ctr"/>
            <a:r>
              <a:rPr lang="ar-SA" sz="3200" b="1" dirty="0"/>
              <a:t>ا / الجازي المري </a:t>
            </a:r>
          </a:p>
        </p:txBody>
      </p:sp>
      <p:sp>
        <p:nvSpPr>
          <p:cNvPr id="7" name="مربع نص 6">
            <a:extLst>
              <a:ext uri="{FF2B5EF4-FFF2-40B4-BE49-F238E27FC236}">
                <a16:creationId xmlns:a16="http://schemas.microsoft.com/office/drawing/2014/main" id="{1AD825D6-1884-DC5E-C28B-C2785A98A1EC}"/>
              </a:ext>
            </a:extLst>
          </p:cNvPr>
          <p:cNvSpPr txBox="1"/>
          <p:nvPr/>
        </p:nvSpPr>
        <p:spPr>
          <a:xfrm>
            <a:off x="3302276" y="1289595"/>
            <a:ext cx="6387548" cy="584775"/>
          </a:xfrm>
          <a:prstGeom prst="rect">
            <a:avLst/>
          </a:prstGeom>
          <a:noFill/>
        </p:spPr>
        <p:txBody>
          <a:bodyPr wrap="square" rtlCol="1">
            <a:spAutoFit/>
          </a:bodyPr>
          <a:lstStyle/>
          <a:p>
            <a:pPr algn="ctr"/>
            <a:r>
              <a:rPr lang="ar-SA" sz="3200" b="1" dirty="0"/>
              <a:t>الصف الخامس والسادس </a:t>
            </a:r>
          </a:p>
        </p:txBody>
      </p:sp>
      <p:pic>
        <p:nvPicPr>
          <p:cNvPr id="3076" name="Picture 4" descr="IMLebanon | بشرى سارة… وسائل التواصل الإجتماعي مفيدة للصحة!">
            <a:extLst>
              <a:ext uri="{FF2B5EF4-FFF2-40B4-BE49-F238E27FC236}">
                <a16:creationId xmlns:a16="http://schemas.microsoft.com/office/drawing/2014/main" id="{F127E631-32A3-8E5A-3D21-B0F69784FAB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67091" y="3962337"/>
            <a:ext cx="3904422" cy="23426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وسائل التواصل الاجتماعي تفرض تأثيرهـا الواسع.. وتوظيفها يتطلب قوانين ...">
            <a:extLst>
              <a:ext uri="{FF2B5EF4-FFF2-40B4-BE49-F238E27FC236}">
                <a16:creationId xmlns:a16="http://schemas.microsoft.com/office/drawing/2014/main" id="{0CB5C02B-F8A5-A3F6-95AB-6E0F97E0A73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58567" y="2521300"/>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35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الفيروسات">
            <a:hlinkClick r:id="" action="ppaction://media"/>
            <a:extLst>
              <a:ext uri="{FF2B5EF4-FFF2-40B4-BE49-F238E27FC236}">
                <a16:creationId xmlns:a16="http://schemas.microsoft.com/office/drawing/2014/main" id="{177C8C9F-DEAC-A218-40F8-11ED2FA13B79}"/>
              </a:ext>
            </a:extLst>
          </p:cNvPr>
          <p:cNvPicPr>
            <a:picLocks noChangeAspect="1"/>
          </p:cNvPicPr>
          <p:nvPr>
            <a:videoFile r:link="rId1"/>
            <p:extLst>
              <p:ext uri="{DAA4B4D4-6D71-4841-9C94-3DE7FCFB9230}">
                <p14:media xmlns:p14="http://schemas.microsoft.com/office/powerpoint/2010/main" r:embed="rId2">
                  <p14:trim st="46359" end="63017.1406"/>
                </p14:media>
              </p:ext>
            </p:extLst>
          </p:nvPr>
        </p:nvPicPr>
        <p:blipFill>
          <a:blip r:embed="rId4"/>
          <a:stretch>
            <a:fillRect/>
          </a:stretch>
        </p:blipFill>
        <p:spPr>
          <a:xfrm>
            <a:off x="1762539" y="2196546"/>
            <a:ext cx="8666921" cy="4154556"/>
          </a:xfrm>
          <a:prstGeom prst="rect">
            <a:avLst/>
          </a:prstGeom>
        </p:spPr>
      </p:pic>
      <p:sp>
        <p:nvSpPr>
          <p:cNvPr id="5" name="مربع نص 4">
            <a:extLst>
              <a:ext uri="{FF2B5EF4-FFF2-40B4-BE49-F238E27FC236}">
                <a16:creationId xmlns:a16="http://schemas.microsoft.com/office/drawing/2014/main" id="{EBF8161F-53F9-A963-ACFC-55CE0A5C6B0A}"/>
              </a:ext>
            </a:extLst>
          </p:cNvPr>
          <p:cNvSpPr txBox="1"/>
          <p:nvPr/>
        </p:nvSpPr>
        <p:spPr>
          <a:xfrm>
            <a:off x="3399185" y="1008773"/>
            <a:ext cx="5814391" cy="954107"/>
          </a:xfrm>
          <a:prstGeom prst="rect">
            <a:avLst/>
          </a:prstGeom>
          <a:noFill/>
        </p:spPr>
        <p:txBody>
          <a:bodyPr wrap="square" rtlCol="1">
            <a:spAutoFit/>
          </a:bodyPr>
          <a:lstStyle/>
          <a:p>
            <a:pPr algn="ctr"/>
            <a:r>
              <a:rPr lang="ar-SA" sz="2800" b="1" dirty="0"/>
              <a:t>ما أهم الوسائل لحماية جهازك من الفيروسات </a:t>
            </a:r>
          </a:p>
          <a:p>
            <a:pPr algn="ctr"/>
            <a:endParaRPr lang="ar-SA" sz="2800" b="1" dirty="0"/>
          </a:p>
        </p:txBody>
      </p:sp>
      <p:sp>
        <p:nvSpPr>
          <p:cNvPr id="6" name="مربع نص 5">
            <a:extLst>
              <a:ext uri="{FF2B5EF4-FFF2-40B4-BE49-F238E27FC236}">
                <a16:creationId xmlns:a16="http://schemas.microsoft.com/office/drawing/2014/main" id="{B750A627-7B7B-8DAF-4370-B2048DE804D3}"/>
              </a:ext>
            </a:extLst>
          </p:cNvPr>
          <p:cNvSpPr txBox="1"/>
          <p:nvPr/>
        </p:nvSpPr>
        <p:spPr>
          <a:xfrm>
            <a:off x="3188803" y="368720"/>
            <a:ext cx="5814391" cy="523220"/>
          </a:xfrm>
          <a:prstGeom prst="rect">
            <a:avLst/>
          </a:prstGeom>
          <a:noFill/>
        </p:spPr>
        <p:txBody>
          <a:bodyPr wrap="square" rtlCol="1">
            <a:spAutoFit/>
          </a:bodyPr>
          <a:lstStyle/>
          <a:p>
            <a:pPr algn="ctr"/>
            <a:r>
              <a:rPr lang="ar-SA" sz="2800" b="1" dirty="0" err="1"/>
              <a:t>استراتييجية</a:t>
            </a:r>
            <a:r>
              <a:rPr lang="ar-SA" sz="2800" b="1" dirty="0"/>
              <a:t> دوني ما تشاهدين </a:t>
            </a:r>
          </a:p>
        </p:txBody>
      </p:sp>
    </p:spTree>
    <p:extLst>
      <p:ext uri="{BB962C8B-B14F-4D97-AF65-F5344CB8AC3E}">
        <p14:creationId xmlns:p14="http://schemas.microsoft.com/office/powerpoint/2010/main" val="380839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3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3604821-F23D-2ABA-4845-FB33D2A31884}"/>
              </a:ext>
            </a:extLst>
          </p:cNvPr>
          <p:cNvPicPr>
            <a:picLocks noChangeAspect="1"/>
          </p:cNvPicPr>
          <p:nvPr/>
        </p:nvPicPr>
        <p:blipFill>
          <a:blip r:embed="rId2">
            <a:clrChange>
              <a:clrFrom>
                <a:srgbClr val="FFFFFF"/>
              </a:clrFrom>
              <a:clrTo>
                <a:srgbClr val="FFFFFF">
                  <a:alpha val="0"/>
                </a:srgbClr>
              </a:clrTo>
            </a:clrChange>
            <a:duotone>
              <a:prstClr val="black"/>
              <a:schemeClr val="accent1">
                <a:tint val="45000"/>
                <a:satMod val="400000"/>
              </a:schemeClr>
            </a:duotone>
          </a:blip>
          <a:stretch>
            <a:fillRect/>
          </a:stretch>
        </p:blipFill>
        <p:spPr>
          <a:xfrm>
            <a:off x="2733261" y="1176131"/>
            <a:ext cx="7295322" cy="4818791"/>
          </a:xfrm>
          <a:prstGeom prst="rect">
            <a:avLst/>
          </a:prstGeom>
        </p:spPr>
      </p:pic>
    </p:spTree>
    <p:extLst>
      <p:ext uri="{BB962C8B-B14F-4D97-AF65-F5344CB8AC3E}">
        <p14:creationId xmlns:p14="http://schemas.microsoft.com/office/powerpoint/2010/main" val="290603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p:cNvGraphicFramePr>
            <a:graphicFrameLocks noGrp="1"/>
          </p:cNvGraphicFramePr>
          <p:nvPr>
            <p:extLst>
              <p:ext uri="{D42A27DB-BD31-4B8C-83A1-F6EECF244321}">
                <p14:modId xmlns:p14="http://schemas.microsoft.com/office/powerpoint/2010/main" val="1032408569"/>
              </p:ext>
            </p:extLst>
          </p:nvPr>
        </p:nvGraphicFramePr>
        <p:xfrm>
          <a:off x="2983832" y="1458595"/>
          <a:ext cx="5951621" cy="4324686"/>
        </p:xfrm>
        <a:graphic>
          <a:graphicData uri="http://schemas.openxmlformats.org/drawingml/2006/table">
            <a:tbl>
              <a:tblPr firstRow="1" bandRow="1">
                <a:tableStyleId>{6E25E649-3F16-4E02-A733-19D2CDBF48F0}</a:tableStyleId>
              </a:tblPr>
              <a:tblGrid>
                <a:gridCol w="746102">
                  <a:extLst>
                    <a:ext uri="{9D8B030D-6E8A-4147-A177-3AD203B41FA5}">
                      <a16:colId xmlns:a16="http://schemas.microsoft.com/office/drawing/2014/main" val="20000"/>
                    </a:ext>
                  </a:extLst>
                </a:gridCol>
                <a:gridCol w="961337">
                  <a:extLst>
                    <a:ext uri="{9D8B030D-6E8A-4147-A177-3AD203B41FA5}">
                      <a16:colId xmlns:a16="http://schemas.microsoft.com/office/drawing/2014/main" val="20001"/>
                    </a:ext>
                  </a:extLst>
                </a:gridCol>
                <a:gridCol w="4244182">
                  <a:extLst>
                    <a:ext uri="{9D8B030D-6E8A-4147-A177-3AD203B41FA5}">
                      <a16:colId xmlns:a16="http://schemas.microsoft.com/office/drawing/2014/main" val="20002"/>
                    </a:ext>
                  </a:extLst>
                </a:gridCol>
              </a:tblGrid>
              <a:tr h="458405">
                <a:tc>
                  <a:txBody>
                    <a:bodyPr/>
                    <a:lstStyle/>
                    <a:p>
                      <a:pPr algn="ctr" rtl="1"/>
                      <a:r>
                        <a:rPr lang="ar-EG" sz="2000" dirty="0"/>
                        <a:t>خطأ</a:t>
                      </a:r>
                      <a:endParaRPr lang="en-US" sz="2000" dirty="0"/>
                    </a:p>
                  </a:txBody>
                  <a:tcPr/>
                </a:tc>
                <a:tc>
                  <a:txBody>
                    <a:bodyPr/>
                    <a:lstStyle/>
                    <a:p>
                      <a:pPr algn="ctr" rtl="1"/>
                      <a:r>
                        <a:rPr lang="ar-EG" sz="2000" dirty="0"/>
                        <a:t>صحيحة</a:t>
                      </a:r>
                      <a:endParaRPr lang="en-US" sz="2000" dirty="0"/>
                    </a:p>
                  </a:txBody>
                  <a:tcPr/>
                </a:tc>
                <a:tc>
                  <a:txBody>
                    <a:bodyPr/>
                    <a:lstStyle/>
                    <a:p>
                      <a:pPr algn="ctr" rtl="1"/>
                      <a:r>
                        <a:rPr lang="ar-EG" sz="2000" dirty="0"/>
                        <a:t>حدد الجملة الصحيحة والجملة الخطأ فيما يلي:</a:t>
                      </a:r>
                      <a:endParaRPr lang="en-US" sz="2000" dirty="0"/>
                    </a:p>
                  </a:txBody>
                  <a:tcPr/>
                </a:tc>
                <a:extLst>
                  <a:ext uri="{0D108BD9-81ED-4DB2-BD59-A6C34878D82A}">
                    <a16:rowId xmlns:a16="http://schemas.microsoft.com/office/drawing/2014/main" val="10000"/>
                  </a:ext>
                </a:extLst>
              </a:tr>
              <a:tr h="653347">
                <a:tc>
                  <a:txBody>
                    <a:bodyPr/>
                    <a:lstStyle/>
                    <a:p>
                      <a:endParaRPr lang="en-US" sz="2000" dirty="0"/>
                    </a:p>
                  </a:txBody>
                  <a:tcPr/>
                </a:tc>
                <a:tc>
                  <a:txBody>
                    <a:bodyPr/>
                    <a:lstStyle/>
                    <a:p>
                      <a:endParaRPr lang="en-US" sz="2000"/>
                    </a:p>
                  </a:txBody>
                  <a:tcPr/>
                </a:tc>
                <a:tc>
                  <a:txBody>
                    <a:bodyPr/>
                    <a:lstStyle/>
                    <a:p>
                      <a:pPr algn="r" rtl="1"/>
                      <a:r>
                        <a:rPr lang="ar-EG" sz="2000" b="1" dirty="0">
                          <a:solidFill>
                            <a:srgbClr val="40586B"/>
                          </a:solidFill>
                        </a:rPr>
                        <a:t>1- من الجيد مشاركة المعلومات أثناء الدردشة مع أشخاص لا تعرفهم.</a:t>
                      </a:r>
                    </a:p>
                  </a:txBody>
                  <a:tcPr/>
                </a:tc>
                <a:extLst>
                  <a:ext uri="{0D108BD9-81ED-4DB2-BD59-A6C34878D82A}">
                    <a16:rowId xmlns:a16="http://schemas.microsoft.com/office/drawing/2014/main" val="10001"/>
                  </a:ext>
                </a:extLst>
              </a:tr>
              <a:tr h="937411">
                <a:tc>
                  <a:txBody>
                    <a:bodyPr/>
                    <a:lstStyle/>
                    <a:p>
                      <a:endParaRPr lang="en-US" sz="2000"/>
                    </a:p>
                  </a:txBody>
                  <a:tcPr/>
                </a:tc>
                <a:tc>
                  <a:txBody>
                    <a:bodyPr/>
                    <a:lstStyle/>
                    <a:p>
                      <a:endParaRPr lang="en-US" sz="2000"/>
                    </a:p>
                  </a:txBody>
                  <a:tcPr/>
                </a:tc>
                <a:tc>
                  <a:txBody>
                    <a:bodyPr/>
                    <a:lstStyle/>
                    <a:p>
                      <a:pPr algn="r" rtl="1"/>
                      <a:r>
                        <a:rPr lang="ar-EG" sz="2000" b="1" dirty="0">
                          <a:solidFill>
                            <a:srgbClr val="40586B"/>
                          </a:solidFill>
                        </a:rPr>
                        <a:t>2</a:t>
                      </a:r>
                      <a:r>
                        <a:rPr lang="ar-EG" sz="2000" b="1" baseline="0" dirty="0">
                          <a:solidFill>
                            <a:srgbClr val="40586B"/>
                          </a:solidFill>
                        </a:rPr>
                        <a:t> - </a:t>
                      </a:r>
                      <a:r>
                        <a:rPr lang="ar-EG" sz="2000" b="1" dirty="0">
                          <a:solidFill>
                            <a:srgbClr val="40586B"/>
                          </a:solidFill>
                        </a:rPr>
                        <a:t>عندما يسألك شخص ما عن تفاصيلك الشخصية، فيجب أن تتوقف فور عن التواصل مع هذا الشخص </a:t>
                      </a:r>
                      <a:endParaRPr lang="en-US" sz="2000" b="1" dirty="0">
                        <a:solidFill>
                          <a:srgbClr val="40586B"/>
                        </a:solidFill>
                      </a:endParaRPr>
                    </a:p>
                  </a:txBody>
                  <a:tcPr/>
                </a:tc>
                <a:extLst>
                  <a:ext uri="{0D108BD9-81ED-4DB2-BD59-A6C34878D82A}">
                    <a16:rowId xmlns:a16="http://schemas.microsoft.com/office/drawing/2014/main" val="10002"/>
                  </a:ext>
                </a:extLst>
              </a:tr>
              <a:tr h="653347">
                <a:tc>
                  <a:txBody>
                    <a:bodyPr/>
                    <a:lstStyle/>
                    <a:p>
                      <a:endParaRPr lang="en-US" sz="2000"/>
                    </a:p>
                  </a:txBody>
                  <a:tcPr/>
                </a:tc>
                <a:tc>
                  <a:txBody>
                    <a:bodyPr/>
                    <a:lstStyle/>
                    <a:p>
                      <a:endParaRPr lang="en-US" sz="2000"/>
                    </a:p>
                  </a:txBody>
                  <a:tcPr/>
                </a:tc>
                <a:tc>
                  <a:txBody>
                    <a:bodyPr/>
                    <a:lstStyle/>
                    <a:p>
                      <a:pPr algn="r" rtl="1"/>
                      <a:r>
                        <a:rPr lang="ar-EG" sz="2000" b="1" dirty="0">
                          <a:solidFill>
                            <a:srgbClr val="40586B"/>
                          </a:solidFill>
                        </a:rPr>
                        <a:t>3-</a:t>
                      </a:r>
                      <a:r>
                        <a:rPr lang="ar-EG" sz="2000" b="1" baseline="0" dirty="0">
                          <a:solidFill>
                            <a:srgbClr val="40586B"/>
                          </a:solidFill>
                        </a:rPr>
                        <a:t> يعد </a:t>
                      </a:r>
                      <a:r>
                        <a:rPr lang="ar-EG" sz="2000" b="1" dirty="0">
                          <a:solidFill>
                            <a:srgbClr val="40586B"/>
                          </a:solidFill>
                        </a:rPr>
                        <a:t>تحميلك ألي شيء من شبكة الإنترنت قانونياً</a:t>
                      </a:r>
                    </a:p>
                  </a:txBody>
                  <a:tcPr/>
                </a:tc>
                <a:extLst>
                  <a:ext uri="{0D108BD9-81ED-4DB2-BD59-A6C34878D82A}">
                    <a16:rowId xmlns:a16="http://schemas.microsoft.com/office/drawing/2014/main" val="10003"/>
                  </a:ext>
                </a:extLst>
              </a:tr>
              <a:tr h="653347">
                <a:tc>
                  <a:txBody>
                    <a:bodyPr/>
                    <a:lstStyle/>
                    <a:p>
                      <a:endParaRPr lang="en-US" sz="2000"/>
                    </a:p>
                  </a:txBody>
                  <a:tcPr/>
                </a:tc>
                <a:tc>
                  <a:txBody>
                    <a:bodyPr/>
                    <a:lstStyle/>
                    <a:p>
                      <a:endParaRPr lang="en-US" sz="2000"/>
                    </a:p>
                  </a:txBody>
                  <a:tcPr/>
                </a:tc>
                <a:tc>
                  <a:txBody>
                    <a:bodyPr/>
                    <a:lstStyle/>
                    <a:p>
                      <a:pPr algn="r" rtl="1"/>
                      <a:r>
                        <a:rPr lang="ar-EG" sz="2000" b="1" dirty="0">
                          <a:solidFill>
                            <a:srgbClr val="40586B"/>
                          </a:solidFill>
                        </a:rPr>
                        <a:t>4-</a:t>
                      </a:r>
                      <a:r>
                        <a:rPr lang="ar-EG" sz="2000" b="1" baseline="0" dirty="0">
                          <a:solidFill>
                            <a:srgbClr val="40586B"/>
                          </a:solidFill>
                        </a:rPr>
                        <a:t> </a:t>
                      </a:r>
                      <a:r>
                        <a:rPr lang="ar-EG" sz="2000" b="1" dirty="0">
                          <a:solidFill>
                            <a:srgbClr val="40586B"/>
                          </a:solidFill>
                        </a:rPr>
                        <a:t>تعد ممارسة ألعاب الفيديو لساعات أمراً مفيداً</a:t>
                      </a:r>
                      <a:r>
                        <a:rPr lang="ar-EG" sz="2000" b="1" baseline="0" dirty="0">
                          <a:solidFill>
                            <a:srgbClr val="40586B"/>
                          </a:solidFill>
                        </a:rPr>
                        <a:t> لصحتك </a:t>
                      </a:r>
                      <a:endParaRPr lang="en-US" sz="2000" b="1" dirty="0">
                        <a:solidFill>
                          <a:srgbClr val="40586B"/>
                        </a:solidFill>
                      </a:endParaRPr>
                    </a:p>
                  </a:txBody>
                  <a:tcPr/>
                </a:tc>
                <a:extLst>
                  <a:ext uri="{0D108BD9-81ED-4DB2-BD59-A6C34878D82A}">
                    <a16:rowId xmlns:a16="http://schemas.microsoft.com/office/drawing/2014/main" val="10004"/>
                  </a:ext>
                </a:extLst>
              </a:tr>
              <a:tr h="757321">
                <a:tc>
                  <a:txBody>
                    <a:bodyPr/>
                    <a:lstStyle/>
                    <a:p>
                      <a:endParaRPr lang="en-US" sz="2000"/>
                    </a:p>
                  </a:txBody>
                  <a:tcPr/>
                </a:tc>
                <a:tc>
                  <a:txBody>
                    <a:bodyPr/>
                    <a:lstStyle/>
                    <a:p>
                      <a:endParaRPr lang="en-US" sz="2000"/>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EG" sz="2000" b="1" dirty="0">
                          <a:solidFill>
                            <a:srgbClr val="40586B"/>
                          </a:solidFill>
                        </a:rPr>
                        <a:t>5- يجب أن تنافس المدونين الآخرين إذا كان لديك مدونتك الخاصة</a:t>
                      </a:r>
                    </a:p>
                  </a:txBody>
                  <a:tcPr/>
                </a:tc>
                <a:extLst>
                  <a:ext uri="{0D108BD9-81ED-4DB2-BD59-A6C34878D82A}">
                    <a16:rowId xmlns:a16="http://schemas.microsoft.com/office/drawing/2014/main" val="4207336964"/>
                  </a:ext>
                </a:extLst>
              </a:tr>
            </a:tbl>
          </a:graphicData>
        </a:graphic>
      </p:graphicFrame>
      <p:sp>
        <p:nvSpPr>
          <p:cNvPr id="3" name="مستطيل: زوايا مستديرة 2">
            <a:extLst>
              <a:ext uri="{FF2B5EF4-FFF2-40B4-BE49-F238E27FC236}">
                <a16:creationId xmlns:a16="http://schemas.microsoft.com/office/drawing/2014/main" id="{AFF5E63E-8AA2-2F51-4221-DF1ADA0905DE}"/>
              </a:ext>
            </a:extLst>
          </p:cNvPr>
          <p:cNvSpPr/>
          <p:nvPr/>
        </p:nvSpPr>
        <p:spPr>
          <a:xfrm>
            <a:off x="6236942" y="930649"/>
            <a:ext cx="2698511" cy="450575"/>
          </a:xfrm>
          <a:prstGeom prst="roundRect">
            <a:avLst/>
          </a:prstGeom>
          <a:solidFill>
            <a:srgbClr val="D1DAEB"/>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3200" b="1" dirty="0">
                <a:solidFill>
                  <a:srgbClr val="535E9F"/>
                </a:solidFill>
              </a:rPr>
              <a:t>تدريب 1</a:t>
            </a:r>
            <a:endParaRPr lang="en-US" sz="3200" b="1" dirty="0">
              <a:solidFill>
                <a:srgbClr val="535E9F"/>
              </a:solidFill>
              <a:latin typeface="Calibri" panose="020F0502020204030204"/>
            </a:endParaRPr>
          </a:p>
        </p:txBody>
      </p:sp>
      <p:sp>
        <p:nvSpPr>
          <p:cNvPr id="6" name="مستطيل: زوايا مستديرة 1">
            <a:extLst>
              <a:ext uri="{FF2B5EF4-FFF2-40B4-BE49-F238E27FC236}">
                <a16:creationId xmlns:a16="http://schemas.microsoft.com/office/drawing/2014/main" id="{AE50D45C-D4E8-ECE5-CA9C-DCB79B375EEF}"/>
              </a:ext>
            </a:extLst>
          </p:cNvPr>
          <p:cNvSpPr/>
          <p:nvPr/>
        </p:nvSpPr>
        <p:spPr>
          <a:xfrm>
            <a:off x="2919663" y="900831"/>
            <a:ext cx="3146596" cy="450575"/>
          </a:xfrm>
          <a:prstGeom prst="roundRect">
            <a:avLst/>
          </a:prstGeom>
          <a:solidFill>
            <a:srgbClr val="535E9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lvl="0" algn="ctr" rtl="1">
              <a:defRPr/>
            </a:pPr>
            <a:r>
              <a:rPr lang="ar-EG" sz="2400" b="1" dirty="0">
                <a:solidFill>
                  <a:srgbClr val="D1DAEB"/>
                </a:solidFill>
              </a:rPr>
              <a:t>قواعد الأمان عبر الإنترنت</a:t>
            </a:r>
          </a:p>
        </p:txBody>
      </p:sp>
      <p:sp>
        <p:nvSpPr>
          <p:cNvPr id="8" name="مستطيل 7">
            <a:extLst>
              <a:ext uri="{FF2B5EF4-FFF2-40B4-BE49-F238E27FC236}">
                <a16:creationId xmlns:a16="http://schemas.microsoft.com/office/drawing/2014/main" id="{F21EDE21-813C-8FBF-B795-DC8405CEDA53}"/>
              </a:ext>
            </a:extLst>
          </p:cNvPr>
          <p:cNvSpPr/>
          <p:nvPr/>
        </p:nvSpPr>
        <p:spPr>
          <a:xfrm>
            <a:off x="2919664" y="2450517"/>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9" name="مستطيل 8">
            <a:extLst>
              <a:ext uri="{FF2B5EF4-FFF2-40B4-BE49-F238E27FC236}">
                <a16:creationId xmlns:a16="http://schemas.microsoft.com/office/drawing/2014/main" id="{F2AAE387-AA2E-BE29-BC97-5A3FF5DE527B}"/>
              </a:ext>
            </a:extLst>
          </p:cNvPr>
          <p:cNvSpPr/>
          <p:nvPr/>
        </p:nvSpPr>
        <p:spPr>
          <a:xfrm>
            <a:off x="3769895" y="3251970"/>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10" name="مستطيل 9">
            <a:extLst>
              <a:ext uri="{FF2B5EF4-FFF2-40B4-BE49-F238E27FC236}">
                <a16:creationId xmlns:a16="http://schemas.microsoft.com/office/drawing/2014/main" id="{32121859-4282-EB49-CE92-5346052CFD31}"/>
              </a:ext>
            </a:extLst>
          </p:cNvPr>
          <p:cNvSpPr/>
          <p:nvPr/>
        </p:nvSpPr>
        <p:spPr>
          <a:xfrm>
            <a:off x="2831433" y="4116899"/>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11" name="مستطيل 10">
            <a:extLst>
              <a:ext uri="{FF2B5EF4-FFF2-40B4-BE49-F238E27FC236}">
                <a16:creationId xmlns:a16="http://schemas.microsoft.com/office/drawing/2014/main" id="{FD896593-2EAB-D528-3168-D6885D7DA153}"/>
              </a:ext>
            </a:extLst>
          </p:cNvPr>
          <p:cNvSpPr/>
          <p:nvPr/>
        </p:nvSpPr>
        <p:spPr>
          <a:xfrm>
            <a:off x="2885138" y="4833647"/>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13" name="مستطيل 12">
            <a:extLst>
              <a:ext uri="{FF2B5EF4-FFF2-40B4-BE49-F238E27FC236}">
                <a16:creationId xmlns:a16="http://schemas.microsoft.com/office/drawing/2014/main" id="{8A1B2831-5468-5B2E-0648-0A00DC5E41F4}"/>
              </a:ext>
            </a:extLst>
          </p:cNvPr>
          <p:cNvSpPr/>
          <p:nvPr/>
        </p:nvSpPr>
        <p:spPr>
          <a:xfrm>
            <a:off x="2909549" y="5588202"/>
            <a:ext cx="850231" cy="368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000" b="1" dirty="0">
                <a:solidFill>
                  <a:srgbClr val="535E9F"/>
                </a:solidFill>
                <a:sym typeface="Wingdings 2" panose="05020102010507070707" pitchFamily="18" charset="2"/>
              </a:rPr>
              <a:t></a:t>
            </a:r>
            <a:endParaRPr lang="en-US" sz="4000" b="1" dirty="0">
              <a:solidFill>
                <a:srgbClr val="535E9F"/>
              </a:solidFill>
            </a:endParaRPr>
          </a:p>
          <a:p>
            <a:pPr algn="ctr"/>
            <a:endParaRPr lang="ar-SA" sz="4000" dirty="0">
              <a:solidFill>
                <a:srgbClr val="535E9F"/>
              </a:solidFill>
            </a:endParaRPr>
          </a:p>
        </p:txBody>
      </p:sp>
      <p:sp>
        <p:nvSpPr>
          <p:cNvPr id="2" name="مربع نص 1">
            <a:extLst>
              <a:ext uri="{FF2B5EF4-FFF2-40B4-BE49-F238E27FC236}">
                <a16:creationId xmlns:a16="http://schemas.microsoft.com/office/drawing/2014/main" id="{C1709BE8-2D95-E5AC-B142-06275838DEAE}"/>
              </a:ext>
            </a:extLst>
          </p:cNvPr>
          <p:cNvSpPr txBox="1"/>
          <p:nvPr/>
        </p:nvSpPr>
        <p:spPr>
          <a:xfrm>
            <a:off x="8656983" y="169111"/>
            <a:ext cx="1967948" cy="584775"/>
          </a:xfrm>
          <a:prstGeom prst="rect">
            <a:avLst/>
          </a:prstGeom>
          <a:noFill/>
        </p:spPr>
        <p:txBody>
          <a:bodyPr wrap="square" rtlCol="1">
            <a:spAutoFit/>
          </a:bodyPr>
          <a:lstStyle/>
          <a:p>
            <a:pPr algn="ctr"/>
            <a:r>
              <a:rPr lang="ar-SA" sz="3200" b="1" dirty="0">
                <a:solidFill>
                  <a:srgbClr val="C00000"/>
                </a:solidFill>
              </a:rPr>
              <a:t>التطبيق</a:t>
            </a:r>
          </a:p>
        </p:txBody>
      </p:sp>
    </p:spTree>
    <p:extLst>
      <p:ext uri="{BB962C8B-B14F-4D97-AF65-F5344CB8AC3E}">
        <p14:creationId xmlns:p14="http://schemas.microsoft.com/office/powerpoint/2010/main" val="2003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a:extLst>
              <a:ext uri="{FF2B5EF4-FFF2-40B4-BE49-F238E27FC236}">
                <a16:creationId xmlns:a16="http://schemas.microsoft.com/office/drawing/2014/main" id="{10AFA77B-3A8F-ABDD-C75F-5D6D7EAACB87}"/>
              </a:ext>
            </a:extLst>
          </p:cNvPr>
          <p:cNvSpPr txBox="1">
            <a:spLocks noGrp="1"/>
          </p:cNvSpPr>
          <p:nvPr>
            <p:ph type="title"/>
          </p:nvPr>
        </p:nvSpPr>
        <p:spPr>
          <a:xfrm>
            <a:off x="774700" y="4585427"/>
            <a:ext cx="10515600" cy="1532727"/>
          </a:xfrm>
          <a:prstGeom prst="rect">
            <a:avLst/>
          </a:prstGeom>
          <a:noFill/>
        </p:spPr>
        <p:txBody>
          <a:bodyPr wrap="square">
            <a:spAutoFit/>
          </a:bodyPr>
          <a:lstStyle/>
          <a:p>
            <a:pPr algn="ctr" rtl="1"/>
            <a:r>
              <a:rPr lang="ar-SA" sz="2400" b="1" dirty="0">
                <a:solidFill>
                  <a:srgbClr val="FF0000"/>
                </a:solidFill>
                <a:latin typeface=" Abdoullah Ashgar EL-kharef" panose="02000000000000000000" pitchFamily="2" charset="-78"/>
                <a:cs typeface=" Abdoullah Ashgar EL-kharef" panose="02000000000000000000" pitchFamily="2" charset="-78"/>
              </a:rPr>
              <a:t>عددي وسائل التواصل الاجتماعي ؟</a:t>
            </a:r>
            <a:br>
              <a:rPr lang="ar-SA" sz="2400" b="1" dirty="0">
                <a:solidFill>
                  <a:srgbClr val="FF0000"/>
                </a:solidFill>
                <a:latin typeface=" Abdoullah Ashgar EL-kharef" panose="02000000000000000000" pitchFamily="2" charset="-78"/>
                <a:cs typeface=" Abdoullah Ashgar EL-kharef" panose="02000000000000000000" pitchFamily="2" charset="-78"/>
              </a:rPr>
            </a:br>
            <a:br>
              <a:rPr lang="ar-SA" sz="2400" b="1" dirty="0">
                <a:solidFill>
                  <a:srgbClr val="FF0000"/>
                </a:solidFill>
                <a:latin typeface=" Abdoullah Ashgar EL-kharef" panose="02000000000000000000" pitchFamily="2" charset="-78"/>
                <a:cs typeface=" Abdoullah Ashgar EL-kharef" panose="02000000000000000000" pitchFamily="2" charset="-78"/>
              </a:rPr>
            </a:br>
            <a:br>
              <a:rPr lang="ar-SA" sz="1800" b="1" dirty="0">
                <a:solidFill>
                  <a:srgbClr val="FF0000"/>
                </a:solidFill>
                <a:latin typeface=" Abdoullah Ashgar EL-kharef" panose="02000000000000000000" pitchFamily="2" charset="-78"/>
                <a:cs typeface=" Abdoullah Ashgar EL-kharef" panose="02000000000000000000" pitchFamily="2" charset="-78"/>
              </a:rPr>
            </a:br>
            <a:endParaRPr lang="ar-EG" sz="1800" b="1" dirty="0">
              <a:solidFill>
                <a:srgbClr val="FF0000"/>
              </a:solidFill>
              <a:latin typeface=" Abdoullah Ashgar EL-kharef" panose="02000000000000000000" pitchFamily="2" charset="-78"/>
              <a:cs typeface=" Abdoullah Ashgar EL-kharef" panose="02000000000000000000" pitchFamily="2" charset="-78"/>
            </a:endParaRPr>
          </a:p>
          <a:p>
            <a:pPr marL="0" marR="0" lvl="0" indent="0" algn="ctr" defTabSz="914400" rtl="0" eaLnBrk="1" fontAlgn="auto" latinLnBrk="0" hangingPunct="1">
              <a:lnSpc>
                <a:spcPct val="100000"/>
              </a:lnSpc>
              <a:spcBef>
                <a:spcPts val="0"/>
              </a:spcBef>
              <a:spcAft>
                <a:spcPts val="0"/>
              </a:spcAft>
              <a:buClrTx/>
              <a:buSzTx/>
              <a:tabLst/>
              <a:defRPr/>
            </a:pPr>
            <a:r>
              <a:rPr kumimoji="0" lang="ar-SA" sz="1800" b="1" i="0" u="none" strike="noStrike" kern="0" cap="none" spc="0" normalizeH="0" baseline="0" noProof="0" dirty="0">
                <a:ln>
                  <a:noFill/>
                </a:ln>
                <a:solidFill>
                  <a:srgbClr val="FF0000"/>
                </a:solidFill>
                <a:effectLst/>
                <a:uLnTx/>
                <a:uFillTx/>
                <a:latin typeface=" Abdoullah Ashgar EL-kharef" panose="02000000000000000000" pitchFamily="2" charset="-78"/>
                <a:cs typeface=" Abdoullah Ashgar EL-kharef" panose="02000000000000000000" pitchFamily="2" charset="-78"/>
              </a:rPr>
              <a:t>.</a:t>
            </a:r>
          </a:p>
        </p:txBody>
      </p:sp>
      <p:pic>
        <p:nvPicPr>
          <p:cNvPr id="9" name="مواقع التواصل الاجتماعي فيديو">
            <a:hlinkClick r:id="" action="ppaction://media"/>
            <a:extLst>
              <a:ext uri="{FF2B5EF4-FFF2-40B4-BE49-F238E27FC236}">
                <a16:creationId xmlns:a16="http://schemas.microsoft.com/office/drawing/2014/main" id="{7A14BEAC-FE76-D9F2-A10C-998BDD8A16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51639" y="1421295"/>
            <a:ext cx="5288722" cy="2974906"/>
          </a:xfrm>
          <a:prstGeom prst="rect">
            <a:avLst/>
          </a:prstGeom>
        </p:spPr>
      </p:pic>
      <p:sp>
        <p:nvSpPr>
          <p:cNvPr id="10" name="عنوان 3">
            <a:extLst>
              <a:ext uri="{FF2B5EF4-FFF2-40B4-BE49-F238E27FC236}">
                <a16:creationId xmlns:a16="http://schemas.microsoft.com/office/drawing/2014/main" id="{96688277-8DD5-5EEA-E6A6-7B5FA4F32549}"/>
              </a:ext>
            </a:extLst>
          </p:cNvPr>
          <p:cNvSpPr txBox="1">
            <a:spLocks/>
          </p:cNvSpPr>
          <p:nvPr/>
        </p:nvSpPr>
        <p:spPr>
          <a:xfrm>
            <a:off x="901700" y="555178"/>
            <a:ext cx="10515600" cy="1006429"/>
          </a:xfrm>
          <a:prstGeom prst="rect">
            <a:avLst/>
          </a:prstGeom>
          <a:noFill/>
        </p:spPr>
        <p:txBody>
          <a:bodyPr vert="horz" wrap="square" lIns="91440" tIns="45720" rIns="91440" bIns="45720" rtlCol="1" anchor="ctr">
            <a:sp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SA" sz="2800" b="1" dirty="0">
                <a:solidFill>
                  <a:srgbClr val="FF0000"/>
                </a:solidFill>
                <a:latin typeface=" Abdoullah Ashgar EL-kharef" panose="02000000000000000000" pitchFamily="2" charset="-78"/>
                <a:cs typeface=" Abdoullah Ashgar EL-kharef" panose="02000000000000000000" pitchFamily="2" charset="-78"/>
              </a:rPr>
              <a:t>استراتيجية شاهدي ودوني</a:t>
            </a:r>
            <a:br>
              <a:rPr lang="ar-SA" sz="1800" dirty="0">
                <a:solidFill>
                  <a:srgbClr val="1F406A"/>
                </a:solidFill>
                <a:latin typeface=" Abdoullah Ashgar EL-kharef" panose="02000000000000000000" pitchFamily="2" charset="-78"/>
                <a:cs typeface=" Abdoullah Ashgar EL-kharef" panose="02000000000000000000" pitchFamily="2" charset="-78"/>
              </a:rPr>
            </a:br>
            <a:endParaRPr lang="ar-EG" sz="1800" dirty="0">
              <a:solidFill>
                <a:srgbClr val="1F406A"/>
              </a:solidFill>
              <a:latin typeface=" Abdoullah Ashgar EL-kharef" panose="02000000000000000000" pitchFamily="2" charset="-78"/>
              <a:cs typeface=" Abdoullah Ashgar EL-kharef" panose="02000000000000000000" pitchFamily="2" charset="-78"/>
            </a:endParaRPr>
          </a:p>
          <a:p>
            <a:pPr algn="ctr" rtl="0">
              <a:lnSpc>
                <a:spcPct val="100000"/>
              </a:lnSpc>
              <a:spcBef>
                <a:spcPts val="0"/>
              </a:spcBef>
              <a:defRPr/>
            </a:pPr>
            <a:r>
              <a:rPr lang="ar-SA" sz="1800" kern="0" dirty="0">
                <a:solidFill>
                  <a:srgbClr val="1F406A"/>
                </a:solidFill>
                <a:latin typeface=" Abdoullah Ashgar EL-kharef" panose="02000000000000000000" pitchFamily="2" charset="-78"/>
                <a:cs typeface=" Abdoullah Ashgar EL-kharef" panose="02000000000000000000" pitchFamily="2" charset="-78"/>
              </a:rPr>
              <a:t>.</a:t>
            </a:r>
          </a:p>
        </p:txBody>
      </p:sp>
    </p:spTree>
    <p:extLst>
      <p:ext uri="{BB962C8B-B14F-4D97-AF65-F5344CB8AC3E}">
        <p14:creationId xmlns:p14="http://schemas.microsoft.com/office/powerpoint/2010/main" val="63763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4141" fill="hold"/>
                                        <p:tgtEl>
                                          <p:spTgt spid="9"/>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9"/>
                </p:tgtEl>
              </p:cMediaNode>
            </p:video>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9"/>
                                        </p:tgtEl>
                                      </p:cBhvr>
                                    </p:cmd>
                                  </p:childTnLst>
                                </p:cTn>
                              </p:par>
                            </p:childTnLst>
                          </p:cTn>
                        </p:par>
                      </p:childTnLst>
                    </p:cTn>
                  </p:par>
                </p:childTnLst>
              </p:cTn>
              <p:nextCondLst>
                <p:cond evt="onClick" delay="0">
                  <p:tgtEl>
                    <p:spTgt spid="9"/>
                  </p:tgtEl>
                </p:cond>
              </p:nextCondLst>
            </p:seq>
          </p:childTnLst>
        </p:cTn>
      </p:par>
    </p:tnLst>
    <p:bldLst>
      <p:bldP spid="4"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955C7AC0-57A6-69A7-BEE7-0BF62DF9E547}"/>
              </a:ext>
            </a:extLst>
          </p:cNvPr>
          <p:cNvPicPr>
            <a:picLocks noChangeAspect="1"/>
          </p:cNvPicPr>
          <p:nvPr/>
        </p:nvPicPr>
        <p:blipFill>
          <a:blip r:embed="rId2"/>
          <a:stretch>
            <a:fillRect/>
          </a:stretch>
        </p:blipFill>
        <p:spPr>
          <a:xfrm>
            <a:off x="1331843" y="1189382"/>
            <a:ext cx="4876800" cy="4876800"/>
          </a:xfrm>
          <a:prstGeom prst="rect">
            <a:avLst/>
          </a:prstGeom>
        </p:spPr>
      </p:pic>
      <p:sp>
        <p:nvSpPr>
          <p:cNvPr id="6" name="مربع نص 5">
            <a:extLst>
              <a:ext uri="{FF2B5EF4-FFF2-40B4-BE49-F238E27FC236}">
                <a16:creationId xmlns:a16="http://schemas.microsoft.com/office/drawing/2014/main" id="{2ECA4729-93E0-73E1-76BA-57E8003D91B3}"/>
              </a:ext>
            </a:extLst>
          </p:cNvPr>
          <p:cNvSpPr txBox="1"/>
          <p:nvPr/>
        </p:nvSpPr>
        <p:spPr>
          <a:xfrm>
            <a:off x="6563139" y="357809"/>
            <a:ext cx="4022035" cy="769441"/>
          </a:xfrm>
          <a:prstGeom prst="rect">
            <a:avLst/>
          </a:prstGeom>
          <a:noFill/>
        </p:spPr>
        <p:txBody>
          <a:bodyPr wrap="square" rtlCol="1">
            <a:spAutoFit/>
          </a:bodyPr>
          <a:lstStyle/>
          <a:p>
            <a:r>
              <a:rPr lang="ar-SA" sz="4400" b="1" dirty="0">
                <a:solidFill>
                  <a:srgbClr val="FF0000"/>
                </a:solidFill>
                <a:cs typeface="Akhbar MT" pitchFamily="2" charset="-78"/>
              </a:rPr>
              <a:t>استراتيجية قراءة الصور </a:t>
            </a:r>
          </a:p>
        </p:txBody>
      </p:sp>
      <p:sp>
        <p:nvSpPr>
          <p:cNvPr id="7" name="مربع نص 6">
            <a:extLst>
              <a:ext uri="{FF2B5EF4-FFF2-40B4-BE49-F238E27FC236}">
                <a16:creationId xmlns:a16="http://schemas.microsoft.com/office/drawing/2014/main" id="{20AFB3D3-4F69-6090-A8CC-F9D10EDE6D15}"/>
              </a:ext>
            </a:extLst>
          </p:cNvPr>
          <p:cNvSpPr txBox="1"/>
          <p:nvPr/>
        </p:nvSpPr>
        <p:spPr>
          <a:xfrm>
            <a:off x="6857999" y="1239126"/>
            <a:ext cx="4194313" cy="707886"/>
          </a:xfrm>
          <a:prstGeom prst="rect">
            <a:avLst/>
          </a:prstGeom>
          <a:noFill/>
        </p:spPr>
        <p:txBody>
          <a:bodyPr wrap="square" rtlCol="1">
            <a:spAutoFit/>
          </a:bodyPr>
          <a:lstStyle/>
          <a:p>
            <a:r>
              <a:rPr lang="ar-SA" sz="4000" b="1" dirty="0">
                <a:solidFill>
                  <a:srgbClr val="FF0000"/>
                </a:solidFill>
                <a:cs typeface="Akhbar MT" pitchFamily="2" charset="-78"/>
              </a:rPr>
              <a:t>إلى  ما ترمز الصور امامك ؟ </a:t>
            </a:r>
          </a:p>
        </p:txBody>
      </p:sp>
      <p:sp>
        <p:nvSpPr>
          <p:cNvPr id="8" name="مربع نص 7">
            <a:extLst>
              <a:ext uri="{FF2B5EF4-FFF2-40B4-BE49-F238E27FC236}">
                <a16:creationId xmlns:a16="http://schemas.microsoft.com/office/drawing/2014/main" id="{37CDEB66-DBBD-587A-48F9-E15209BC2C0A}"/>
              </a:ext>
            </a:extLst>
          </p:cNvPr>
          <p:cNvSpPr txBox="1"/>
          <p:nvPr/>
        </p:nvSpPr>
        <p:spPr>
          <a:xfrm>
            <a:off x="8020876" y="2058888"/>
            <a:ext cx="2961862" cy="707886"/>
          </a:xfrm>
          <a:prstGeom prst="rect">
            <a:avLst/>
          </a:prstGeom>
          <a:noFill/>
        </p:spPr>
        <p:txBody>
          <a:bodyPr wrap="square" rtlCol="1">
            <a:spAutoFit/>
          </a:bodyPr>
          <a:lstStyle/>
          <a:p>
            <a:r>
              <a:rPr lang="ar-SA" sz="4000" b="1" dirty="0">
                <a:solidFill>
                  <a:srgbClr val="FF0000"/>
                </a:solidFill>
                <a:cs typeface="Akhbar MT" pitchFamily="2" charset="-78"/>
              </a:rPr>
              <a:t>فيما تستخدم ؟ </a:t>
            </a:r>
          </a:p>
        </p:txBody>
      </p:sp>
      <p:sp>
        <p:nvSpPr>
          <p:cNvPr id="12" name="مربع نص 11">
            <a:extLst>
              <a:ext uri="{FF2B5EF4-FFF2-40B4-BE49-F238E27FC236}">
                <a16:creationId xmlns:a16="http://schemas.microsoft.com/office/drawing/2014/main" id="{E0489CBC-B02F-B5F8-02CB-B38F0C7D5B1D}"/>
              </a:ext>
            </a:extLst>
          </p:cNvPr>
          <p:cNvSpPr txBox="1"/>
          <p:nvPr/>
        </p:nvSpPr>
        <p:spPr>
          <a:xfrm>
            <a:off x="6857999" y="3627782"/>
            <a:ext cx="4645991" cy="1200329"/>
          </a:xfrm>
          <a:prstGeom prst="rect">
            <a:avLst/>
          </a:prstGeom>
          <a:noFill/>
        </p:spPr>
        <p:txBody>
          <a:bodyPr wrap="square">
            <a:spAutoFit/>
          </a:bodyPr>
          <a:lstStyle/>
          <a:p>
            <a:r>
              <a:rPr lang="ar-EG" sz="2400" b="1" dirty="0">
                <a:solidFill>
                  <a:srgbClr val="535E9F"/>
                </a:solidFill>
              </a:rPr>
              <a:t>وسائل التواصل الاجتماعي مساحة للأفراد لكتابة الأفكار ومشاركة الأحداث والمواقف، بما فيها مشاركة الصور ومقاطع الفيديو</a:t>
            </a:r>
            <a:endParaRPr lang="ar-SA" sz="2400" dirty="0"/>
          </a:p>
        </p:txBody>
      </p:sp>
    </p:spTree>
    <p:extLst>
      <p:ext uri="{BB962C8B-B14F-4D97-AF65-F5344CB8AC3E}">
        <p14:creationId xmlns:p14="http://schemas.microsoft.com/office/powerpoint/2010/main" val="105983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محتوى 8">
            <a:extLst>
              <a:ext uri="{FF2B5EF4-FFF2-40B4-BE49-F238E27FC236}">
                <a16:creationId xmlns:a16="http://schemas.microsoft.com/office/drawing/2014/main" id="{460E3577-F669-B1EB-FCA0-039537E62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2251" y="3092255"/>
            <a:ext cx="2325758" cy="2325758"/>
          </a:xfrm>
        </p:spPr>
      </p:pic>
      <p:pic>
        <p:nvPicPr>
          <p:cNvPr id="15" name="صورة 14">
            <a:extLst>
              <a:ext uri="{FF2B5EF4-FFF2-40B4-BE49-F238E27FC236}">
                <a16:creationId xmlns:a16="http://schemas.microsoft.com/office/drawing/2014/main" id="{7E0A532E-FA8E-38FE-8341-A50FF3359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268" y="3092255"/>
            <a:ext cx="2046653" cy="2046653"/>
          </a:xfrm>
          <a:prstGeom prst="rect">
            <a:avLst/>
          </a:prstGeom>
        </p:spPr>
      </p:pic>
      <p:sp>
        <p:nvSpPr>
          <p:cNvPr id="16" name="مربع نص 15">
            <a:extLst>
              <a:ext uri="{FF2B5EF4-FFF2-40B4-BE49-F238E27FC236}">
                <a16:creationId xmlns:a16="http://schemas.microsoft.com/office/drawing/2014/main" id="{3AB86262-5499-907D-4255-1AFABB9DB2DD}"/>
              </a:ext>
            </a:extLst>
          </p:cNvPr>
          <p:cNvSpPr txBox="1"/>
          <p:nvPr/>
        </p:nvSpPr>
        <p:spPr>
          <a:xfrm>
            <a:off x="2136913" y="1560629"/>
            <a:ext cx="8647043" cy="769441"/>
          </a:xfrm>
          <a:prstGeom prst="rect">
            <a:avLst/>
          </a:prstGeom>
          <a:noFill/>
        </p:spPr>
        <p:txBody>
          <a:bodyPr wrap="square" rtlCol="1">
            <a:spAutoFit/>
          </a:bodyPr>
          <a:lstStyle/>
          <a:p>
            <a:pPr algn="ctr"/>
            <a:r>
              <a:rPr lang="ar-SA" sz="4400" b="1" dirty="0">
                <a:solidFill>
                  <a:srgbClr val="002060"/>
                </a:solidFill>
                <a:cs typeface="Akhbar MT" pitchFamily="2" charset="-78"/>
              </a:rPr>
              <a:t>أمامك أشهر وسائل التواصل في الوقت الحالي ما هي ؟</a:t>
            </a:r>
          </a:p>
        </p:txBody>
      </p:sp>
      <p:sp>
        <p:nvSpPr>
          <p:cNvPr id="17" name="مربع نص 16">
            <a:extLst>
              <a:ext uri="{FF2B5EF4-FFF2-40B4-BE49-F238E27FC236}">
                <a16:creationId xmlns:a16="http://schemas.microsoft.com/office/drawing/2014/main" id="{7AFACDCC-5E49-6F8C-1BF0-637510F01859}"/>
              </a:ext>
            </a:extLst>
          </p:cNvPr>
          <p:cNvSpPr txBox="1"/>
          <p:nvPr/>
        </p:nvSpPr>
        <p:spPr>
          <a:xfrm>
            <a:off x="4605130" y="798444"/>
            <a:ext cx="4035287" cy="769441"/>
          </a:xfrm>
          <a:prstGeom prst="rect">
            <a:avLst/>
          </a:prstGeom>
          <a:noFill/>
        </p:spPr>
        <p:txBody>
          <a:bodyPr wrap="square" rtlCol="1">
            <a:spAutoFit/>
          </a:bodyPr>
          <a:lstStyle/>
          <a:p>
            <a:pPr algn="ctr"/>
            <a:r>
              <a:rPr lang="ar-SA" sz="4400" b="1" dirty="0">
                <a:solidFill>
                  <a:srgbClr val="002060"/>
                </a:solidFill>
                <a:cs typeface="Akhbar MT" pitchFamily="2" charset="-78"/>
              </a:rPr>
              <a:t>استراتيجية قراءة الصور </a:t>
            </a:r>
          </a:p>
        </p:txBody>
      </p:sp>
    </p:spTree>
    <p:extLst>
      <p:ext uri="{BB962C8B-B14F-4D97-AF65-F5344CB8AC3E}">
        <p14:creationId xmlns:p14="http://schemas.microsoft.com/office/powerpoint/2010/main" val="392173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9D0A3ADB-A697-5ADC-EEDF-8935F9218FB0}"/>
              </a:ext>
            </a:extLst>
          </p:cNvPr>
          <p:cNvSpPr txBox="1"/>
          <p:nvPr/>
        </p:nvSpPr>
        <p:spPr>
          <a:xfrm>
            <a:off x="2099227" y="2868592"/>
            <a:ext cx="7993546" cy="2246769"/>
          </a:xfrm>
          <a:prstGeom prst="rect">
            <a:avLst/>
          </a:prstGeom>
          <a:noFill/>
        </p:spPr>
        <p:txBody>
          <a:bodyPr wrap="square">
            <a:spAutoFit/>
          </a:bodyPr>
          <a:lstStyle/>
          <a:p>
            <a:pPr lvl="0" algn="ctr" rtl="1">
              <a:defRPr/>
            </a:pPr>
            <a:r>
              <a:rPr lang="ar-EG" sz="2800" b="1" dirty="0">
                <a:solidFill>
                  <a:srgbClr val="535E9F"/>
                </a:solidFill>
              </a:rPr>
              <a:t>يجب أن تكون شديد الحرص فيما يتعلق بمعلوماتك الشخصية التي تعرضها في ملفك الشخصي. ضع في اعتبارك أن الاطلاع على هذه المعلومات لا يقتصر فقط على أصدقائك، بل يُمكن للآخرين أيضًا مشاهدتها. لذلك لا تكتب أو تنشر أي شيء لا تريد أن يعرفه الآخرون عنك.</a:t>
            </a:r>
          </a:p>
        </p:txBody>
      </p:sp>
      <p:pic>
        <p:nvPicPr>
          <p:cNvPr id="1026" name="Picture 2" descr="على كيف كيفك: احذروا حركة بسيطة قد تسبب السكتة الدماغية احذروا طقطقة الرقبة">
            <a:extLst>
              <a:ext uri="{FF2B5EF4-FFF2-40B4-BE49-F238E27FC236}">
                <a16:creationId xmlns:a16="http://schemas.microsoft.com/office/drawing/2014/main" id="{E618F7E1-9137-6221-71EC-B2C2AF2DC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199" y="761497"/>
            <a:ext cx="1838739" cy="183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فيديو  لفائدة ومخاطر وسائل التواصل">
            <a:hlinkClick r:id="" action="ppaction://media"/>
            <a:extLst>
              <a:ext uri="{FF2B5EF4-FFF2-40B4-BE49-F238E27FC236}">
                <a16:creationId xmlns:a16="http://schemas.microsoft.com/office/drawing/2014/main" id="{0D01F467-C4A9-BB21-F668-F6219469BE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06537" y="1795807"/>
            <a:ext cx="7491619" cy="4213940"/>
          </a:xfrm>
        </p:spPr>
      </p:pic>
      <p:sp>
        <p:nvSpPr>
          <p:cNvPr id="5" name="مربع نص 4">
            <a:extLst>
              <a:ext uri="{FF2B5EF4-FFF2-40B4-BE49-F238E27FC236}">
                <a16:creationId xmlns:a16="http://schemas.microsoft.com/office/drawing/2014/main" id="{E324CBAF-2ACC-FA9D-97EE-55CEA9708EC4}"/>
              </a:ext>
            </a:extLst>
          </p:cNvPr>
          <p:cNvSpPr txBox="1"/>
          <p:nvPr/>
        </p:nvSpPr>
        <p:spPr>
          <a:xfrm>
            <a:off x="2646707" y="586643"/>
            <a:ext cx="7411278" cy="954107"/>
          </a:xfrm>
          <a:prstGeom prst="rect">
            <a:avLst/>
          </a:prstGeom>
          <a:noFill/>
        </p:spPr>
        <p:txBody>
          <a:bodyPr wrap="square" rtlCol="1">
            <a:spAutoFit/>
          </a:bodyPr>
          <a:lstStyle/>
          <a:p>
            <a:pPr algn="ctr"/>
            <a:r>
              <a:rPr lang="ar-SA" sz="2800" b="1" dirty="0"/>
              <a:t>وسائل التواصل الاجتماعي </a:t>
            </a:r>
            <a:r>
              <a:rPr lang="ar-SA" sz="2800" b="1" dirty="0">
                <a:highlight>
                  <a:srgbClr val="FFFF00"/>
                </a:highlight>
              </a:rPr>
              <a:t>سلاح ذو حدين </a:t>
            </a:r>
            <a:r>
              <a:rPr lang="ar-SA" sz="2800" b="1" dirty="0"/>
              <a:t>اشرحي هذه العبارة بعد مشاهدة هذه الفيديو </a:t>
            </a:r>
          </a:p>
        </p:txBody>
      </p:sp>
    </p:spTree>
    <p:extLst>
      <p:ext uri="{BB962C8B-B14F-4D97-AF65-F5344CB8AC3E}">
        <p14:creationId xmlns:p14="http://schemas.microsoft.com/office/powerpoint/2010/main" val="317042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2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22B3299-515C-DFFE-1CB7-05C0ABE5009A}"/>
              </a:ext>
            </a:extLst>
          </p:cNvPr>
          <p:cNvPicPr>
            <a:picLocks noChangeAspect="1"/>
          </p:cNvPicPr>
          <p:nvPr/>
        </p:nvPicPr>
        <p:blipFill>
          <a:blip r:embed="rId2">
            <a:clrChange>
              <a:clrFrom>
                <a:srgbClr val="FFFFFF"/>
              </a:clrFrom>
              <a:clrTo>
                <a:srgbClr val="FFFFFF">
                  <a:alpha val="0"/>
                </a:srgbClr>
              </a:clrTo>
            </a:clrChange>
            <a:duotone>
              <a:prstClr val="black"/>
              <a:schemeClr val="accent5">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81496" y="3135583"/>
            <a:ext cx="6356020" cy="3400217"/>
          </a:xfrm>
          <a:prstGeom prst="rect">
            <a:avLst/>
          </a:prstGeom>
        </p:spPr>
      </p:pic>
      <p:sp>
        <p:nvSpPr>
          <p:cNvPr id="6" name="مربع نص 5">
            <a:extLst>
              <a:ext uri="{FF2B5EF4-FFF2-40B4-BE49-F238E27FC236}">
                <a16:creationId xmlns:a16="http://schemas.microsoft.com/office/drawing/2014/main" id="{91CEDF9B-7BB9-110C-A96C-90BEF6B22E6D}"/>
              </a:ext>
            </a:extLst>
          </p:cNvPr>
          <p:cNvSpPr txBox="1"/>
          <p:nvPr/>
        </p:nvSpPr>
        <p:spPr>
          <a:xfrm>
            <a:off x="2161788" y="890706"/>
            <a:ext cx="8145089" cy="1015663"/>
          </a:xfrm>
          <a:prstGeom prst="rect">
            <a:avLst/>
          </a:prstGeom>
          <a:noFill/>
        </p:spPr>
        <p:txBody>
          <a:bodyPr wrap="square">
            <a:spAutoFit/>
          </a:bodyPr>
          <a:lstStyle/>
          <a:p>
            <a:pPr algn="ctr" rtl="1"/>
            <a:r>
              <a:rPr lang="ar-EG" sz="2000" b="1" dirty="0">
                <a:solidFill>
                  <a:srgbClr val="535E9F"/>
                </a:solidFill>
              </a:rPr>
              <a:t>من المهم جدا استخدام الإنترنت بحذر ومراعاة قواعد السلامة والأمان، والتفكير مليا في المعلومات التي تنوي مشاركتها : الشبكة. استكشف بعض القواعد التي عليك اتباعها أثناء الدردشة، وخلال تنزيل وتحميل ورفع المواد والتدوين ولعب الألعاب عبر الإنترنت.</a:t>
            </a:r>
          </a:p>
        </p:txBody>
      </p:sp>
      <p:sp>
        <p:nvSpPr>
          <p:cNvPr id="7" name="مربع نص 6">
            <a:extLst>
              <a:ext uri="{FF2B5EF4-FFF2-40B4-BE49-F238E27FC236}">
                <a16:creationId xmlns:a16="http://schemas.microsoft.com/office/drawing/2014/main" id="{A6D6DC98-4E96-5CD8-A4BD-A9C308510077}"/>
              </a:ext>
            </a:extLst>
          </p:cNvPr>
          <p:cNvSpPr txBox="1"/>
          <p:nvPr/>
        </p:nvSpPr>
        <p:spPr>
          <a:xfrm>
            <a:off x="7116417" y="190758"/>
            <a:ext cx="3110948" cy="461665"/>
          </a:xfrm>
          <a:prstGeom prst="rect">
            <a:avLst/>
          </a:prstGeom>
          <a:noFill/>
        </p:spPr>
        <p:txBody>
          <a:bodyPr wrap="square" rtlCol="1">
            <a:spAutoFit/>
          </a:bodyPr>
          <a:lstStyle/>
          <a:p>
            <a:r>
              <a:rPr lang="ar-SA" sz="2400" b="1" dirty="0">
                <a:solidFill>
                  <a:srgbClr val="FF0000"/>
                </a:solidFill>
              </a:rPr>
              <a:t>استراتيجية العصف الذهني </a:t>
            </a:r>
          </a:p>
        </p:txBody>
      </p:sp>
      <p:sp>
        <p:nvSpPr>
          <p:cNvPr id="8" name="مربع نص 7">
            <a:extLst>
              <a:ext uri="{FF2B5EF4-FFF2-40B4-BE49-F238E27FC236}">
                <a16:creationId xmlns:a16="http://schemas.microsoft.com/office/drawing/2014/main" id="{09607BB2-E5EC-5247-FF2E-11C99565738D}"/>
              </a:ext>
            </a:extLst>
          </p:cNvPr>
          <p:cNvSpPr txBox="1"/>
          <p:nvPr/>
        </p:nvSpPr>
        <p:spPr>
          <a:xfrm>
            <a:off x="3849757" y="2032982"/>
            <a:ext cx="5453270" cy="461665"/>
          </a:xfrm>
          <a:prstGeom prst="rect">
            <a:avLst/>
          </a:prstGeom>
          <a:noFill/>
        </p:spPr>
        <p:txBody>
          <a:bodyPr wrap="square" rtlCol="1">
            <a:spAutoFit/>
          </a:bodyPr>
          <a:lstStyle/>
          <a:p>
            <a:r>
              <a:rPr lang="ar-SA" sz="2400" b="1" dirty="0">
                <a:solidFill>
                  <a:srgbClr val="C00000"/>
                </a:solidFill>
              </a:rPr>
              <a:t>ما هي قواعد استخدام وسائل التواصل الاجتماعي ؟ </a:t>
            </a:r>
          </a:p>
        </p:txBody>
      </p:sp>
      <p:sp>
        <p:nvSpPr>
          <p:cNvPr id="10" name="AutoShape 4" descr="اضرار الانترنت المختلفة لجميع المراحل العمرية وطرق التعامل معها">
            <a:extLst>
              <a:ext uri="{FF2B5EF4-FFF2-40B4-BE49-F238E27FC236}">
                <a16:creationId xmlns:a16="http://schemas.microsoft.com/office/drawing/2014/main" id="{F67E3D24-56A3-5F1B-34D9-51C7ED3909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sp>
        <p:nvSpPr>
          <p:cNvPr id="11" name="AutoShape 6" descr="اضرار الانترنت المختلفة لجميع المراحل العمرية وطرق التعامل معها">
            <a:extLst>
              <a:ext uri="{FF2B5EF4-FFF2-40B4-BE49-F238E27FC236}">
                <a16:creationId xmlns:a16="http://schemas.microsoft.com/office/drawing/2014/main" id="{875677EF-7DA9-7AAE-E812-2786CE509DB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2056" name="Picture 8" descr="اضرار الانترنت المختلفة لجميع المراحل العمرية وطرق التعامل معها">
            <a:extLst>
              <a:ext uri="{FF2B5EF4-FFF2-40B4-BE49-F238E27FC236}">
                <a16:creationId xmlns:a16="http://schemas.microsoft.com/office/drawing/2014/main" id="{CC80ED87-132D-4AD6-378A-69008D79F4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4321" y="2555830"/>
            <a:ext cx="2408583" cy="16998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8" name="Picture 10" descr="Učenci s posebnimi potrebami - OSNOVNA ŠOLA POLJE">
            <a:extLst>
              <a:ext uri="{FF2B5EF4-FFF2-40B4-BE49-F238E27FC236}">
                <a16:creationId xmlns:a16="http://schemas.microsoft.com/office/drawing/2014/main" id="{2F3E96CC-2811-0C8B-6B21-118952E44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4968" y="2826647"/>
            <a:ext cx="1696584" cy="1814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0" name="Picture 12" descr="naufragosdelaweb: LENGUAJE DE LAS FORMAS ICÔNICAS">
            <a:extLst>
              <a:ext uri="{FF2B5EF4-FFF2-40B4-BE49-F238E27FC236}">
                <a16:creationId xmlns:a16="http://schemas.microsoft.com/office/drawing/2014/main" id="{BA2A2CD6-E1C3-E5C6-C058-74FE6CA018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4606" y="4762242"/>
            <a:ext cx="28575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fade">
                                      <p:cBhvr>
                                        <p:cTn id="35" dur="1000"/>
                                        <p:tgtEl>
                                          <p:spTgt spid="2056"/>
                                        </p:tgtEl>
                                      </p:cBhvr>
                                    </p:animEffect>
                                    <p:anim calcmode="lin" valueType="num">
                                      <p:cBhvr>
                                        <p:cTn id="36" dur="1000" fill="hold"/>
                                        <p:tgtEl>
                                          <p:spTgt spid="2056"/>
                                        </p:tgtEl>
                                        <p:attrNameLst>
                                          <p:attrName>ppt_x</p:attrName>
                                        </p:attrNameLst>
                                      </p:cBhvr>
                                      <p:tavLst>
                                        <p:tav tm="0">
                                          <p:val>
                                            <p:strVal val="#ppt_x"/>
                                          </p:val>
                                        </p:tav>
                                        <p:tav tm="100000">
                                          <p:val>
                                            <p:strVal val="#ppt_x"/>
                                          </p:val>
                                        </p:tav>
                                      </p:tavLst>
                                    </p:anim>
                                    <p:anim calcmode="lin" valueType="num">
                                      <p:cBhvr>
                                        <p:cTn id="37"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58"/>
                                        </p:tgtEl>
                                        <p:attrNameLst>
                                          <p:attrName>style.visibility</p:attrName>
                                        </p:attrNameLst>
                                      </p:cBhvr>
                                      <p:to>
                                        <p:strVal val="visible"/>
                                      </p:to>
                                    </p:set>
                                    <p:animEffect transition="in" filter="fade">
                                      <p:cBhvr>
                                        <p:cTn id="42" dur="1000"/>
                                        <p:tgtEl>
                                          <p:spTgt spid="2058"/>
                                        </p:tgtEl>
                                      </p:cBhvr>
                                    </p:animEffect>
                                    <p:anim calcmode="lin" valueType="num">
                                      <p:cBhvr>
                                        <p:cTn id="43" dur="1000" fill="hold"/>
                                        <p:tgtEl>
                                          <p:spTgt spid="2058"/>
                                        </p:tgtEl>
                                        <p:attrNameLst>
                                          <p:attrName>ppt_x</p:attrName>
                                        </p:attrNameLst>
                                      </p:cBhvr>
                                      <p:tavLst>
                                        <p:tav tm="0">
                                          <p:val>
                                            <p:strVal val="#ppt_x"/>
                                          </p:val>
                                        </p:tav>
                                        <p:tav tm="100000">
                                          <p:val>
                                            <p:strVal val="#ppt_x"/>
                                          </p:val>
                                        </p:tav>
                                      </p:tavLst>
                                    </p:anim>
                                    <p:anim calcmode="lin" valueType="num">
                                      <p:cBhvr>
                                        <p:cTn id="44"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60"/>
                                        </p:tgtEl>
                                        <p:attrNameLst>
                                          <p:attrName>style.visibility</p:attrName>
                                        </p:attrNameLst>
                                      </p:cBhvr>
                                      <p:to>
                                        <p:strVal val="visible"/>
                                      </p:to>
                                    </p:set>
                                    <p:animEffect transition="in" filter="fade">
                                      <p:cBhvr>
                                        <p:cTn id="49" dur="1000"/>
                                        <p:tgtEl>
                                          <p:spTgt spid="2060"/>
                                        </p:tgtEl>
                                      </p:cBhvr>
                                    </p:animEffect>
                                    <p:anim calcmode="lin" valueType="num">
                                      <p:cBhvr>
                                        <p:cTn id="50" dur="1000" fill="hold"/>
                                        <p:tgtEl>
                                          <p:spTgt spid="2060"/>
                                        </p:tgtEl>
                                        <p:attrNameLst>
                                          <p:attrName>ppt_x</p:attrName>
                                        </p:attrNameLst>
                                      </p:cBhvr>
                                      <p:tavLst>
                                        <p:tav tm="0">
                                          <p:val>
                                            <p:strVal val="#ppt_x"/>
                                          </p:val>
                                        </p:tav>
                                        <p:tav tm="100000">
                                          <p:val>
                                            <p:strVal val="#ppt_x"/>
                                          </p:val>
                                        </p:tav>
                                      </p:tavLst>
                                    </p:anim>
                                    <p:anim calcmode="lin" valueType="num">
                                      <p:cBhvr>
                                        <p:cTn id="51"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CBAD34D-8E77-E5F2-450A-DA136120D08D}"/>
              </a:ext>
            </a:extLst>
          </p:cNvPr>
          <p:cNvPicPr>
            <a:picLocks noChangeAspect="1"/>
          </p:cNvPicPr>
          <p:nvPr/>
        </p:nvPicPr>
        <p:blipFill>
          <a:blip r:embed="rId2">
            <a:clrChange>
              <a:clrFrom>
                <a:srgbClr val="EBFFFF"/>
              </a:clrFrom>
              <a:clrTo>
                <a:srgbClr val="EB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3044688" y="652669"/>
            <a:ext cx="6851374" cy="5210175"/>
          </a:xfrm>
          <a:prstGeom prst="rect">
            <a:avLst/>
          </a:prstGeom>
        </p:spPr>
      </p:pic>
      <p:pic>
        <p:nvPicPr>
          <p:cNvPr id="5" name="عنصر نائب للمحتوى 8">
            <a:extLst>
              <a:ext uri="{FF2B5EF4-FFF2-40B4-BE49-F238E27FC236}">
                <a16:creationId xmlns:a16="http://schemas.microsoft.com/office/drawing/2014/main" id="{D022EE57-1FC2-848A-7FEE-8DCB39FBB46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585635" y="4161321"/>
            <a:ext cx="2241930" cy="2241930"/>
          </a:xfrm>
        </p:spPr>
      </p:pic>
    </p:spTree>
    <p:extLst>
      <p:ext uri="{BB962C8B-B14F-4D97-AF65-F5344CB8AC3E}">
        <p14:creationId xmlns:p14="http://schemas.microsoft.com/office/powerpoint/2010/main" val="179695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6A0C482D-0D5D-6AB9-C7F3-76E00D2A94B7}"/>
              </a:ext>
            </a:extLst>
          </p:cNvPr>
          <p:cNvSpPr/>
          <p:nvPr/>
        </p:nvSpPr>
        <p:spPr>
          <a:xfrm>
            <a:off x="2584171" y="1497495"/>
            <a:ext cx="7394715" cy="2637183"/>
          </a:xfrm>
          <a:prstGeom prst="roundRect">
            <a:avLst/>
          </a:prstGeom>
          <a:noFill/>
          <a:ln w="76200">
            <a:noFill/>
            <a:prstDash val="dash"/>
          </a:ln>
        </p:spPr>
        <p:style>
          <a:lnRef idx="2">
            <a:schemeClr val="accent3"/>
          </a:lnRef>
          <a:fillRef idx="1">
            <a:schemeClr val="lt1"/>
          </a:fillRef>
          <a:effectRef idx="0">
            <a:schemeClr val="accent3"/>
          </a:effectRef>
          <a:fontRef idx="minor">
            <a:schemeClr val="dk1"/>
          </a:fontRef>
        </p:style>
        <p:txBody>
          <a:bodyPr rtlCol="0" anchor="ctr"/>
          <a:lstStyle/>
          <a:p>
            <a:pPr lvl="0" algn="r" rtl="1">
              <a:defRPr/>
            </a:pPr>
            <a:r>
              <a:rPr lang="ar-EG" sz="2000" b="1" u="sng" dirty="0">
                <a:solidFill>
                  <a:srgbClr val="C00000"/>
                </a:solidFill>
              </a:rPr>
              <a:t>حماية الحاسب</a:t>
            </a:r>
            <a:endParaRPr lang="ar-SA" sz="2000" b="1" u="sng" dirty="0">
              <a:solidFill>
                <a:srgbClr val="C00000"/>
              </a:solidFill>
            </a:endParaRPr>
          </a:p>
          <a:p>
            <a:pPr lvl="0" algn="r" rtl="1">
              <a:defRPr/>
            </a:pPr>
            <a:endParaRPr lang="ar-EG" sz="2000" b="1" u="sng" dirty="0">
              <a:solidFill>
                <a:srgbClr val="FAA21A"/>
              </a:solidFill>
            </a:endParaRPr>
          </a:p>
          <a:p>
            <a:pPr lvl="0" algn="r" rtl="1">
              <a:defRPr/>
            </a:pPr>
            <a:r>
              <a:rPr lang="ar-EG" sz="2000" b="1" dirty="0">
                <a:solidFill>
                  <a:srgbClr val="535E9F"/>
                </a:solidFill>
              </a:rPr>
              <a:t>الإنترنت هو مصدر ضخم للمعلومات، ولكنه أيضًا مصدر للعديد من المخاطر خاصة لمن يجهلون طبيعته ومخاطره. وكما الحال في الحياة الواقعية، فهناك الكثير من المخاطر التي يجب عليك تجنبها.</a:t>
            </a:r>
          </a:p>
          <a:p>
            <a:pPr lvl="0" algn="r" rtl="1">
              <a:defRPr/>
            </a:pPr>
            <a:r>
              <a:rPr lang="ar-EG" sz="2000" b="1" dirty="0">
                <a:solidFill>
                  <a:srgbClr val="535E9F"/>
                </a:solidFill>
              </a:rPr>
              <a:t>تتمثل المشكلة الرئيسة في الإنترنت في وجود الفيروسات. الفيروس هو برنامج يدخل إلى الحاسب الخاص بك ويُلحق الضرر به وقد يحاول حذف الملفات أو سرقة المعلومات الشخصية.</a:t>
            </a:r>
          </a:p>
        </p:txBody>
      </p:sp>
      <p:sp>
        <p:nvSpPr>
          <p:cNvPr id="6" name="مربع نص 5">
            <a:extLst>
              <a:ext uri="{FF2B5EF4-FFF2-40B4-BE49-F238E27FC236}">
                <a16:creationId xmlns:a16="http://schemas.microsoft.com/office/drawing/2014/main" id="{8C4CFECF-9958-AF3A-8092-814253832C56}"/>
              </a:ext>
            </a:extLst>
          </p:cNvPr>
          <p:cNvSpPr txBox="1"/>
          <p:nvPr/>
        </p:nvSpPr>
        <p:spPr>
          <a:xfrm>
            <a:off x="3048828" y="3244334"/>
            <a:ext cx="6097656" cy="369332"/>
          </a:xfrm>
          <a:prstGeom prst="rect">
            <a:avLst/>
          </a:prstGeom>
          <a:noFill/>
        </p:spPr>
        <p:txBody>
          <a:bodyPr wrap="square">
            <a:spAutoFit/>
          </a:bodyPr>
          <a:lstStyle/>
          <a:p>
            <a:pPr lvl="0" algn="r" rtl="1">
              <a:defRPr/>
            </a:pPr>
            <a:endParaRPr lang="ar-SA" sz="1800" b="1" u="sng" dirty="0">
              <a:solidFill>
                <a:srgbClr val="FAA21A"/>
              </a:solidFill>
            </a:endParaRPr>
          </a:p>
        </p:txBody>
      </p:sp>
      <p:pic>
        <p:nvPicPr>
          <p:cNvPr id="7" name="صورة 6">
            <a:extLst>
              <a:ext uri="{FF2B5EF4-FFF2-40B4-BE49-F238E27FC236}">
                <a16:creationId xmlns:a16="http://schemas.microsoft.com/office/drawing/2014/main" id="{808D85B6-6D16-FCA8-B843-C08EE404A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469" y="3972644"/>
            <a:ext cx="2368521" cy="2368521"/>
          </a:xfrm>
          <a:prstGeom prst="rect">
            <a:avLst/>
          </a:prstGeom>
        </p:spPr>
      </p:pic>
      <p:sp>
        <p:nvSpPr>
          <p:cNvPr id="10" name="عنصر نائب للمحتوى 9">
            <a:extLst>
              <a:ext uri="{FF2B5EF4-FFF2-40B4-BE49-F238E27FC236}">
                <a16:creationId xmlns:a16="http://schemas.microsoft.com/office/drawing/2014/main" id="{5211FCFB-8C7B-391A-B414-3C7957B3C792}"/>
              </a:ext>
            </a:extLst>
          </p:cNvPr>
          <p:cNvSpPr>
            <a:spLocks noGrp="1"/>
          </p:cNvSpPr>
          <p:nvPr>
            <p:ph idx="1"/>
          </p:nvPr>
        </p:nvSpPr>
        <p:spPr/>
        <p:txBody>
          <a:bodyPr/>
          <a:lstStyle/>
          <a:p>
            <a:endParaRPr lang="ar-SA" dirty="0"/>
          </a:p>
        </p:txBody>
      </p:sp>
    </p:spTree>
    <p:extLst>
      <p:ext uri="{BB962C8B-B14F-4D97-AF65-F5344CB8AC3E}">
        <p14:creationId xmlns:p14="http://schemas.microsoft.com/office/powerpoint/2010/main" val="27498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nodePh="1">
                                  <p:stCondLst>
                                    <p:cond delay="0"/>
                                  </p:stCondLst>
                                  <p:endCondLst>
                                    <p:cond evt="begin" delay="0">
                                      <p:tn val="19"/>
                                    </p:cond>
                                  </p:end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uild="p"/>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346</Words>
  <Application>Microsoft Office PowerPoint</Application>
  <PresentationFormat>شاشة عريضة</PresentationFormat>
  <Paragraphs>41</Paragraphs>
  <Slides>12</Slides>
  <Notes>0</Notes>
  <HiddenSlides>0</HiddenSlides>
  <MMClips>3</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12</vt:i4>
      </vt:variant>
    </vt:vector>
  </HeadingPairs>
  <TitlesOfParts>
    <vt:vector size="17" baseType="lpstr">
      <vt:lpstr> Abdoullah Ashgar EL-kharef</vt:lpstr>
      <vt:lpstr>Arial</vt:lpstr>
      <vt:lpstr>Calibri</vt:lpstr>
      <vt:lpstr>Calibri Light</vt:lpstr>
      <vt:lpstr>نسق Office</vt:lpstr>
      <vt:lpstr>عرض تقديمي في PowerPoint</vt:lpstr>
      <vt:lpstr>عددي وسائل التواصل الاجتماعي ؟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عددي وسائل التواصل الاجتماعي ؟    .</dc:title>
  <dc:creator>الجازي بنت المري</dc:creator>
  <cp:lastModifiedBy>الجازي بنت المري</cp:lastModifiedBy>
  <cp:revision>2</cp:revision>
  <dcterms:created xsi:type="dcterms:W3CDTF">2023-03-30T08:29:03Z</dcterms:created>
  <dcterms:modified xsi:type="dcterms:W3CDTF">2023-04-01T19:34:16Z</dcterms:modified>
</cp:coreProperties>
</file>