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469" r:id="rId17"/>
    <p:sldId id="520" r:id="rId18"/>
    <p:sldId id="52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نمط متوسط 4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488EB-9CBD-4B00-972F-3A1C6D00B86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pPr rtl="1"/>
          <a:endParaRPr lang="ar-SA"/>
        </a:p>
      </dgm:t>
    </dgm:pt>
    <dgm:pt modelId="{3446FB98-D767-4AD7-9488-8AA873924ADA}">
      <dgm:prSet phldrT="[نص]"/>
      <dgm:spPr/>
      <dgm:t>
        <a:bodyPr/>
        <a:lstStyle/>
        <a:p>
          <a:pPr rtl="1"/>
          <a:r>
            <a:rPr lang="en-US" dirty="0"/>
            <a:t>Min</a:t>
          </a:r>
        </a:p>
        <a:p>
          <a:pPr rtl="1"/>
          <a:r>
            <a:rPr lang="ar-SA" dirty="0"/>
            <a:t> أصغر قيمة </a:t>
          </a:r>
        </a:p>
      </dgm:t>
    </dgm:pt>
    <dgm:pt modelId="{4187D54E-A138-44BA-B5C9-5403A222AE7B}" type="parTrans" cxnId="{F1709C03-E8DD-483D-B5D3-CDD167505ECF}">
      <dgm:prSet/>
      <dgm:spPr/>
      <dgm:t>
        <a:bodyPr/>
        <a:lstStyle/>
        <a:p>
          <a:pPr rtl="1"/>
          <a:endParaRPr lang="ar-SA"/>
        </a:p>
      </dgm:t>
    </dgm:pt>
    <dgm:pt modelId="{1E5DB6B7-9CBE-4FC4-A209-449AE716646C}" type="sibTrans" cxnId="{F1709C03-E8DD-483D-B5D3-CDD167505ECF}">
      <dgm:prSet/>
      <dgm:spPr/>
      <dgm:t>
        <a:bodyPr/>
        <a:lstStyle/>
        <a:p>
          <a:pPr rtl="1"/>
          <a:endParaRPr lang="ar-SA"/>
        </a:p>
      </dgm:t>
    </dgm:pt>
    <dgm:pt modelId="{C321758A-03DB-4AFC-8D0C-4B2A7A3CEE93}">
      <dgm:prSet phldrT="[نص]"/>
      <dgm:spPr/>
      <dgm:t>
        <a:bodyPr/>
        <a:lstStyle/>
        <a:p>
          <a:pPr rtl="1"/>
          <a:r>
            <a:rPr lang="en-US" dirty="0"/>
            <a:t>Max</a:t>
          </a:r>
        </a:p>
        <a:p>
          <a:pPr rtl="1"/>
          <a:r>
            <a:rPr lang="ar-SA" dirty="0"/>
            <a:t> أكبر قيمة </a:t>
          </a:r>
        </a:p>
      </dgm:t>
    </dgm:pt>
    <dgm:pt modelId="{70126897-66C1-416B-BE5F-8C2F0943BD89}" type="parTrans" cxnId="{EACC3EB8-EDDF-45D5-B9F4-0AF53492ABB9}">
      <dgm:prSet/>
      <dgm:spPr/>
      <dgm:t>
        <a:bodyPr/>
        <a:lstStyle/>
        <a:p>
          <a:pPr rtl="1"/>
          <a:endParaRPr lang="ar-SA"/>
        </a:p>
      </dgm:t>
    </dgm:pt>
    <dgm:pt modelId="{C05C9DA9-787B-478A-9671-6558F987B2D3}" type="sibTrans" cxnId="{EACC3EB8-EDDF-45D5-B9F4-0AF53492ABB9}">
      <dgm:prSet/>
      <dgm:spPr/>
      <dgm:t>
        <a:bodyPr/>
        <a:lstStyle/>
        <a:p>
          <a:pPr rtl="1"/>
          <a:endParaRPr lang="ar-SA"/>
        </a:p>
      </dgm:t>
    </dgm:pt>
    <dgm:pt modelId="{AFCE0ACB-04E4-4D16-98E8-9B06FA1BA37E}">
      <dgm:prSet phldrT="[نص]"/>
      <dgm:spPr/>
      <dgm:t>
        <a:bodyPr/>
        <a:lstStyle/>
        <a:p>
          <a:pPr rtl="1"/>
          <a:r>
            <a:rPr lang="en-US" dirty="0"/>
            <a:t>Average</a:t>
          </a:r>
        </a:p>
        <a:p>
          <a:pPr rtl="1"/>
          <a:r>
            <a:rPr lang="ar-SA" dirty="0"/>
            <a:t> المتوسط</a:t>
          </a:r>
        </a:p>
      </dgm:t>
    </dgm:pt>
    <dgm:pt modelId="{FF9CFEFF-054E-4357-AA4D-F464A3A1C7FF}" type="parTrans" cxnId="{4811DC3E-672D-4A84-B473-0087F3C8B43E}">
      <dgm:prSet/>
      <dgm:spPr/>
      <dgm:t>
        <a:bodyPr/>
        <a:lstStyle/>
        <a:p>
          <a:pPr rtl="1"/>
          <a:endParaRPr lang="ar-SA"/>
        </a:p>
      </dgm:t>
    </dgm:pt>
    <dgm:pt modelId="{727752EE-6829-4EAA-A074-6415FB011CD0}" type="sibTrans" cxnId="{4811DC3E-672D-4A84-B473-0087F3C8B43E}">
      <dgm:prSet/>
      <dgm:spPr/>
      <dgm:t>
        <a:bodyPr/>
        <a:lstStyle/>
        <a:p>
          <a:pPr rtl="1"/>
          <a:endParaRPr lang="ar-SA"/>
        </a:p>
      </dgm:t>
    </dgm:pt>
    <dgm:pt modelId="{00EDE825-8C55-48B5-BC41-4976CC29557F}">
      <dgm:prSet phldrT="[نص]"/>
      <dgm:spPr/>
      <dgm:t>
        <a:bodyPr/>
        <a:lstStyle/>
        <a:p>
          <a:pPr rtl="1"/>
          <a:r>
            <a:rPr lang="en-US" dirty="0"/>
            <a:t>SUM</a:t>
          </a:r>
        </a:p>
        <a:p>
          <a:pPr rtl="1"/>
          <a:r>
            <a:rPr lang="ar-SA" dirty="0"/>
            <a:t> المجموع </a:t>
          </a:r>
        </a:p>
      </dgm:t>
    </dgm:pt>
    <dgm:pt modelId="{031EDB4D-A765-4B95-8AE5-D36BB0F7E186}" type="parTrans" cxnId="{0772A026-4C5B-47FA-97F8-CC7B42DEFE15}">
      <dgm:prSet/>
      <dgm:spPr/>
      <dgm:t>
        <a:bodyPr/>
        <a:lstStyle/>
        <a:p>
          <a:pPr rtl="1"/>
          <a:endParaRPr lang="ar-SA"/>
        </a:p>
      </dgm:t>
    </dgm:pt>
    <dgm:pt modelId="{3B483C35-0DA2-41A0-BEE7-665943AAF88F}" type="sibTrans" cxnId="{0772A026-4C5B-47FA-97F8-CC7B42DEFE15}">
      <dgm:prSet/>
      <dgm:spPr/>
      <dgm:t>
        <a:bodyPr/>
        <a:lstStyle/>
        <a:p>
          <a:pPr rtl="1"/>
          <a:endParaRPr lang="ar-SA"/>
        </a:p>
      </dgm:t>
    </dgm:pt>
    <dgm:pt modelId="{6889CF3E-8F0B-4697-8C7E-9575D735230D}" type="pres">
      <dgm:prSet presAssocID="{33B488EB-9CBD-4B00-972F-3A1C6D00B867}" presName="Name0" presStyleCnt="0">
        <dgm:presLayoutVars>
          <dgm:chMax/>
          <dgm:chPref/>
          <dgm:dir/>
          <dgm:animLvl val="lvl"/>
        </dgm:presLayoutVars>
      </dgm:prSet>
      <dgm:spPr/>
    </dgm:pt>
    <dgm:pt modelId="{8EC97645-CEE6-402D-834B-6C6C109F159F}" type="pres">
      <dgm:prSet presAssocID="{3446FB98-D767-4AD7-9488-8AA873924ADA}" presName="composite" presStyleCnt="0"/>
      <dgm:spPr/>
    </dgm:pt>
    <dgm:pt modelId="{9DD4249B-E21E-4C07-9038-F568ACAE26C2}" type="pres">
      <dgm:prSet presAssocID="{3446FB98-D767-4AD7-9488-8AA873924ADA}" presName="Parent1" presStyleLbl="node1" presStyleIdx="0" presStyleCnt="8">
        <dgm:presLayoutVars>
          <dgm:chMax val="1"/>
          <dgm:chPref val="1"/>
          <dgm:bulletEnabled val="1"/>
        </dgm:presLayoutVars>
      </dgm:prSet>
      <dgm:spPr/>
    </dgm:pt>
    <dgm:pt modelId="{683025AA-562E-4FAD-B16D-B66089EAF2AF}" type="pres">
      <dgm:prSet presAssocID="{3446FB98-D767-4AD7-9488-8AA873924ADA}" presName="Childtext1" presStyleLbl="revTx" presStyleIdx="0" presStyleCnt="4">
        <dgm:presLayoutVars>
          <dgm:chMax val="0"/>
          <dgm:chPref val="0"/>
          <dgm:bulletEnabled val="1"/>
        </dgm:presLayoutVars>
      </dgm:prSet>
      <dgm:spPr/>
    </dgm:pt>
    <dgm:pt modelId="{92913DE4-D928-4B83-B171-45EE051A3E55}" type="pres">
      <dgm:prSet presAssocID="{3446FB98-D767-4AD7-9488-8AA873924ADA}" presName="BalanceSpacing" presStyleCnt="0"/>
      <dgm:spPr/>
    </dgm:pt>
    <dgm:pt modelId="{2890076D-40EF-4532-9BC3-A46EFD4502F7}" type="pres">
      <dgm:prSet presAssocID="{3446FB98-D767-4AD7-9488-8AA873924ADA}" presName="BalanceSpacing1" presStyleCnt="0"/>
      <dgm:spPr/>
    </dgm:pt>
    <dgm:pt modelId="{A94758C3-F941-4C6D-B804-CF5F87405552}" type="pres">
      <dgm:prSet presAssocID="{1E5DB6B7-9CBE-4FC4-A209-449AE716646C}" presName="Accent1Text" presStyleLbl="node1" presStyleIdx="1" presStyleCnt="8"/>
      <dgm:spPr/>
    </dgm:pt>
    <dgm:pt modelId="{5C2C20AD-0016-4DCF-895E-AF58C3D26EF9}" type="pres">
      <dgm:prSet presAssocID="{1E5DB6B7-9CBE-4FC4-A209-449AE716646C}" presName="spaceBetweenRectangles" presStyleCnt="0"/>
      <dgm:spPr/>
    </dgm:pt>
    <dgm:pt modelId="{68C12AC9-239E-472C-9598-0FD99C353F26}" type="pres">
      <dgm:prSet presAssocID="{C321758A-03DB-4AFC-8D0C-4B2A7A3CEE93}" presName="composite" presStyleCnt="0"/>
      <dgm:spPr/>
    </dgm:pt>
    <dgm:pt modelId="{F53F7D88-BABB-455C-B9AA-E148060B0B06}" type="pres">
      <dgm:prSet presAssocID="{C321758A-03DB-4AFC-8D0C-4B2A7A3CEE93}" presName="Parent1" presStyleLbl="node1" presStyleIdx="2" presStyleCnt="8">
        <dgm:presLayoutVars>
          <dgm:chMax val="1"/>
          <dgm:chPref val="1"/>
          <dgm:bulletEnabled val="1"/>
        </dgm:presLayoutVars>
      </dgm:prSet>
      <dgm:spPr/>
    </dgm:pt>
    <dgm:pt modelId="{3693ECF0-F736-4AA3-92A1-C64B80A8238B}" type="pres">
      <dgm:prSet presAssocID="{C321758A-03DB-4AFC-8D0C-4B2A7A3CEE93}" presName="Childtext1" presStyleLbl="revTx" presStyleIdx="1" presStyleCnt="4">
        <dgm:presLayoutVars>
          <dgm:chMax val="0"/>
          <dgm:chPref val="0"/>
          <dgm:bulletEnabled val="1"/>
        </dgm:presLayoutVars>
      </dgm:prSet>
      <dgm:spPr/>
    </dgm:pt>
    <dgm:pt modelId="{159EE63D-CEBF-4050-8E7B-39F02CBB1818}" type="pres">
      <dgm:prSet presAssocID="{C321758A-03DB-4AFC-8D0C-4B2A7A3CEE93}" presName="BalanceSpacing" presStyleCnt="0"/>
      <dgm:spPr/>
    </dgm:pt>
    <dgm:pt modelId="{257D56A0-6AA6-46ED-B4D6-78D71563BD7A}" type="pres">
      <dgm:prSet presAssocID="{C321758A-03DB-4AFC-8D0C-4B2A7A3CEE93}" presName="BalanceSpacing1" presStyleCnt="0"/>
      <dgm:spPr/>
    </dgm:pt>
    <dgm:pt modelId="{BF1CF563-A571-4424-AC63-F38E7110327D}" type="pres">
      <dgm:prSet presAssocID="{C05C9DA9-787B-478A-9671-6558F987B2D3}" presName="Accent1Text" presStyleLbl="node1" presStyleIdx="3" presStyleCnt="8"/>
      <dgm:spPr/>
    </dgm:pt>
    <dgm:pt modelId="{99887354-1DF1-4597-B496-551CF4B5C32D}" type="pres">
      <dgm:prSet presAssocID="{C05C9DA9-787B-478A-9671-6558F987B2D3}" presName="spaceBetweenRectangles" presStyleCnt="0"/>
      <dgm:spPr/>
    </dgm:pt>
    <dgm:pt modelId="{CEA6D98A-0149-4613-9505-2E62E4C09A16}" type="pres">
      <dgm:prSet presAssocID="{AFCE0ACB-04E4-4D16-98E8-9B06FA1BA37E}" presName="composite" presStyleCnt="0"/>
      <dgm:spPr/>
    </dgm:pt>
    <dgm:pt modelId="{D2697859-B90D-4EF1-9984-E4BC64C73892}" type="pres">
      <dgm:prSet presAssocID="{AFCE0ACB-04E4-4D16-98E8-9B06FA1BA37E}" presName="Parent1" presStyleLbl="node1" presStyleIdx="4" presStyleCnt="8">
        <dgm:presLayoutVars>
          <dgm:chMax val="1"/>
          <dgm:chPref val="1"/>
          <dgm:bulletEnabled val="1"/>
        </dgm:presLayoutVars>
      </dgm:prSet>
      <dgm:spPr/>
    </dgm:pt>
    <dgm:pt modelId="{C8459FEE-FA62-4E4E-BEEB-D88E66C30BB4}" type="pres">
      <dgm:prSet presAssocID="{AFCE0ACB-04E4-4D16-98E8-9B06FA1BA37E}" presName="Childtext1" presStyleLbl="revTx" presStyleIdx="2" presStyleCnt="4">
        <dgm:presLayoutVars>
          <dgm:chMax val="0"/>
          <dgm:chPref val="0"/>
          <dgm:bulletEnabled val="1"/>
        </dgm:presLayoutVars>
      </dgm:prSet>
      <dgm:spPr/>
    </dgm:pt>
    <dgm:pt modelId="{2E633A83-115E-4B45-A233-43E6BBFFD983}" type="pres">
      <dgm:prSet presAssocID="{AFCE0ACB-04E4-4D16-98E8-9B06FA1BA37E}" presName="BalanceSpacing" presStyleCnt="0"/>
      <dgm:spPr/>
    </dgm:pt>
    <dgm:pt modelId="{3731CA7E-5D32-4F0D-9B36-434392006A5B}" type="pres">
      <dgm:prSet presAssocID="{AFCE0ACB-04E4-4D16-98E8-9B06FA1BA37E}" presName="BalanceSpacing1" presStyleCnt="0"/>
      <dgm:spPr/>
    </dgm:pt>
    <dgm:pt modelId="{29170659-7E6E-46D7-9EBC-1BB90E4D7956}" type="pres">
      <dgm:prSet presAssocID="{727752EE-6829-4EAA-A074-6415FB011CD0}" presName="Accent1Text" presStyleLbl="node1" presStyleIdx="5" presStyleCnt="8"/>
      <dgm:spPr/>
    </dgm:pt>
    <dgm:pt modelId="{E2FBC250-ED43-4A2B-9382-DBC1D88C9734}" type="pres">
      <dgm:prSet presAssocID="{727752EE-6829-4EAA-A074-6415FB011CD0}" presName="spaceBetweenRectangles" presStyleCnt="0"/>
      <dgm:spPr/>
    </dgm:pt>
    <dgm:pt modelId="{63F21D8E-D574-4E95-9D09-EBF24BC4F480}" type="pres">
      <dgm:prSet presAssocID="{00EDE825-8C55-48B5-BC41-4976CC29557F}" presName="composite" presStyleCnt="0"/>
      <dgm:spPr/>
    </dgm:pt>
    <dgm:pt modelId="{35350FB6-4A8E-46D1-9842-0F1E945436F1}" type="pres">
      <dgm:prSet presAssocID="{00EDE825-8C55-48B5-BC41-4976CC29557F}" presName="Parent1" presStyleLbl="node1" presStyleIdx="6" presStyleCnt="8">
        <dgm:presLayoutVars>
          <dgm:chMax val="1"/>
          <dgm:chPref val="1"/>
          <dgm:bulletEnabled val="1"/>
        </dgm:presLayoutVars>
      </dgm:prSet>
      <dgm:spPr/>
    </dgm:pt>
    <dgm:pt modelId="{047A6A15-06B1-400A-9621-37EB2A06EF75}" type="pres">
      <dgm:prSet presAssocID="{00EDE825-8C55-48B5-BC41-4976CC29557F}" presName="Childtext1" presStyleLbl="revTx" presStyleIdx="3" presStyleCnt="4">
        <dgm:presLayoutVars>
          <dgm:chMax val="0"/>
          <dgm:chPref val="0"/>
          <dgm:bulletEnabled val="1"/>
        </dgm:presLayoutVars>
      </dgm:prSet>
      <dgm:spPr/>
    </dgm:pt>
    <dgm:pt modelId="{5C9FD6F9-7BC9-4814-ACB1-1C47DB3739CF}" type="pres">
      <dgm:prSet presAssocID="{00EDE825-8C55-48B5-BC41-4976CC29557F}" presName="BalanceSpacing" presStyleCnt="0"/>
      <dgm:spPr/>
    </dgm:pt>
    <dgm:pt modelId="{B26FA05D-DEBD-4445-AC0B-EC8ED5B07508}" type="pres">
      <dgm:prSet presAssocID="{00EDE825-8C55-48B5-BC41-4976CC29557F}" presName="BalanceSpacing1" presStyleCnt="0"/>
      <dgm:spPr/>
    </dgm:pt>
    <dgm:pt modelId="{E88B8E55-4E1D-4857-926C-5C4F6D24D28F}" type="pres">
      <dgm:prSet presAssocID="{3B483C35-0DA2-41A0-BEE7-665943AAF88F}" presName="Accent1Text" presStyleLbl="node1" presStyleIdx="7" presStyleCnt="8"/>
      <dgm:spPr/>
    </dgm:pt>
  </dgm:ptLst>
  <dgm:cxnLst>
    <dgm:cxn modelId="{F1709C03-E8DD-483D-B5D3-CDD167505ECF}" srcId="{33B488EB-9CBD-4B00-972F-3A1C6D00B867}" destId="{3446FB98-D767-4AD7-9488-8AA873924ADA}" srcOrd="0" destOrd="0" parTransId="{4187D54E-A138-44BA-B5C9-5403A222AE7B}" sibTransId="{1E5DB6B7-9CBE-4FC4-A209-449AE716646C}"/>
    <dgm:cxn modelId="{16D4EA12-D0D6-4EB3-B2D0-C90E6472F4C8}" type="presOf" srcId="{C321758A-03DB-4AFC-8D0C-4B2A7A3CEE93}" destId="{F53F7D88-BABB-455C-B9AA-E148060B0B06}" srcOrd="0" destOrd="0" presId="urn:microsoft.com/office/officeart/2008/layout/AlternatingHexagons"/>
    <dgm:cxn modelId="{0772A026-4C5B-47FA-97F8-CC7B42DEFE15}" srcId="{33B488EB-9CBD-4B00-972F-3A1C6D00B867}" destId="{00EDE825-8C55-48B5-BC41-4976CC29557F}" srcOrd="3" destOrd="0" parTransId="{031EDB4D-A765-4B95-8AE5-D36BB0F7E186}" sibTransId="{3B483C35-0DA2-41A0-BEE7-665943AAF88F}"/>
    <dgm:cxn modelId="{4811DC3E-672D-4A84-B473-0087F3C8B43E}" srcId="{33B488EB-9CBD-4B00-972F-3A1C6D00B867}" destId="{AFCE0ACB-04E4-4D16-98E8-9B06FA1BA37E}" srcOrd="2" destOrd="0" parTransId="{FF9CFEFF-054E-4357-AA4D-F464A3A1C7FF}" sibTransId="{727752EE-6829-4EAA-A074-6415FB011CD0}"/>
    <dgm:cxn modelId="{A0090F46-9240-4BD6-9197-25588893CB9E}" type="presOf" srcId="{33B488EB-9CBD-4B00-972F-3A1C6D00B867}" destId="{6889CF3E-8F0B-4697-8C7E-9575D735230D}" srcOrd="0" destOrd="0" presId="urn:microsoft.com/office/officeart/2008/layout/AlternatingHexagons"/>
    <dgm:cxn modelId="{10F8DF88-7CFD-46F9-9439-095FBCF81E62}" type="presOf" srcId="{1E5DB6B7-9CBE-4FC4-A209-449AE716646C}" destId="{A94758C3-F941-4C6D-B804-CF5F87405552}" srcOrd="0" destOrd="0" presId="urn:microsoft.com/office/officeart/2008/layout/AlternatingHexagons"/>
    <dgm:cxn modelId="{EACC3EB8-EDDF-45D5-B9F4-0AF53492ABB9}" srcId="{33B488EB-9CBD-4B00-972F-3A1C6D00B867}" destId="{C321758A-03DB-4AFC-8D0C-4B2A7A3CEE93}" srcOrd="1" destOrd="0" parTransId="{70126897-66C1-416B-BE5F-8C2F0943BD89}" sibTransId="{C05C9DA9-787B-478A-9671-6558F987B2D3}"/>
    <dgm:cxn modelId="{B80D81DB-B8B4-44F0-9EF6-0543BF158FB5}" type="presOf" srcId="{AFCE0ACB-04E4-4D16-98E8-9B06FA1BA37E}" destId="{D2697859-B90D-4EF1-9984-E4BC64C73892}" srcOrd="0" destOrd="0" presId="urn:microsoft.com/office/officeart/2008/layout/AlternatingHexagons"/>
    <dgm:cxn modelId="{56B937E1-BA1B-4F81-9509-AB5C5B6084CC}" type="presOf" srcId="{3446FB98-D767-4AD7-9488-8AA873924ADA}" destId="{9DD4249B-E21E-4C07-9038-F568ACAE26C2}" srcOrd="0" destOrd="0" presId="urn:microsoft.com/office/officeart/2008/layout/AlternatingHexagons"/>
    <dgm:cxn modelId="{C06C66E8-DFDE-4DCE-816B-6342C863CF72}" type="presOf" srcId="{3B483C35-0DA2-41A0-BEE7-665943AAF88F}" destId="{E88B8E55-4E1D-4857-926C-5C4F6D24D28F}" srcOrd="0" destOrd="0" presId="urn:microsoft.com/office/officeart/2008/layout/AlternatingHexagons"/>
    <dgm:cxn modelId="{B16CC3F3-6449-4EF0-AB36-C4D10FD299A1}" type="presOf" srcId="{C05C9DA9-787B-478A-9671-6558F987B2D3}" destId="{BF1CF563-A571-4424-AC63-F38E7110327D}" srcOrd="0" destOrd="0" presId="urn:microsoft.com/office/officeart/2008/layout/AlternatingHexagons"/>
    <dgm:cxn modelId="{531942FA-7B50-451F-8F3A-073A16E997D4}" type="presOf" srcId="{00EDE825-8C55-48B5-BC41-4976CC29557F}" destId="{35350FB6-4A8E-46D1-9842-0F1E945436F1}" srcOrd="0" destOrd="0" presId="urn:microsoft.com/office/officeart/2008/layout/AlternatingHexagons"/>
    <dgm:cxn modelId="{39D200FB-ED17-4B94-8C25-13850EFA9000}" type="presOf" srcId="{727752EE-6829-4EAA-A074-6415FB011CD0}" destId="{29170659-7E6E-46D7-9EBC-1BB90E4D7956}" srcOrd="0" destOrd="0" presId="urn:microsoft.com/office/officeart/2008/layout/AlternatingHexagons"/>
    <dgm:cxn modelId="{7CE6481B-B153-4B4E-AF26-49A416957AD6}" type="presParOf" srcId="{6889CF3E-8F0B-4697-8C7E-9575D735230D}" destId="{8EC97645-CEE6-402D-834B-6C6C109F159F}" srcOrd="0" destOrd="0" presId="urn:microsoft.com/office/officeart/2008/layout/AlternatingHexagons"/>
    <dgm:cxn modelId="{DD59F6F1-EF48-4BE6-A9DB-2B26090818FB}" type="presParOf" srcId="{8EC97645-CEE6-402D-834B-6C6C109F159F}" destId="{9DD4249B-E21E-4C07-9038-F568ACAE26C2}" srcOrd="0" destOrd="0" presId="urn:microsoft.com/office/officeart/2008/layout/AlternatingHexagons"/>
    <dgm:cxn modelId="{8303D863-9650-4DC3-A6F6-637B8B4E3933}" type="presParOf" srcId="{8EC97645-CEE6-402D-834B-6C6C109F159F}" destId="{683025AA-562E-4FAD-B16D-B66089EAF2AF}" srcOrd="1" destOrd="0" presId="urn:microsoft.com/office/officeart/2008/layout/AlternatingHexagons"/>
    <dgm:cxn modelId="{159441A9-FB1B-459F-9BC5-8AE5C7E5A59F}" type="presParOf" srcId="{8EC97645-CEE6-402D-834B-6C6C109F159F}" destId="{92913DE4-D928-4B83-B171-45EE051A3E55}" srcOrd="2" destOrd="0" presId="urn:microsoft.com/office/officeart/2008/layout/AlternatingHexagons"/>
    <dgm:cxn modelId="{11AF1E09-1671-4DBD-A9EC-9B65DA471FAF}" type="presParOf" srcId="{8EC97645-CEE6-402D-834B-6C6C109F159F}" destId="{2890076D-40EF-4532-9BC3-A46EFD4502F7}" srcOrd="3" destOrd="0" presId="urn:microsoft.com/office/officeart/2008/layout/AlternatingHexagons"/>
    <dgm:cxn modelId="{B2AF3D48-64FD-44FC-B117-31FF410CE115}" type="presParOf" srcId="{8EC97645-CEE6-402D-834B-6C6C109F159F}" destId="{A94758C3-F941-4C6D-B804-CF5F87405552}" srcOrd="4" destOrd="0" presId="urn:microsoft.com/office/officeart/2008/layout/AlternatingHexagons"/>
    <dgm:cxn modelId="{6C2FA06A-1DED-4C69-B952-7BF47977AA69}" type="presParOf" srcId="{6889CF3E-8F0B-4697-8C7E-9575D735230D}" destId="{5C2C20AD-0016-4DCF-895E-AF58C3D26EF9}" srcOrd="1" destOrd="0" presId="urn:microsoft.com/office/officeart/2008/layout/AlternatingHexagons"/>
    <dgm:cxn modelId="{140B9877-8F07-473E-B8C3-784F24E74A7F}" type="presParOf" srcId="{6889CF3E-8F0B-4697-8C7E-9575D735230D}" destId="{68C12AC9-239E-472C-9598-0FD99C353F26}" srcOrd="2" destOrd="0" presId="urn:microsoft.com/office/officeart/2008/layout/AlternatingHexagons"/>
    <dgm:cxn modelId="{0CF28CA8-E105-457B-8217-1C0A2732057F}" type="presParOf" srcId="{68C12AC9-239E-472C-9598-0FD99C353F26}" destId="{F53F7D88-BABB-455C-B9AA-E148060B0B06}" srcOrd="0" destOrd="0" presId="urn:microsoft.com/office/officeart/2008/layout/AlternatingHexagons"/>
    <dgm:cxn modelId="{F51785CD-A371-4754-9F64-DA07ED31906C}" type="presParOf" srcId="{68C12AC9-239E-472C-9598-0FD99C353F26}" destId="{3693ECF0-F736-4AA3-92A1-C64B80A8238B}" srcOrd="1" destOrd="0" presId="urn:microsoft.com/office/officeart/2008/layout/AlternatingHexagons"/>
    <dgm:cxn modelId="{1FBA7E07-401A-4350-B60B-5C9265C1371F}" type="presParOf" srcId="{68C12AC9-239E-472C-9598-0FD99C353F26}" destId="{159EE63D-CEBF-4050-8E7B-39F02CBB1818}" srcOrd="2" destOrd="0" presId="urn:microsoft.com/office/officeart/2008/layout/AlternatingHexagons"/>
    <dgm:cxn modelId="{BA588F1A-DA20-4F53-BE3A-7178CED03191}" type="presParOf" srcId="{68C12AC9-239E-472C-9598-0FD99C353F26}" destId="{257D56A0-6AA6-46ED-B4D6-78D71563BD7A}" srcOrd="3" destOrd="0" presId="urn:microsoft.com/office/officeart/2008/layout/AlternatingHexagons"/>
    <dgm:cxn modelId="{48B84598-B9EF-4C76-9A34-9E7FC337C1A7}" type="presParOf" srcId="{68C12AC9-239E-472C-9598-0FD99C353F26}" destId="{BF1CF563-A571-4424-AC63-F38E7110327D}" srcOrd="4" destOrd="0" presId="urn:microsoft.com/office/officeart/2008/layout/AlternatingHexagons"/>
    <dgm:cxn modelId="{474AD083-C16D-431F-9C77-B06DDFC8D6B7}" type="presParOf" srcId="{6889CF3E-8F0B-4697-8C7E-9575D735230D}" destId="{99887354-1DF1-4597-B496-551CF4B5C32D}" srcOrd="3" destOrd="0" presId="urn:microsoft.com/office/officeart/2008/layout/AlternatingHexagons"/>
    <dgm:cxn modelId="{B0716CAF-6058-48A6-A2EF-BF68B9966D5A}" type="presParOf" srcId="{6889CF3E-8F0B-4697-8C7E-9575D735230D}" destId="{CEA6D98A-0149-4613-9505-2E62E4C09A16}" srcOrd="4" destOrd="0" presId="urn:microsoft.com/office/officeart/2008/layout/AlternatingHexagons"/>
    <dgm:cxn modelId="{ABFB3DD8-3C04-45BE-831B-BBBCCF178FB6}" type="presParOf" srcId="{CEA6D98A-0149-4613-9505-2E62E4C09A16}" destId="{D2697859-B90D-4EF1-9984-E4BC64C73892}" srcOrd="0" destOrd="0" presId="urn:microsoft.com/office/officeart/2008/layout/AlternatingHexagons"/>
    <dgm:cxn modelId="{0D6E1904-232A-4433-8113-88BF480AD748}" type="presParOf" srcId="{CEA6D98A-0149-4613-9505-2E62E4C09A16}" destId="{C8459FEE-FA62-4E4E-BEEB-D88E66C30BB4}" srcOrd="1" destOrd="0" presId="urn:microsoft.com/office/officeart/2008/layout/AlternatingHexagons"/>
    <dgm:cxn modelId="{83359A65-2F7E-40FB-8073-3482B4EF540E}" type="presParOf" srcId="{CEA6D98A-0149-4613-9505-2E62E4C09A16}" destId="{2E633A83-115E-4B45-A233-43E6BBFFD983}" srcOrd="2" destOrd="0" presId="urn:microsoft.com/office/officeart/2008/layout/AlternatingHexagons"/>
    <dgm:cxn modelId="{F5B5D9A7-4458-4112-99AB-EF325A5E5E2B}" type="presParOf" srcId="{CEA6D98A-0149-4613-9505-2E62E4C09A16}" destId="{3731CA7E-5D32-4F0D-9B36-434392006A5B}" srcOrd="3" destOrd="0" presId="urn:microsoft.com/office/officeart/2008/layout/AlternatingHexagons"/>
    <dgm:cxn modelId="{44CAC45F-E6D5-4695-8629-E1B08B2CB923}" type="presParOf" srcId="{CEA6D98A-0149-4613-9505-2E62E4C09A16}" destId="{29170659-7E6E-46D7-9EBC-1BB90E4D7956}" srcOrd="4" destOrd="0" presId="urn:microsoft.com/office/officeart/2008/layout/AlternatingHexagons"/>
    <dgm:cxn modelId="{88A9CF22-216D-4679-95A3-42B205903912}" type="presParOf" srcId="{6889CF3E-8F0B-4697-8C7E-9575D735230D}" destId="{E2FBC250-ED43-4A2B-9382-DBC1D88C9734}" srcOrd="5" destOrd="0" presId="urn:microsoft.com/office/officeart/2008/layout/AlternatingHexagons"/>
    <dgm:cxn modelId="{A91BF7B4-62C6-4105-B513-91B992DC94B6}" type="presParOf" srcId="{6889CF3E-8F0B-4697-8C7E-9575D735230D}" destId="{63F21D8E-D574-4E95-9D09-EBF24BC4F480}" srcOrd="6" destOrd="0" presId="urn:microsoft.com/office/officeart/2008/layout/AlternatingHexagons"/>
    <dgm:cxn modelId="{ED77E84B-57AD-4680-82A5-695BF2B353F4}" type="presParOf" srcId="{63F21D8E-D574-4E95-9D09-EBF24BC4F480}" destId="{35350FB6-4A8E-46D1-9842-0F1E945436F1}" srcOrd="0" destOrd="0" presId="urn:microsoft.com/office/officeart/2008/layout/AlternatingHexagons"/>
    <dgm:cxn modelId="{EF2675EA-1805-4F7F-9B63-2AF4CA0ED039}" type="presParOf" srcId="{63F21D8E-D574-4E95-9D09-EBF24BC4F480}" destId="{047A6A15-06B1-400A-9621-37EB2A06EF75}" srcOrd="1" destOrd="0" presId="urn:microsoft.com/office/officeart/2008/layout/AlternatingHexagons"/>
    <dgm:cxn modelId="{F1D93BD6-208B-4D1B-A377-EC4E14B3E8CC}" type="presParOf" srcId="{63F21D8E-D574-4E95-9D09-EBF24BC4F480}" destId="{5C9FD6F9-7BC9-4814-ACB1-1C47DB3739CF}" srcOrd="2" destOrd="0" presId="urn:microsoft.com/office/officeart/2008/layout/AlternatingHexagons"/>
    <dgm:cxn modelId="{3BE23B0C-47FA-4288-A573-39AAC49E1EAB}" type="presParOf" srcId="{63F21D8E-D574-4E95-9D09-EBF24BC4F480}" destId="{B26FA05D-DEBD-4445-AC0B-EC8ED5B07508}" srcOrd="3" destOrd="0" presId="urn:microsoft.com/office/officeart/2008/layout/AlternatingHexagons"/>
    <dgm:cxn modelId="{9F39681B-5ABF-479D-9F0B-E0BD71315EC3}" type="presParOf" srcId="{63F21D8E-D574-4E95-9D09-EBF24BC4F480}" destId="{E88B8E55-4E1D-4857-926C-5C4F6D24D28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4249B-E21E-4C07-9038-F568ACAE26C2}">
      <dsp:nvSpPr>
        <dsp:cNvPr id="0" name=""/>
        <dsp:cNvSpPr/>
      </dsp:nvSpPr>
      <dsp:spPr>
        <a:xfrm rot="5400000">
          <a:off x="3994774" y="72527"/>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Min</a:t>
          </a:r>
        </a:p>
        <a:p>
          <a:pPr marL="0" lvl="0" indent="0" algn="ctr" defTabSz="533400" rtl="1">
            <a:lnSpc>
              <a:spcPct val="90000"/>
            </a:lnSpc>
            <a:spcBef>
              <a:spcPct val="0"/>
            </a:spcBef>
            <a:spcAft>
              <a:spcPct val="35000"/>
            </a:spcAft>
            <a:buNone/>
          </a:pPr>
          <a:r>
            <a:rPr lang="ar-SA" sz="1200" kern="1200" dirty="0"/>
            <a:t> أصغر قيمة </a:t>
          </a:r>
        </a:p>
      </dsp:txBody>
      <dsp:txXfrm rot="-5400000">
        <a:off x="4214135" y="171868"/>
        <a:ext cx="654938" cy="752802"/>
      </dsp:txXfrm>
    </dsp:sp>
    <dsp:sp modelId="{683025AA-562E-4FAD-B16D-B66089EAF2AF}">
      <dsp:nvSpPr>
        <dsp:cNvPr id="0" name=""/>
        <dsp:cNvSpPr/>
      </dsp:nvSpPr>
      <dsp:spPr>
        <a:xfrm>
          <a:off x="5046219" y="220171"/>
          <a:ext cx="1220525" cy="656196"/>
        </a:xfrm>
        <a:prstGeom prst="rect">
          <a:avLst/>
        </a:prstGeom>
        <a:noFill/>
        <a:ln>
          <a:noFill/>
        </a:ln>
        <a:effectLst/>
      </dsp:spPr>
      <dsp:style>
        <a:lnRef idx="0">
          <a:scrgbClr r="0" g="0" b="0"/>
        </a:lnRef>
        <a:fillRef idx="0">
          <a:scrgbClr r="0" g="0" b="0"/>
        </a:fillRef>
        <a:effectRef idx="0">
          <a:scrgbClr r="0" g="0" b="0"/>
        </a:effectRef>
        <a:fontRef idx="minor"/>
      </dsp:style>
    </dsp:sp>
    <dsp:sp modelId="{A94758C3-F941-4C6D-B804-CF5F87405552}">
      <dsp:nvSpPr>
        <dsp:cNvPr id="0" name=""/>
        <dsp:cNvSpPr/>
      </dsp:nvSpPr>
      <dsp:spPr>
        <a:xfrm rot="5400000">
          <a:off x="2967171" y="72527"/>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1">
            <a:lnSpc>
              <a:spcPct val="90000"/>
            </a:lnSpc>
            <a:spcBef>
              <a:spcPct val="0"/>
            </a:spcBef>
            <a:spcAft>
              <a:spcPct val="35000"/>
            </a:spcAft>
            <a:buNone/>
          </a:pPr>
          <a:endParaRPr lang="ar-SA" sz="3600" kern="1200"/>
        </a:p>
      </dsp:txBody>
      <dsp:txXfrm rot="-5400000">
        <a:off x="3186532" y="171868"/>
        <a:ext cx="654938" cy="752802"/>
      </dsp:txXfrm>
    </dsp:sp>
    <dsp:sp modelId="{F53F7D88-BABB-455C-B9AA-E148060B0B06}">
      <dsp:nvSpPr>
        <dsp:cNvPr id="0" name=""/>
        <dsp:cNvSpPr/>
      </dsp:nvSpPr>
      <dsp:spPr>
        <a:xfrm rot="5400000">
          <a:off x="3479004" y="1000826"/>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Max</a:t>
          </a:r>
        </a:p>
        <a:p>
          <a:pPr marL="0" lvl="0" indent="0" algn="ctr" defTabSz="533400" rtl="1">
            <a:lnSpc>
              <a:spcPct val="90000"/>
            </a:lnSpc>
            <a:spcBef>
              <a:spcPct val="0"/>
            </a:spcBef>
            <a:spcAft>
              <a:spcPct val="35000"/>
            </a:spcAft>
            <a:buNone/>
          </a:pPr>
          <a:r>
            <a:rPr lang="ar-SA" sz="1200" kern="1200" dirty="0"/>
            <a:t> أكبر قيمة </a:t>
          </a:r>
        </a:p>
      </dsp:txBody>
      <dsp:txXfrm rot="-5400000">
        <a:off x="3698365" y="1100167"/>
        <a:ext cx="654938" cy="752802"/>
      </dsp:txXfrm>
    </dsp:sp>
    <dsp:sp modelId="{3693ECF0-F736-4AA3-92A1-C64B80A8238B}">
      <dsp:nvSpPr>
        <dsp:cNvPr id="0" name=""/>
        <dsp:cNvSpPr/>
      </dsp:nvSpPr>
      <dsp:spPr>
        <a:xfrm>
          <a:off x="2329566" y="1148470"/>
          <a:ext cx="1181153" cy="656196"/>
        </a:xfrm>
        <a:prstGeom prst="rect">
          <a:avLst/>
        </a:prstGeom>
        <a:noFill/>
        <a:ln>
          <a:noFill/>
        </a:ln>
        <a:effectLst/>
      </dsp:spPr>
      <dsp:style>
        <a:lnRef idx="0">
          <a:scrgbClr r="0" g="0" b="0"/>
        </a:lnRef>
        <a:fillRef idx="0">
          <a:scrgbClr r="0" g="0" b="0"/>
        </a:fillRef>
        <a:effectRef idx="0">
          <a:scrgbClr r="0" g="0" b="0"/>
        </a:effectRef>
        <a:fontRef idx="minor"/>
      </dsp:style>
    </dsp:sp>
    <dsp:sp modelId="{BF1CF563-A571-4424-AC63-F38E7110327D}">
      <dsp:nvSpPr>
        <dsp:cNvPr id="0" name=""/>
        <dsp:cNvSpPr/>
      </dsp:nvSpPr>
      <dsp:spPr>
        <a:xfrm rot="5400000">
          <a:off x="4506607" y="1000826"/>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1">
            <a:lnSpc>
              <a:spcPct val="90000"/>
            </a:lnSpc>
            <a:spcBef>
              <a:spcPct val="0"/>
            </a:spcBef>
            <a:spcAft>
              <a:spcPct val="35000"/>
            </a:spcAft>
            <a:buNone/>
          </a:pPr>
          <a:endParaRPr lang="ar-SA" sz="3600" kern="1200"/>
        </a:p>
      </dsp:txBody>
      <dsp:txXfrm rot="-5400000">
        <a:off x="4725968" y="1100167"/>
        <a:ext cx="654938" cy="752802"/>
      </dsp:txXfrm>
    </dsp:sp>
    <dsp:sp modelId="{D2697859-B90D-4EF1-9984-E4BC64C73892}">
      <dsp:nvSpPr>
        <dsp:cNvPr id="0" name=""/>
        <dsp:cNvSpPr/>
      </dsp:nvSpPr>
      <dsp:spPr>
        <a:xfrm rot="5400000">
          <a:off x="3994774" y="1929125"/>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Average</a:t>
          </a:r>
        </a:p>
        <a:p>
          <a:pPr marL="0" lvl="0" indent="0" algn="ctr" defTabSz="533400" rtl="1">
            <a:lnSpc>
              <a:spcPct val="90000"/>
            </a:lnSpc>
            <a:spcBef>
              <a:spcPct val="0"/>
            </a:spcBef>
            <a:spcAft>
              <a:spcPct val="35000"/>
            </a:spcAft>
            <a:buNone/>
          </a:pPr>
          <a:r>
            <a:rPr lang="ar-SA" sz="1200" kern="1200" dirty="0"/>
            <a:t> المتوسط</a:t>
          </a:r>
        </a:p>
      </dsp:txBody>
      <dsp:txXfrm rot="-5400000">
        <a:off x="4214135" y="2028466"/>
        <a:ext cx="654938" cy="752802"/>
      </dsp:txXfrm>
    </dsp:sp>
    <dsp:sp modelId="{C8459FEE-FA62-4E4E-BEEB-D88E66C30BB4}">
      <dsp:nvSpPr>
        <dsp:cNvPr id="0" name=""/>
        <dsp:cNvSpPr/>
      </dsp:nvSpPr>
      <dsp:spPr>
        <a:xfrm>
          <a:off x="5046219" y="2076769"/>
          <a:ext cx="1220525" cy="656196"/>
        </a:xfrm>
        <a:prstGeom prst="rect">
          <a:avLst/>
        </a:prstGeom>
        <a:noFill/>
        <a:ln>
          <a:noFill/>
        </a:ln>
        <a:effectLst/>
      </dsp:spPr>
      <dsp:style>
        <a:lnRef idx="0">
          <a:scrgbClr r="0" g="0" b="0"/>
        </a:lnRef>
        <a:fillRef idx="0">
          <a:scrgbClr r="0" g="0" b="0"/>
        </a:fillRef>
        <a:effectRef idx="0">
          <a:scrgbClr r="0" g="0" b="0"/>
        </a:effectRef>
        <a:fontRef idx="minor"/>
      </dsp:style>
    </dsp:sp>
    <dsp:sp modelId="{29170659-7E6E-46D7-9EBC-1BB90E4D7956}">
      <dsp:nvSpPr>
        <dsp:cNvPr id="0" name=""/>
        <dsp:cNvSpPr/>
      </dsp:nvSpPr>
      <dsp:spPr>
        <a:xfrm rot="5400000">
          <a:off x="2967171" y="1929125"/>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1">
            <a:lnSpc>
              <a:spcPct val="90000"/>
            </a:lnSpc>
            <a:spcBef>
              <a:spcPct val="0"/>
            </a:spcBef>
            <a:spcAft>
              <a:spcPct val="35000"/>
            </a:spcAft>
            <a:buNone/>
          </a:pPr>
          <a:endParaRPr lang="ar-SA" sz="3600" kern="1200"/>
        </a:p>
      </dsp:txBody>
      <dsp:txXfrm rot="-5400000">
        <a:off x="3186532" y="2028466"/>
        <a:ext cx="654938" cy="752802"/>
      </dsp:txXfrm>
    </dsp:sp>
    <dsp:sp modelId="{35350FB6-4A8E-46D1-9842-0F1E945436F1}">
      <dsp:nvSpPr>
        <dsp:cNvPr id="0" name=""/>
        <dsp:cNvSpPr/>
      </dsp:nvSpPr>
      <dsp:spPr>
        <a:xfrm rot="5400000">
          <a:off x="3479004" y="2857424"/>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a:t>SUM</a:t>
          </a:r>
        </a:p>
        <a:p>
          <a:pPr marL="0" lvl="0" indent="0" algn="ctr" defTabSz="533400" rtl="1">
            <a:lnSpc>
              <a:spcPct val="90000"/>
            </a:lnSpc>
            <a:spcBef>
              <a:spcPct val="0"/>
            </a:spcBef>
            <a:spcAft>
              <a:spcPct val="35000"/>
            </a:spcAft>
            <a:buNone/>
          </a:pPr>
          <a:r>
            <a:rPr lang="ar-SA" sz="1200" kern="1200" dirty="0"/>
            <a:t> المجموع </a:t>
          </a:r>
        </a:p>
      </dsp:txBody>
      <dsp:txXfrm rot="-5400000">
        <a:off x="3698365" y="2956765"/>
        <a:ext cx="654938" cy="752802"/>
      </dsp:txXfrm>
    </dsp:sp>
    <dsp:sp modelId="{047A6A15-06B1-400A-9621-37EB2A06EF75}">
      <dsp:nvSpPr>
        <dsp:cNvPr id="0" name=""/>
        <dsp:cNvSpPr/>
      </dsp:nvSpPr>
      <dsp:spPr>
        <a:xfrm>
          <a:off x="2329566" y="3005068"/>
          <a:ext cx="1181153" cy="656196"/>
        </a:xfrm>
        <a:prstGeom prst="rect">
          <a:avLst/>
        </a:prstGeom>
        <a:noFill/>
        <a:ln>
          <a:noFill/>
        </a:ln>
        <a:effectLst/>
      </dsp:spPr>
      <dsp:style>
        <a:lnRef idx="0">
          <a:scrgbClr r="0" g="0" b="0"/>
        </a:lnRef>
        <a:fillRef idx="0">
          <a:scrgbClr r="0" g="0" b="0"/>
        </a:fillRef>
        <a:effectRef idx="0">
          <a:scrgbClr r="0" g="0" b="0"/>
        </a:effectRef>
        <a:fontRef idx="minor"/>
      </dsp:style>
    </dsp:sp>
    <dsp:sp modelId="{E88B8E55-4E1D-4857-926C-5C4F6D24D28F}">
      <dsp:nvSpPr>
        <dsp:cNvPr id="0" name=""/>
        <dsp:cNvSpPr/>
      </dsp:nvSpPr>
      <dsp:spPr>
        <a:xfrm rot="5400000">
          <a:off x="4506607" y="2857424"/>
          <a:ext cx="1093660" cy="951484"/>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rtl="1">
            <a:lnSpc>
              <a:spcPct val="90000"/>
            </a:lnSpc>
            <a:spcBef>
              <a:spcPct val="0"/>
            </a:spcBef>
            <a:spcAft>
              <a:spcPct val="35000"/>
            </a:spcAft>
            <a:buNone/>
          </a:pPr>
          <a:endParaRPr lang="ar-SA" sz="3600" kern="1200"/>
        </a:p>
      </dsp:txBody>
      <dsp:txXfrm rot="-5400000">
        <a:off x="4725968" y="2956765"/>
        <a:ext cx="654938" cy="75280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2A54C80-263E-416B-A8E0-580EDEADCBDC}" type="datetimeFigureOut">
              <a:rPr lang="en-US" dirty="0"/>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578A8E7-F111-BE89-5DD1-EF9579DB7B3D}"/>
              </a:ext>
            </a:extLst>
          </p:cNvPr>
          <p:cNvSpPr>
            <a:spLocks noGrp="1"/>
          </p:cNvSpPr>
          <p:nvPr>
            <p:ph type="ctrTitle"/>
          </p:nvPr>
        </p:nvSpPr>
        <p:spPr/>
        <p:txBody>
          <a:bodyPr/>
          <a:lstStyle/>
          <a:p>
            <a:pPr algn="ctr"/>
            <a:r>
              <a:rPr lang="ar-SA" b="1" dirty="0">
                <a:latin typeface="Arial" panose="020B0604020202020204" pitchFamily="34" charset="0"/>
                <a:cs typeface="Arial" panose="020B0604020202020204" pitchFamily="34" charset="0"/>
              </a:rPr>
              <a:t>الدرس الثاني الدوال الحسابية </a:t>
            </a:r>
            <a:br>
              <a:rPr lang="ar-SA" b="1" dirty="0">
                <a:latin typeface="Arial" panose="020B0604020202020204" pitchFamily="34" charset="0"/>
                <a:cs typeface="Arial" panose="020B0604020202020204" pitchFamily="34" charset="0"/>
              </a:rPr>
            </a:br>
            <a:endParaRPr lang="ar-SA" b="1" dirty="0">
              <a:latin typeface="Arial" panose="020B0604020202020204" pitchFamily="34" charset="0"/>
              <a:cs typeface="Arial" panose="020B0604020202020204" pitchFamily="34" charset="0"/>
            </a:endParaRPr>
          </a:p>
        </p:txBody>
      </p:sp>
      <p:sp>
        <p:nvSpPr>
          <p:cNvPr id="3" name="عنوان فرعي 2">
            <a:extLst>
              <a:ext uri="{FF2B5EF4-FFF2-40B4-BE49-F238E27FC236}">
                <a16:creationId xmlns:a16="http://schemas.microsoft.com/office/drawing/2014/main" id="{97BE583F-41FD-98FC-F411-08D881F421D7}"/>
              </a:ext>
            </a:extLst>
          </p:cNvPr>
          <p:cNvSpPr>
            <a:spLocks noGrp="1"/>
          </p:cNvSpPr>
          <p:nvPr>
            <p:ph type="subTitle" idx="1"/>
          </p:nvPr>
        </p:nvSpPr>
        <p:spPr/>
        <p:txBody>
          <a:bodyPr>
            <a:normAutofit fontScale="92500" lnSpcReduction="10000"/>
          </a:bodyPr>
          <a:lstStyle/>
          <a:p>
            <a:pPr algn="ctr"/>
            <a:r>
              <a:rPr lang="ar-SA" sz="3200" b="1" dirty="0">
                <a:solidFill>
                  <a:srgbClr val="C00000"/>
                </a:solidFill>
                <a:latin typeface="Arabic Typesetting" panose="03020402040406030203" pitchFamily="66" charset="-78"/>
                <a:cs typeface="Arabic Typesetting" panose="03020402040406030203" pitchFamily="66" charset="-78"/>
              </a:rPr>
              <a:t>للصف الخامس والسادس </a:t>
            </a:r>
          </a:p>
          <a:p>
            <a:pPr algn="ctr"/>
            <a:r>
              <a:rPr lang="ar-SA" sz="3200" b="1" dirty="0">
                <a:solidFill>
                  <a:srgbClr val="C00000"/>
                </a:solidFill>
                <a:latin typeface="Arabic Typesetting" panose="03020402040406030203" pitchFamily="66" charset="-78"/>
                <a:cs typeface="Arabic Typesetting" panose="03020402040406030203" pitchFamily="66" charset="-78"/>
              </a:rPr>
              <a:t> ا/ الجازي المري </a:t>
            </a:r>
          </a:p>
        </p:txBody>
      </p:sp>
    </p:spTree>
    <p:extLst>
      <p:ext uri="{BB962C8B-B14F-4D97-AF65-F5344CB8AC3E}">
        <p14:creationId xmlns:p14="http://schemas.microsoft.com/office/powerpoint/2010/main" val="220253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2A0082-7A4D-9620-40DA-20A876E0CFF4}"/>
              </a:ext>
            </a:extLst>
          </p:cNvPr>
          <p:cNvPicPr>
            <a:picLocks noChangeAspect="1"/>
          </p:cNvPicPr>
          <p:nvPr/>
        </p:nvPicPr>
        <p:blipFill rotWithShape="1">
          <a:blip r:embed="rId2"/>
          <a:srcRect t="3333" r="3031" b="2650"/>
          <a:stretch/>
        </p:blipFill>
        <p:spPr>
          <a:xfrm>
            <a:off x="1572443" y="1434549"/>
            <a:ext cx="6358983" cy="4678017"/>
          </a:xfrm>
          <a:prstGeom prst="rect">
            <a:avLst/>
          </a:prstGeom>
        </p:spPr>
      </p:pic>
      <p:cxnSp>
        <p:nvCxnSpPr>
          <p:cNvPr id="6" name="رابط كسهم مستقيم 5">
            <a:extLst>
              <a:ext uri="{FF2B5EF4-FFF2-40B4-BE49-F238E27FC236}">
                <a16:creationId xmlns:a16="http://schemas.microsoft.com/office/drawing/2014/main" id="{F0299DB3-EC90-1CB5-9B55-ED92CED01E32}"/>
              </a:ext>
            </a:extLst>
          </p:cNvPr>
          <p:cNvCxnSpPr/>
          <p:nvPr/>
        </p:nvCxnSpPr>
        <p:spPr>
          <a:xfrm flipH="1" flipV="1">
            <a:off x="7285383" y="2305878"/>
            <a:ext cx="1610139" cy="854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رابط كسهم مستقيم 6">
            <a:extLst>
              <a:ext uri="{FF2B5EF4-FFF2-40B4-BE49-F238E27FC236}">
                <a16:creationId xmlns:a16="http://schemas.microsoft.com/office/drawing/2014/main" id="{95E45EE1-7DC4-13AF-8476-7CE13286C27C}"/>
              </a:ext>
            </a:extLst>
          </p:cNvPr>
          <p:cNvCxnSpPr/>
          <p:nvPr/>
        </p:nvCxnSpPr>
        <p:spPr>
          <a:xfrm flipH="1" flipV="1">
            <a:off x="6573079" y="2753137"/>
            <a:ext cx="1610139" cy="854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رابط كسهم مستقيم 7">
            <a:extLst>
              <a:ext uri="{FF2B5EF4-FFF2-40B4-BE49-F238E27FC236}">
                <a16:creationId xmlns:a16="http://schemas.microsoft.com/office/drawing/2014/main" id="{86C6E0AC-36B6-0EDD-C799-FFE03FA1BE46}"/>
              </a:ext>
            </a:extLst>
          </p:cNvPr>
          <p:cNvCxnSpPr/>
          <p:nvPr/>
        </p:nvCxnSpPr>
        <p:spPr>
          <a:xfrm flipH="1" flipV="1">
            <a:off x="4406348" y="2842589"/>
            <a:ext cx="1610139" cy="854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رابط كسهم مستقيم 8">
            <a:extLst>
              <a:ext uri="{FF2B5EF4-FFF2-40B4-BE49-F238E27FC236}">
                <a16:creationId xmlns:a16="http://schemas.microsoft.com/office/drawing/2014/main" id="{0C31A79C-786A-80FD-B395-978F80AE4D1B}"/>
              </a:ext>
            </a:extLst>
          </p:cNvPr>
          <p:cNvCxnSpPr>
            <a:cxnSpLocks/>
          </p:cNvCxnSpPr>
          <p:nvPr/>
        </p:nvCxnSpPr>
        <p:spPr>
          <a:xfrm flipH="1" flipV="1">
            <a:off x="4543212" y="4050194"/>
            <a:ext cx="1350692" cy="6907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رابط كسهم مستقيم 11">
            <a:extLst>
              <a:ext uri="{FF2B5EF4-FFF2-40B4-BE49-F238E27FC236}">
                <a16:creationId xmlns:a16="http://schemas.microsoft.com/office/drawing/2014/main" id="{F372DC76-CE0B-0C3C-98EF-4E706850AC53}"/>
              </a:ext>
            </a:extLst>
          </p:cNvPr>
          <p:cNvCxnSpPr>
            <a:cxnSpLocks/>
          </p:cNvCxnSpPr>
          <p:nvPr/>
        </p:nvCxnSpPr>
        <p:spPr>
          <a:xfrm>
            <a:off x="1320651" y="2733260"/>
            <a:ext cx="1185039" cy="11131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مربع نص 14">
            <a:extLst>
              <a:ext uri="{FF2B5EF4-FFF2-40B4-BE49-F238E27FC236}">
                <a16:creationId xmlns:a16="http://schemas.microsoft.com/office/drawing/2014/main" id="{AFE300ED-61DC-9635-B7D0-8A76D1E96C48}"/>
              </a:ext>
            </a:extLst>
          </p:cNvPr>
          <p:cNvSpPr txBox="1"/>
          <p:nvPr/>
        </p:nvSpPr>
        <p:spPr>
          <a:xfrm>
            <a:off x="208722" y="1434549"/>
            <a:ext cx="1363721" cy="1477328"/>
          </a:xfrm>
          <a:prstGeom prst="rect">
            <a:avLst/>
          </a:prstGeom>
          <a:noFill/>
        </p:spPr>
        <p:txBody>
          <a:bodyPr wrap="square" rtlCol="1">
            <a:spAutoFit/>
          </a:bodyPr>
          <a:lstStyle/>
          <a:p>
            <a:pPr algn="ctr"/>
            <a:r>
              <a:rPr lang="ar-SA" b="1" dirty="0">
                <a:solidFill>
                  <a:srgbClr val="C00000"/>
                </a:solidFill>
              </a:rPr>
              <a:t> تم حساب المجموع في كافة الخلايا المحددة</a:t>
            </a:r>
          </a:p>
        </p:txBody>
      </p:sp>
      <p:sp>
        <p:nvSpPr>
          <p:cNvPr id="17" name="مربع نص 16">
            <a:extLst>
              <a:ext uri="{FF2B5EF4-FFF2-40B4-BE49-F238E27FC236}">
                <a16:creationId xmlns:a16="http://schemas.microsoft.com/office/drawing/2014/main" id="{1B436EC1-B5B1-992C-54FE-7F48B75F6CF3}"/>
              </a:ext>
            </a:extLst>
          </p:cNvPr>
          <p:cNvSpPr txBox="1"/>
          <p:nvPr/>
        </p:nvSpPr>
        <p:spPr>
          <a:xfrm>
            <a:off x="2505690" y="426090"/>
            <a:ext cx="4690017" cy="523220"/>
          </a:xfrm>
          <a:prstGeom prst="rect">
            <a:avLst/>
          </a:prstGeom>
          <a:noFill/>
        </p:spPr>
        <p:txBody>
          <a:bodyPr wrap="square" rtlCol="1">
            <a:spAutoFit/>
          </a:bodyPr>
          <a:lstStyle/>
          <a:p>
            <a:pPr algn="ctr"/>
            <a:r>
              <a:rPr lang="ar-SA" sz="2800" b="1" dirty="0">
                <a:solidFill>
                  <a:srgbClr val="C00000"/>
                </a:solidFill>
              </a:rPr>
              <a:t> استراتيجية الملاحظة </a:t>
            </a:r>
          </a:p>
        </p:txBody>
      </p:sp>
    </p:spTree>
    <p:extLst>
      <p:ext uri="{BB962C8B-B14F-4D97-AF65-F5344CB8AC3E}">
        <p14:creationId xmlns:p14="http://schemas.microsoft.com/office/powerpoint/2010/main" val="326355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فيديو مرئي لدالة المتوسط">
            <a:hlinkClick r:id="" action="ppaction://media"/>
            <a:extLst>
              <a:ext uri="{FF2B5EF4-FFF2-40B4-BE49-F238E27FC236}">
                <a16:creationId xmlns:a16="http://schemas.microsoft.com/office/drawing/2014/main" id="{1A5FC3E9-9082-288A-C7DA-C2C92F9EE8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1478" y="2067338"/>
            <a:ext cx="6909904" cy="3886821"/>
          </a:xfrm>
          <a:prstGeom prst="rect">
            <a:avLst/>
          </a:prstGeom>
        </p:spPr>
      </p:pic>
      <p:sp>
        <p:nvSpPr>
          <p:cNvPr id="7" name="مربع نص 6">
            <a:extLst>
              <a:ext uri="{FF2B5EF4-FFF2-40B4-BE49-F238E27FC236}">
                <a16:creationId xmlns:a16="http://schemas.microsoft.com/office/drawing/2014/main" id="{EE5D763B-BE83-D344-FDA5-17A1053B4C42}"/>
              </a:ext>
            </a:extLst>
          </p:cNvPr>
          <p:cNvSpPr txBox="1"/>
          <p:nvPr/>
        </p:nvSpPr>
        <p:spPr>
          <a:xfrm>
            <a:off x="1908313" y="1233963"/>
            <a:ext cx="5715000" cy="738664"/>
          </a:xfrm>
          <a:prstGeom prst="rect">
            <a:avLst/>
          </a:prstGeom>
          <a:noFill/>
        </p:spPr>
        <p:txBody>
          <a:bodyPr wrap="square" rtlCol="1">
            <a:spAutoFit/>
          </a:bodyPr>
          <a:lstStyle/>
          <a:p>
            <a:pPr algn="ctr"/>
            <a:r>
              <a:rPr lang="ar-SA" sz="2400" dirty="0"/>
              <a:t>شاهدي الفيديو أمامك وطبقي دالة المتوسط</a:t>
            </a:r>
          </a:p>
          <a:p>
            <a:endParaRPr lang="ar-SA" dirty="0"/>
          </a:p>
        </p:txBody>
      </p:sp>
      <p:sp>
        <p:nvSpPr>
          <p:cNvPr id="8" name="مربع نص 7">
            <a:extLst>
              <a:ext uri="{FF2B5EF4-FFF2-40B4-BE49-F238E27FC236}">
                <a16:creationId xmlns:a16="http://schemas.microsoft.com/office/drawing/2014/main" id="{F120D547-ACD4-E9DE-EAF9-56B728E25DFD}"/>
              </a:ext>
            </a:extLst>
          </p:cNvPr>
          <p:cNvSpPr txBox="1"/>
          <p:nvPr/>
        </p:nvSpPr>
        <p:spPr>
          <a:xfrm>
            <a:off x="2653748" y="301487"/>
            <a:ext cx="4224130" cy="861774"/>
          </a:xfrm>
          <a:prstGeom prst="rect">
            <a:avLst/>
          </a:prstGeom>
          <a:noFill/>
        </p:spPr>
        <p:txBody>
          <a:bodyPr wrap="square" rtlCol="1">
            <a:spAutoFit/>
          </a:bodyPr>
          <a:lstStyle/>
          <a:p>
            <a:pPr algn="ctr"/>
            <a:r>
              <a:rPr lang="ar-SA" sz="3200" b="1" dirty="0">
                <a:solidFill>
                  <a:schemeClr val="accent2">
                    <a:lumMod val="50000"/>
                  </a:schemeClr>
                </a:solidFill>
                <a:latin typeface="Arial" panose="020B0604020202020204" pitchFamily="34" charset="0"/>
                <a:cs typeface="Arial" panose="020B0604020202020204" pitchFamily="34" charset="0"/>
              </a:rPr>
              <a:t>استراتيجية</a:t>
            </a:r>
            <a:r>
              <a:rPr lang="ar-SA" sz="2400" b="1" dirty="0">
                <a:solidFill>
                  <a:schemeClr val="accent2">
                    <a:lumMod val="50000"/>
                  </a:schemeClr>
                </a:solidFill>
                <a:latin typeface="Arial" panose="020B0604020202020204" pitchFamily="34" charset="0"/>
                <a:cs typeface="Arial" panose="020B0604020202020204" pitchFamily="34" charset="0"/>
              </a:rPr>
              <a:t> الصف المقلوب </a:t>
            </a:r>
          </a:p>
          <a:p>
            <a:endParaRPr lang="ar-SA" dirty="0"/>
          </a:p>
        </p:txBody>
      </p:sp>
    </p:spTree>
    <p:extLst>
      <p:ext uri="{BB962C8B-B14F-4D97-AF65-F5344CB8AC3E}">
        <p14:creationId xmlns:p14="http://schemas.microsoft.com/office/powerpoint/2010/main" val="35211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8A5FA0-C2A7-AA08-A3B7-B21EF5DF2E38}"/>
              </a:ext>
            </a:extLst>
          </p:cNvPr>
          <p:cNvSpPr>
            <a:spLocks noGrp="1"/>
          </p:cNvSpPr>
          <p:nvPr>
            <p:ph type="title"/>
          </p:nvPr>
        </p:nvSpPr>
        <p:spPr/>
        <p:txBody>
          <a:bodyPr>
            <a:normAutofit/>
          </a:bodyPr>
          <a:lstStyle/>
          <a:p>
            <a:pPr algn="ctr"/>
            <a:r>
              <a:rPr lang="ar-SA" sz="2800" b="1" dirty="0"/>
              <a:t>معلمتي الصغير شاهدي الفيديو أمامك وطبقيه لصغيراتي </a:t>
            </a:r>
          </a:p>
        </p:txBody>
      </p:sp>
      <p:pic>
        <p:nvPicPr>
          <p:cNvPr id="4" name="طريقة تنسيق الأرقام العشرية">
            <a:hlinkClick r:id="" action="ppaction://media"/>
            <a:extLst>
              <a:ext uri="{FF2B5EF4-FFF2-40B4-BE49-F238E27FC236}">
                <a16:creationId xmlns:a16="http://schemas.microsoft.com/office/drawing/2014/main" id="{5FF3EA7F-8137-A6D3-FE17-DBBD7E8E4D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0350" y="2286000"/>
            <a:ext cx="6790635" cy="3819732"/>
          </a:xfrm>
          <a:prstGeom prst="rect">
            <a:avLst/>
          </a:prstGeom>
        </p:spPr>
      </p:pic>
    </p:spTree>
    <p:extLst>
      <p:ext uri="{BB962C8B-B14F-4D97-AF65-F5344CB8AC3E}">
        <p14:creationId xmlns:p14="http://schemas.microsoft.com/office/powerpoint/2010/main" val="15209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86F036-ECAF-418A-9356-C74DB5B29D03}"/>
              </a:ext>
            </a:extLst>
          </p:cNvPr>
          <p:cNvSpPr>
            <a:spLocks noGrp="1"/>
          </p:cNvSpPr>
          <p:nvPr>
            <p:ph type="title"/>
          </p:nvPr>
        </p:nvSpPr>
        <p:spPr>
          <a:xfrm>
            <a:off x="3887674" y="540026"/>
            <a:ext cx="8596668" cy="1320800"/>
          </a:xfrm>
        </p:spPr>
        <p:txBody>
          <a:bodyPr/>
          <a:lstStyle/>
          <a:p>
            <a:r>
              <a:rPr lang="ar-SA" b="1" dirty="0"/>
              <a:t>استراتيجية الاكتشاف </a:t>
            </a:r>
          </a:p>
        </p:txBody>
      </p:sp>
      <p:sp>
        <p:nvSpPr>
          <p:cNvPr id="4" name="مربع نص 3">
            <a:extLst>
              <a:ext uri="{FF2B5EF4-FFF2-40B4-BE49-F238E27FC236}">
                <a16:creationId xmlns:a16="http://schemas.microsoft.com/office/drawing/2014/main" id="{A5E7AE7C-BB74-8245-8319-D860D8658770}"/>
              </a:ext>
            </a:extLst>
          </p:cNvPr>
          <p:cNvSpPr txBox="1"/>
          <p:nvPr/>
        </p:nvSpPr>
        <p:spPr>
          <a:xfrm>
            <a:off x="2554356" y="2323776"/>
            <a:ext cx="6589643" cy="461665"/>
          </a:xfrm>
          <a:prstGeom prst="rect">
            <a:avLst/>
          </a:prstGeom>
          <a:noFill/>
        </p:spPr>
        <p:txBody>
          <a:bodyPr wrap="square" rtlCol="1">
            <a:spAutoFit/>
          </a:bodyPr>
          <a:lstStyle/>
          <a:p>
            <a:pPr algn="r"/>
            <a:r>
              <a:rPr lang="ar-SA" sz="2400" b="1" dirty="0"/>
              <a:t>دالة الحد الأدنى ودالة الحد الأكبر</a:t>
            </a:r>
          </a:p>
        </p:txBody>
      </p:sp>
      <p:sp>
        <p:nvSpPr>
          <p:cNvPr id="5" name="مربع نص 4">
            <a:extLst>
              <a:ext uri="{FF2B5EF4-FFF2-40B4-BE49-F238E27FC236}">
                <a16:creationId xmlns:a16="http://schemas.microsoft.com/office/drawing/2014/main" id="{834CBDAD-5672-D19D-E88D-671A11442D1E}"/>
              </a:ext>
            </a:extLst>
          </p:cNvPr>
          <p:cNvSpPr txBox="1"/>
          <p:nvPr/>
        </p:nvSpPr>
        <p:spPr>
          <a:xfrm>
            <a:off x="1881809" y="1713468"/>
            <a:ext cx="6589643" cy="461665"/>
          </a:xfrm>
          <a:prstGeom prst="rect">
            <a:avLst/>
          </a:prstGeom>
          <a:noFill/>
        </p:spPr>
        <p:txBody>
          <a:bodyPr wrap="square" rtlCol="1">
            <a:spAutoFit/>
          </a:bodyPr>
          <a:lstStyle/>
          <a:p>
            <a:pPr algn="r"/>
            <a:r>
              <a:rPr lang="ar-SA" sz="2400" b="1" dirty="0"/>
              <a:t>ما معنى المفردات التالية   الأدنى – الأقصى </a:t>
            </a:r>
          </a:p>
        </p:txBody>
      </p:sp>
      <p:sp>
        <p:nvSpPr>
          <p:cNvPr id="7" name="مربع نص 6">
            <a:extLst>
              <a:ext uri="{FF2B5EF4-FFF2-40B4-BE49-F238E27FC236}">
                <a16:creationId xmlns:a16="http://schemas.microsoft.com/office/drawing/2014/main" id="{597967D9-CBA0-2394-16D5-4D0820690D90}"/>
              </a:ext>
            </a:extLst>
          </p:cNvPr>
          <p:cNvSpPr txBox="1"/>
          <p:nvPr/>
        </p:nvSpPr>
        <p:spPr>
          <a:xfrm>
            <a:off x="2728290" y="2936568"/>
            <a:ext cx="6241774" cy="923330"/>
          </a:xfrm>
          <a:prstGeom prst="rect">
            <a:avLst/>
          </a:prstGeom>
          <a:noFill/>
        </p:spPr>
        <p:txBody>
          <a:bodyPr wrap="square">
            <a:spAutoFit/>
          </a:bodyPr>
          <a:lstStyle/>
          <a:p>
            <a:pPr algn="r" rtl="1"/>
            <a:r>
              <a:rPr lang="ar-EG" sz="1800" b="1" dirty="0">
                <a:solidFill>
                  <a:srgbClr val="358C10"/>
                </a:solidFill>
              </a:rPr>
              <a:t>دالة الحد الأدنى </a:t>
            </a:r>
            <a:r>
              <a:rPr lang="en-US" sz="1800" b="1" dirty="0">
                <a:solidFill>
                  <a:srgbClr val="358C10"/>
                </a:solidFill>
              </a:rPr>
              <a:t>Min </a:t>
            </a:r>
            <a:r>
              <a:rPr lang="ar-EG" sz="1800" b="1" dirty="0">
                <a:solidFill>
                  <a:srgbClr val="358C10"/>
                </a:solidFill>
              </a:rPr>
              <a:t>تعطي أصغر رقم من مجموعة أرقام محددة، بينما تعطي دالة الحد الأقصى </a:t>
            </a:r>
            <a:r>
              <a:rPr lang="en-US" sz="1800" b="1" dirty="0">
                <a:solidFill>
                  <a:srgbClr val="358C10"/>
                </a:solidFill>
              </a:rPr>
              <a:t>Max </a:t>
            </a:r>
            <a:r>
              <a:rPr lang="ar-EG" sz="1800" b="1" dirty="0">
                <a:solidFill>
                  <a:srgbClr val="358C10"/>
                </a:solidFill>
              </a:rPr>
              <a:t>أكبر رقم في مجموعة أرقام محددة.</a:t>
            </a:r>
          </a:p>
        </p:txBody>
      </p:sp>
      <p:sp>
        <p:nvSpPr>
          <p:cNvPr id="8" name="مربع نص 7">
            <a:extLst>
              <a:ext uri="{FF2B5EF4-FFF2-40B4-BE49-F238E27FC236}">
                <a16:creationId xmlns:a16="http://schemas.microsoft.com/office/drawing/2014/main" id="{F629ECBE-7F3C-2C2B-E00B-94724CE90E47}"/>
              </a:ext>
            </a:extLst>
          </p:cNvPr>
          <p:cNvSpPr txBox="1"/>
          <p:nvPr/>
        </p:nvSpPr>
        <p:spPr>
          <a:xfrm>
            <a:off x="1419638" y="5517755"/>
            <a:ext cx="3569805" cy="646331"/>
          </a:xfrm>
          <a:prstGeom prst="rect">
            <a:avLst/>
          </a:prstGeom>
          <a:noFill/>
        </p:spPr>
        <p:txBody>
          <a:bodyPr wrap="square">
            <a:spAutoFit/>
          </a:bodyPr>
          <a:lstStyle/>
          <a:p>
            <a:pPr algn="ctr" rtl="1"/>
            <a:r>
              <a:rPr lang="ar-SA" sz="1800" b="1" dirty="0">
                <a:solidFill>
                  <a:srgbClr val="C00000"/>
                </a:solidFill>
              </a:rPr>
              <a:t> ننسى مفتاح أي تنسيق هو التضليل وتحديد الخلايا المطلوبة </a:t>
            </a:r>
            <a:endParaRPr lang="ar-EG" sz="1800" b="1" dirty="0">
              <a:solidFill>
                <a:srgbClr val="C00000"/>
              </a:solidFill>
            </a:endParaRPr>
          </a:p>
        </p:txBody>
      </p:sp>
      <p:sp>
        <p:nvSpPr>
          <p:cNvPr id="9" name="مربع نص 8">
            <a:extLst>
              <a:ext uri="{FF2B5EF4-FFF2-40B4-BE49-F238E27FC236}">
                <a16:creationId xmlns:a16="http://schemas.microsoft.com/office/drawing/2014/main" id="{9CBD0F9D-4BFC-FE6E-A91C-FACB6D61A85C}"/>
              </a:ext>
            </a:extLst>
          </p:cNvPr>
          <p:cNvSpPr txBox="1"/>
          <p:nvPr/>
        </p:nvSpPr>
        <p:spPr>
          <a:xfrm>
            <a:off x="4989443" y="5144532"/>
            <a:ext cx="1252330" cy="1323439"/>
          </a:xfrm>
          <a:prstGeom prst="rect">
            <a:avLst/>
          </a:prstGeom>
          <a:noFill/>
        </p:spPr>
        <p:txBody>
          <a:bodyPr wrap="square" rtlCol="1">
            <a:spAutoFit/>
          </a:bodyPr>
          <a:lstStyle/>
          <a:p>
            <a:r>
              <a:rPr lang="ar-SA" sz="8000" dirty="0">
                <a:solidFill>
                  <a:srgbClr val="C00000"/>
                </a:solidFill>
              </a:rPr>
              <a:t>لا</a:t>
            </a:r>
          </a:p>
        </p:txBody>
      </p:sp>
    </p:spTree>
    <p:extLst>
      <p:ext uri="{BB962C8B-B14F-4D97-AF65-F5344CB8AC3E}">
        <p14:creationId xmlns:p14="http://schemas.microsoft.com/office/powerpoint/2010/main" val="288406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D76E19-4B23-5FB9-EB70-825552194B63}"/>
              </a:ext>
            </a:extLst>
          </p:cNvPr>
          <p:cNvSpPr>
            <a:spLocks noGrp="1"/>
          </p:cNvSpPr>
          <p:nvPr>
            <p:ph type="title"/>
          </p:nvPr>
        </p:nvSpPr>
        <p:spPr>
          <a:xfrm>
            <a:off x="498430" y="192156"/>
            <a:ext cx="8596668" cy="1320800"/>
          </a:xfrm>
        </p:spPr>
        <p:txBody>
          <a:bodyPr/>
          <a:lstStyle/>
          <a:p>
            <a:pPr algn="ctr"/>
            <a:r>
              <a:rPr lang="ar-SA" dirty="0"/>
              <a:t>تتبعي طريقة حساب الحد الأدنى بالرسم أمامك وقومي بالتطبيق بالخطوات </a:t>
            </a:r>
          </a:p>
        </p:txBody>
      </p:sp>
      <p:pic>
        <p:nvPicPr>
          <p:cNvPr id="4" name="عنصر نائب للمحتوى 3">
            <a:extLst>
              <a:ext uri="{FF2B5EF4-FFF2-40B4-BE49-F238E27FC236}">
                <a16:creationId xmlns:a16="http://schemas.microsoft.com/office/drawing/2014/main" id="{3DBDBFDD-F220-276B-34F5-9BDCFE88FED0}"/>
              </a:ext>
            </a:extLst>
          </p:cNvPr>
          <p:cNvPicPr>
            <a:picLocks noGrp="1" noChangeAspect="1"/>
          </p:cNvPicPr>
          <p:nvPr>
            <p:ph idx="1"/>
          </p:nvPr>
        </p:nvPicPr>
        <p:blipFill>
          <a:blip r:embed="rId2"/>
          <a:stretch>
            <a:fillRect/>
          </a:stretch>
        </p:blipFill>
        <p:spPr>
          <a:xfrm>
            <a:off x="5821674" y="1930400"/>
            <a:ext cx="3695700" cy="2847975"/>
          </a:xfrm>
          <a:prstGeom prst="rect">
            <a:avLst/>
          </a:prstGeom>
        </p:spPr>
      </p:pic>
      <p:pic>
        <p:nvPicPr>
          <p:cNvPr id="5" name="صورة 4">
            <a:extLst>
              <a:ext uri="{FF2B5EF4-FFF2-40B4-BE49-F238E27FC236}">
                <a16:creationId xmlns:a16="http://schemas.microsoft.com/office/drawing/2014/main" id="{A3F7870C-4FAD-440E-D63A-03F1968F07B9}"/>
              </a:ext>
            </a:extLst>
          </p:cNvPr>
          <p:cNvPicPr>
            <a:picLocks noChangeAspect="1"/>
          </p:cNvPicPr>
          <p:nvPr/>
        </p:nvPicPr>
        <p:blipFill rotWithShape="1">
          <a:blip r:embed="rId3"/>
          <a:srcRect l="1496" r="1667"/>
          <a:stretch/>
        </p:blipFill>
        <p:spPr>
          <a:xfrm>
            <a:off x="1963136" y="1873544"/>
            <a:ext cx="3615166" cy="2961685"/>
          </a:xfrm>
          <a:prstGeom prst="rect">
            <a:avLst/>
          </a:prstGeom>
        </p:spPr>
      </p:pic>
    </p:spTree>
    <p:extLst>
      <p:ext uri="{BB962C8B-B14F-4D97-AF65-F5344CB8AC3E}">
        <p14:creationId xmlns:p14="http://schemas.microsoft.com/office/powerpoint/2010/main" val="8125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6E2EF8-1438-DF83-385C-FFD5E0141239}"/>
              </a:ext>
            </a:extLst>
          </p:cNvPr>
          <p:cNvSpPr>
            <a:spLocks noGrp="1"/>
          </p:cNvSpPr>
          <p:nvPr>
            <p:ph type="title"/>
          </p:nvPr>
        </p:nvSpPr>
        <p:spPr/>
        <p:txBody>
          <a:bodyPr/>
          <a:lstStyle/>
          <a:p>
            <a:pPr algn="ctr"/>
            <a:r>
              <a:rPr lang="ar-SA" dirty="0"/>
              <a:t>استراتيجية العصف الذهني </a:t>
            </a:r>
          </a:p>
        </p:txBody>
      </p:sp>
      <p:sp>
        <p:nvSpPr>
          <p:cNvPr id="4" name="مربع نص 3">
            <a:extLst>
              <a:ext uri="{FF2B5EF4-FFF2-40B4-BE49-F238E27FC236}">
                <a16:creationId xmlns:a16="http://schemas.microsoft.com/office/drawing/2014/main" id="{32FEF441-7529-556F-F28E-9097A9073841}"/>
              </a:ext>
            </a:extLst>
          </p:cNvPr>
          <p:cNvSpPr txBox="1"/>
          <p:nvPr/>
        </p:nvSpPr>
        <p:spPr>
          <a:xfrm>
            <a:off x="2196548" y="3135294"/>
            <a:ext cx="6092687" cy="830997"/>
          </a:xfrm>
          <a:prstGeom prst="rect">
            <a:avLst/>
          </a:prstGeom>
          <a:noFill/>
        </p:spPr>
        <p:txBody>
          <a:bodyPr wrap="square" rtlCol="1">
            <a:spAutoFit/>
          </a:bodyPr>
          <a:lstStyle/>
          <a:p>
            <a:pPr algn="ctr"/>
            <a:r>
              <a:rPr lang="ar-SA" sz="2400" b="1" dirty="0"/>
              <a:t> نعم ولكن الاختلاف في أيقونة المتوسط في النهاية ( أدنى – أقصى )</a:t>
            </a:r>
          </a:p>
        </p:txBody>
      </p:sp>
      <p:sp>
        <p:nvSpPr>
          <p:cNvPr id="5" name="مربع نص 4">
            <a:extLst>
              <a:ext uri="{FF2B5EF4-FFF2-40B4-BE49-F238E27FC236}">
                <a16:creationId xmlns:a16="http://schemas.microsoft.com/office/drawing/2014/main" id="{F0D27561-56ED-2868-F937-E0295D4832CD}"/>
              </a:ext>
            </a:extLst>
          </p:cNvPr>
          <p:cNvSpPr txBox="1"/>
          <p:nvPr/>
        </p:nvSpPr>
        <p:spPr>
          <a:xfrm>
            <a:off x="2319130" y="2082800"/>
            <a:ext cx="5327374" cy="830997"/>
          </a:xfrm>
          <a:prstGeom prst="rect">
            <a:avLst/>
          </a:prstGeom>
          <a:noFill/>
        </p:spPr>
        <p:txBody>
          <a:bodyPr wrap="square" rtlCol="1">
            <a:spAutoFit/>
          </a:bodyPr>
          <a:lstStyle/>
          <a:p>
            <a:pPr algn="ctr"/>
            <a:r>
              <a:rPr lang="ar-SA" sz="2400" b="1" dirty="0"/>
              <a:t>هل تشبه طريقة حساب الحد الأدنى الحد الأقصى في الطريقة</a:t>
            </a:r>
          </a:p>
        </p:txBody>
      </p:sp>
      <p:pic>
        <p:nvPicPr>
          <p:cNvPr id="6" name="صورة 5">
            <a:extLst>
              <a:ext uri="{FF2B5EF4-FFF2-40B4-BE49-F238E27FC236}">
                <a16:creationId xmlns:a16="http://schemas.microsoft.com/office/drawing/2014/main" id="{6724D46B-71EE-AEBF-964C-D6FA7460C2CF}"/>
              </a:ext>
            </a:extLst>
          </p:cNvPr>
          <p:cNvPicPr>
            <a:picLocks noChangeAspect="1"/>
          </p:cNvPicPr>
          <p:nvPr/>
        </p:nvPicPr>
        <p:blipFill>
          <a:blip r:embed="rId2"/>
          <a:stretch>
            <a:fillRect/>
          </a:stretch>
        </p:blipFill>
        <p:spPr>
          <a:xfrm>
            <a:off x="577943" y="3666783"/>
            <a:ext cx="2058108" cy="2740643"/>
          </a:xfrm>
          <a:prstGeom prst="rect">
            <a:avLst/>
          </a:prstGeom>
        </p:spPr>
      </p:pic>
      <p:cxnSp>
        <p:nvCxnSpPr>
          <p:cNvPr id="8" name="رابط كسهم مستقيم 7">
            <a:extLst>
              <a:ext uri="{FF2B5EF4-FFF2-40B4-BE49-F238E27FC236}">
                <a16:creationId xmlns:a16="http://schemas.microsoft.com/office/drawing/2014/main" id="{971E3705-7035-8676-B526-F8190C05D83E}"/>
              </a:ext>
            </a:extLst>
          </p:cNvPr>
          <p:cNvCxnSpPr>
            <a:cxnSpLocks/>
          </p:cNvCxnSpPr>
          <p:nvPr/>
        </p:nvCxnSpPr>
        <p:spPr>
          <a:xfrm flipH="1">
            <a:off x="2636051" y="5496339"/>
            <a:ext cx="2932043" cy="0"/>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0" name="رابط كسهم مستقيم 9">
            <a:extLst>
              <a:ext uri="{FF2B5EF4-FFF2-40B4-BE49-F238E27FC236}">
                <a16:creationId xmlns:a16="http://schemas.microsoft.com/office/drawing/2014/main" id="{71814876-6ABA-91F0-ACE7-B822C215AB1C}"/>
              </a:ext>
            </a:extLst>
          </p:cNvPr>
          <p:cNvCxnSpPr>
            <a:cxnSpLocks/>
          </p:cNvCxnSpPr>
          <p:nvPr/>
        </p:nvCxnSpPr>
        <p:spPr>
          <a:xfrm flipH="1">
            <a:off x="2656453" y="5867400"/>
            <a:ext cx="2932043" cy="0"/>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38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57968290"/>
              </p:ext>
            </p:extLst>
          </p:nvPr>
        </p:nvGraphicFramePr>
        <p:xfrm>
          <a:off x="2194113" y="2836383"/>
          <a:ext cx="5889015" cy="3069603"/>
        </p:xfrm>
        <a:graphic>
          <a:graphicData uri="http://schemas.openxmlformats.org/drawingml/2006/table">
            <a:tbl>
              <a:tblPr firstRow="1" bandRow="1">
                <a:tableStyleId>{8A107856-5554-42FB-B03E-39F5DBC370BA}</a:tableStyleId>
              </a:tblPr>
              <a:tblGrid>
                <a:gridCol w="1436984">
                  <a:extLst>
                    <a:ext uri="{9D8B030D-6E8A-4147-A177-3AD203B41FA5}">
                      <a16:colId xmlns:a16="http://schemas.microsoft.com/office/drawing/2014/main" val="1564919629"/>
                    </a:ext>
                  </a:extLst>
                </a:gridCol>
                <a:gridCol w="4452031">
                  <a:extLst>
                    <a:ext uri="{9D8B030D-6E8A-4147-A177-3AD203B41FA5}">
                      <a16:colId xmlns:a16="http://schemas.microsoft.com/office/drawing/2014/main" val="3885315794"/>
                    </a:ext>
                  </a:extLst>
                </a:gridCol>
              </a:tblGrid>
              <a:tr h="857689">
                <a:tc>
                  <a:txBody>
                    <a:bodyPr/>
                    <a:lstStyle/>
                    <a:p>
                      <a:pPr algn="ctr" rtl="1"/>
                      <a:endParaRPr lang="en-US" dirty="0">
                        <a:solidFill>
                          <a:srgbClr val="388A12"/>
                        </a:solidFill>
                      </a:endParaRPr>
                    </a:p>
                  </a:txBody>
                  <a:tcPr anchor="ctr"/>
                </a:tc>
                <a:tc>
                  <a:txBody>
                    <a:bodyPr/>
                    <a:lstStyle/>
                    <a:p>
                      <a:pPr algn="r" rtl="1"/>
                      <a:r>
                        <a:rPr lang="en-US" sz="2400" b="1" dirty="0">
                          <a:solidFill>
                            <a:srgbClr val="388A12"/>
                          </a:solidFill>
                        </a:rPr>
                        <a:t>SUM</a:t>
                      </a:r>
                      <a:r>
                        <a:rPr lang="en-US" sz="2400" b="1" baseline="0" dirty="0">
                          <a:solidFill>
                            <a:srgbClr val="388A12"/>
                          </a:solidFill>
                        </a:rPr>
                        <a:t> </a:t>
                      </a:r>
                      <a:r>
                        <a:rPr lang="en-US" sz="2400" b="1" dirty="0">
                          <a:solidFill>
                            <a:srgbClr val="388A12"/>
                          </a:solidFill>
                        </a:rPr>
                        <a:t>(F17:F22) </a:t>
                      </a:r>
                    </a:p>
                  </a:txBody>
                  <a:tcPr anchor="ctr"/>
                </a:tc>
                <a:extLst>
                  <a:ext uri="{0D108BD9-81ED-4DB2-BD59-A6C34878D82A}">
                    <a16:rowId xmlns:a16="http://schemas.microsoft.com/office/drawing/2014/main" val="229019553"/>
                  </a:ext>
                </a:extLst>
              </a:tr>
              <a:tr h="857689">
                <a:tc>
                  <a:txBody>
                    <a:bodyPr/>
                    <a:lstStyle/>
                    <a:p>
                      <a:pPr algn="ctr" rtl="1"/>
                      <a:endParaRPr lang="en-US" dirty="0">
                        <a:solidFill>
                          <a:srgbClr val="388A12"/>
                        </a:solidFill>
                      </a:endParaRPr>
                    </a:p>
                  </a:txBody>
                  <a:tcPr anchor="ctr"/>
                </a:tc>
                <a:tc>
                  <a:txBody>
                    <a:bodyPr/>
                    <a:lstStyle/>
                    <a:p>
                      <a:pPr algn="r" rtl="1"/>
                      <a:r>
                        <a:rPr lang="en-US" sz="2400" b="1" dirty="0">
                          <a:solidFill>
                            <a:srgbClr val="388A12"/>
                          </a:solidFill>
                        </a:rPr>
                        <a:t>SUM (F17:F22) </a:t>
                      </a:r>
                      <a:r>
                        <a:rPr lang="ar-EG" sz="2400" b="1" baseline="0" dirty="0">
                          <a:solidFill>
                            <a:srgbClr val="388A12"/>
                          </a:solidFill>
                        </a:rPr>
                        <a:t> =</a:t>
                      </a:r>
                      <a:endParaRPr lang="en-US" sz="2400" b="1" dirty="0">
                        <a:solidFill>
                          <a:srgbClr val="388A12"/>
                        </a:solidFill>
                      </a:endParaRPr>
                    </a:p>
                  </a:txBody>
                  <a:tcPr anchor="ctr"/>
                </a:tc>
                <a:extLst>
                  <a:ext uri="{0D108BD9-81ED-4DB2-BD59-A6C34878D82A}">
                    <a16:rowId xmlns:a16="http://schemas.microsoft.com/office/drawing/2014/main" val="4272000053"/>
                  </a:ext>
                </a:extLst>
              </a:tr>
              <a:tr h="1354225">
                <a:tc>
                  <a:txBody>
                    <a:bodyPr/>
                    <a:lstStyle/>
                    <a:p>
                      <a:pPr algn="ctr" rtl="1"/>
                      <a:endParaRPr lang="en-US" dirty="0">
                        <a:solidFill>
                          <a:srgbClr val="388A12"/>
                        </a:solidFill>
                      </a:endParaRPr>
                    </a:p>
                  </a:txBody>
                  <a:tcPr anchor="ctr"/>
                </a:tc>
                <a:tc>
                  <a:txBody>
                    <a:bodyPr/>
                    <a:lstStyle/>
                    <a:p>
                      <a:pPr algn="r" rtl="1"/>
                      <a:r>
                        <a:rPr lang="en-US" sz="2400" b="1" dirty="0">
                          <a:solidFill>
                            <a:srgbClr val="388A12"/>
                          </a:solidFill>
                        </a:rPr>
                        <a:t>(F17:F22)</a:t>
                      </a:r>
                      <a:r>
                        <a:rPr lang="ar-EG" sz="2400" b="1" baseline="0" dirty="0">
                          <a:solidFill>
                            <a:srgbClr val="388A12"/>
                          </a:solidFill>
                        </a:rPr>
                        <a:t> =</a:t>
                      </a:r>
                      <a:endParaRPr lang="en-US" sz="2400" b="1" dirty="0">
                        <a:solidFill>
                          <a:srgbClr val="388A12"/>
                        </a:solidFill>
                      </a:endParaRPr>
                    </a:p>
                  </a:txBody>
                  <a:tcPr anchor="ct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1192696" y="1639600"/>
            <a:ext cx="7282849" cy="6103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358C10"/>
                </a:solidFill>
              </a:rPr>
              <a:t>الصيغة المستخدمة للحصول على القيمة الإجمالية للخلايا من </a:t>
            </a:r>
            <a:r>
              <a:rPr lang="en-US" sz="2000" b="1" dirty="0">
                <a:solidFill>
                  <a:srgbClr val="358C10"/>
                </a:solidFill>
              </a:rPr>
              <a:t>F17 </a:t>
            </a:r>
            <a:r>
              <a:rPr lang="ar-EG" sz="2000" b="1" dirty="0">
                <a:solidFill>
                  <a:srgbClr val="358C10"/>
                </a:solidFill>
              </a:rPr>
              <a:t>إلى </a:t>
            </a:r>
            <a:r>
              <a:rPr lang="en-US" sz="2000" b="1" dirty="0">
                <a:solidFill>
                  <a:srgbClr val="358C10"/>
                </a:solidFill>
              </a:rPr>
              <a:t>F22:</a:t>
            </a:r>
          </a:p>
        </p:txBody>
      </p:sp>
      <p:sp>
        <p:nvSpPr>
          <p:cNvPr id="2" name="مستطيل: زوايا مستديرة 1">
            <a:extLst>
              <a:ext uri="{FF2B5EF4-FFF2-40B4-BE49-F238E27FC236}">
                <a16:creationId xmlns:a16="http://schemas.microsoft.com/office/drawing/2014/main" id="{533578BD-7EB9-9DA9-3A86-B1071752B210}"/>
              </a:ext>
            </a:extLst>
          </p:cNvPr>
          <p:cNvSpPr/>
          <p:nvPr/>
        </p:nvSpPr>
        <p:spPr>
          <a:xfrm>
            <a:off x="6522684" y="786526"/>
            <a:ext cx="1952861" cy="451994"/>
          </a:xfrm>
          <a:prstGeom prst="roundRect">
            <a:avLst/>
          </a:prstGeom>
          <a:solidFill>
            <a:schemeClr val="accent3">
              <a:lumMod val="40000"/>
              <a:lumOff val="6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dirty="0">
                <a:solidFill>
                  <a:srgbClr val="00B050"/>
                </a:solidFill>
              </a:rPr>
              <a:t>تدريب 1</a:t>
            </a:r>
            <a:endParaRPr lang="en-US" sz="2800" b="1" dirty="0">
              <a:solidFill>
                <a:srgbClr val="00B050"/>
              </a:solidFill>
              <a:latin typeface="Calibri" panose="020F0502020204030204"/>
            </a:endParaRPr>
          </a:p>
        </p:txBody>
      </p:sp>
      <p:sp>
        <p:nvSpPr>
          <p:cNvPr id="6" name="مستطيل: زوايا مستديرة 1">
            <a:extLst>
              <a:ext uri="{FF2B5EF4-FFF2-40B4-BE49-F238E27FC236}">
                <a16:creationId xmlns:a16="http://schemas.microsoft.com/office/drawing/2014/main" id="{D998AEF0-991C-9408-D13E-51C045CEB8DE}"/>
              </a:ext>
            </a:extLst>
          </p:cNvPr>
          <p:cNvSpPr/>
          <p:nvPr/>
        </p:nvSpPr>
        <p:spPr>
          <a:xfrm>
            <a:off x="2047462" y="761069"/>
            <a:ext cx="3780962" cy="451994"/>
          </a:xfrm>
          <a:prstGeom prst="roundRect">
            <a:avLst/>
          </a:prstGeom>
          <a:solidFill>
            <a:schemeClr val="accent3">
              <a:lumMod val="40000"/>
              <a:lumOff val="6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اختاري الإجابة الصحيحة:</a:t>
            </a:r>
            <a:endParaRPr lang="ar-EG" sz="2000" b="1" dirty="0">
              <a:solidFill>
                <a:srgbClr val="358C10"/>
              </a:solidFill>
            </a:endParaRPr>
          </a:p>
        </p:txBody>
      </p:sp>
      <p:sp>
        <p:nvSpPr>
          <p:cNvPr id="7" name="مستطيل 6">
            <a:extLst>
              <a:ext uri="{FF2B5EF4-FFF2-40B4-BE49-F238E27FC236}">
                <a16:creationId xmlns:a16="http://schemas.microsoft.com/office/drawing/2014/main" id="{02716571-21C1-2565-15FE-D34955B8FA3A}"/>
              </a:ext>
            </a:extLst>
          </p:cNvPr>
          <p:cNvSpPr/>
          <p:nvPr/>
        </p:nvSpPr>
        <p:spPr>
          <a:xfrm>
            <a:off x="2573265" y="4186699"/>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34596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46698773"/>
              </p:ext>
            </p:extLst>
          </p:nvPr>
        </p:nvGraphicFramePr>
        <p:xfrm>
          <a:off x="1720171" y="3159071"/>
          <a:ext cx="6628700" cy="2436802"/>
        </p:xfrm>
        <a:graphic>
          <a:graphicData uri="http://schemas.openxmlformats.org/drawingml/2006/table">
            <a:tbl>
              <a:tblPr firstRow="1" bandRow="1">
                <a:tableStyleId>{8A107856-5554-42FB-B03E-39F5DBC370BA}</a:tableStyleId>
              </a:tblPr>
              <a:tblGrid>
                <a:gridCol w="925155">
                  <a:extLst>
                    <a:ext uri="{9D8B030D-6E8A-4147-A177-3AD203B41FA5}">
                      <a16:colId xmlns:a16="http://schemas.microsoft.com/office/drawing/2014/main" val="1564919629"/>
                    </a:ext>
                  </a:extLst>
                </a:gridCol>
                <a:gridCol w="5703545">
                  <a:extLst>
                    <a:ext uri="{9D8B030D-6E8A-4147-A177-3AD203B41FA5}">
                      <a16:colId xmlns:a16="http://schemas.microsoft.com/office/drawing/2014/main" val="3885315794"/>
                    </a:ext>
                  </a:extLst>
                </a:gridCol>
              </a:tblGrid>
              <a:tr h="680876">
                <a:tc>
                  <a:txBody>
                    <a:bodyPr/>
                    <a:lstStyle/>
                    <a:p>
                      <a:pPr algn="ctr" rtl="1"/>
                      <a:endParaRPr lang="en-US" dirty="0">
                        <a:solidFill>
                          <a:srgbClr val="358C10"/>
                        </a:solidFill>
                      </a:endParaRPr>
                    </a:p>
                  </a:txBody>
                  <a:tcPr anchor="ctr"/>
                </a:tc>
                <a:tc>
                  <a:txBody>
                    <a:bodyPr/>
                    <a:lstStyle/>
                    <a:p>
                      <a:pPr algn="r" rtl="1"/>
                      <a:r>
                        <a:rPr lang="ar-EG" sz="2400" b="1" dirty="0">
                          <a:solidFill>
                            <a:srgbClr val="358C10"/>
                          </a:solidFill>
                        </a:rPr>
                        <a:t>واسع </a:t>
                      </a:r>
                      <a:r>
                        <a:rPr lang="en-US" sz="2400" b="1" dirty="0">
                          <a:solidFill>
                            <a:srgbClr val="358C10"/>
                          </a:solidFill>
                        </a:rPr>
                        <a:t>Large)</a:t>
                      </a:r>
                      <a:r>
                        <a:rPr lang="ar-EG" sz="2400" b="1" dirty="0">
                          <a:solidFill>
                            <a:srgbClr val="358C10"/>
                          </a:solidFill>
                        </a:rPr>
                        <a:t> )</a:t>
                      </a:r>
                      <a:endParaRPr lang="en-US" sz="2400" b="1" dirty="0">
                        <a:solidFill>
                          <a:srgbClr val="358C10"/>
                        </a:solidFill>
                      </a:endParaRPr>
                    </a:p>
                  </a:txBody>
                  <a:tcPr anchor="ctr"/>
                </a:tc>
                <a:extLst>
                  <a:ext uri="{0D108BD9-81ED-4DB2-BD59-A6C34878D82A}">
                    <a16:rowId xmlns:a16="http://schemas.microsoft.com/office/drawing/2014/main" val="229019553"/>
                  </a:ext>
                </a:extLst>
              </a:tr>
              <a:tr h="680876">
                <a:tc>
                  <a:txBody>
                    <a:bodyPr/>
                    <a:lstStyle/>
                    <a:p>
                      <a:pPr algn="ctr" rtl="1"/>
                      <a:endParaRPr lang="en-US" dirty="0">
                        <a:solidFill>
                          <a:srgbClr val="358C10"/>
                        </a:solidFill>
                      </a:endParaRPr>
                    </a:p>
                  </a:txBody>
                  <a:tcPr anchor="ctr"/>
                </a:tc>
                <a:tc>
                  <a:txBody>
                    <a:bodyPr/>
                    <a:lstStyle/>
                    <a:p>
                      <a:pPr algn="r" rtl="1"/>
                      <a:r>
                        <a:rPr lang="ar-EG" sz="2400" b="1" dirty="0">
                          <a:solidFill>
                            <a:srgbClr val="358C10"/>
                          </a:solidFill>
                        </a:rPr>
                        <a:t>الحد الأقصى (</a:t>
                      </a:r>
                      <a:r>
                        <a:rPr lang="en-US" sz="2400" b="1" dirty="0">
                          <a:solidFill>
                            <a:srgbClr val="358C10"/>
                          </a:solidFill>
                        </a:rPr>
                        <a:t>Max</a:t>
                      </a:r>
                      <a:r>
                        <a:rPr lang="ar-EG" sz="2400" b="1" dirty="0">
                          <a:solidFill>
                            <a:srgbClr val="358C10"/>
                          </a:solidFill>
                        </a:rPr>
                        <a:t>)</a:t>
                      </a:r>
                      <a:endParaRPr lang="en-US" sz="2400" b="1" dirty="0">
                        <a:solidFill>
                          <a:srgbClr val="358C10"/>
                        </a:solidFill>
                      </a:endParaRPr>
                    </a:p>
                  </a:txBody>
                  <a:tcPr anchor="ctr"/>
                </a:tc>
                <a:extLst>
                  <a:ext uri="{0D108BD9-81ED-4DB2-BD59-A6C34878D82A}">
                    <a16:rowId xmlns:a16="http://schemas.microsoft.com/office/drawing/2014/main" val="4272000053"/>
                  </a:ext>
                </a:extLst>
              </a:tr>
              <a:tr h="1075050">
                <a:tc>
                  <a:txBody>
                    <a:bodyPr/>
                    <a:lstStyle/>
                    <a:p>
                      <a:pPr algn="ctr" rtl="1"/>
                      <a:endParaRPr lang="en-US" dirty="0">
                        <a:solidFill>
                          <a:srgbClr val="358C10"/>
                        </a:solidFill>
                      </a:endParaRPr>
                    </a:p>
                  </a:txBody>
                  <a:tcPr anchor="ctr"/>
                </a:tc>
                <a:tc>
                  <a:txBody>
                    <a:bodyPr/>
                    <a:lstStyle/>
                    <a:p>
                      <a:pPr algn="r" rtl="1"/>
                      <a:r>
                        <a:rPr lang="ar-EG" sz="2400" b="1" dirty="0">
                          <a:solidFill>
                            <a:srgbClr val="358C10"/>
                          </a:solidFill>
                        </a:rPr>
                        <a:t>كبير (</a:t>
                      </a:r>
                      <a:r>
                        <a:rPr lang="en-US" sz="2400" b="1" dirty="0">
                          <a:solidFill>
                            <a:srgbClr val="358C10"/>
                          </a:solidFill>
                        </a:rPr>
                        <a:t>Big</a:t>
                      </a:r>
                      <a:r>
                        <a:rPr lang="ar-EG" sz="2400" b="1" dirty="0">
                          <a:solidFill>
                            <a:srgbClr val="358C10"/>
                          </a:solidFill>
                        </a:rPr>
                        <a:t>)</a:t>
                      </a:r>
                      <a:r>
                        <a:rPr lang="ar-EG" sz="2400" b="1" baseline="0" dirty="0">
                          <a:solidFill>
                            <a:srgbClr val="358C10"/>
                          </a:solidFill>
                        </a:rPr>
                        <a:t> </a:t>
                      </a:r>
                      <a:endParaRPr lang="en-US" sz="2400" b="1" dirty="0">
                        <a:solidFill>
                          <a:srgbClr val="358C10"/>
                        </a:solidFill>
                      </a:endParaRPr>
                    </a:p>
                  </a:txBody>
                  <a:tcPr anchor="ct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934278" y="1852564"/>
            <a:ext cx="8324763" cy="45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358C10"/>
                </a:solidFill>
              </a:rPr>
              <a:t>	 الصيغة المستخدمة للحصول على أكبر رقم لنطاق من الخلايا:</a:t>
            </a:r>
          </a:p>
        </p:txBody>
      </p:sp>
      <p:sp>
        <p:nvSpPr>
          <p:cNvPr id="7" name="مستطيل 6">
            <a:extLst>
              <a:ext uri="{FF2B5EF4-FFF2-40B4-BE49-F238E27FC236}">
                <a16:creationId xmlns:a16="http://schemas.microsoft.com/office/drawing/2014/main" id="{4B4991C1-4626-218F-9C7B-7BAB6D0162D1}"/>
              </a:ext>
            </a:extLst>
          </p:cNvPr>
          <p:cNvSpPr/>
          <p:nvPr/>
        </p:nvSpPr>
        <p:spPr>
          <a:xfrm>
            <a:off x="1799682" y="426814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38979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63643116"/>
              </p:ext>
            </p:extLst>
          </p:nvPr>
        </p:nvGraphicFramePr>
        <p:xfrm>
          <a:off x="1965729" y="2746915"/>
          <a:ext cx="5994420" cy="3069603"/>
        </p:xfrm>
        <a:graphic>
          <a:graphicData uri="http://schemas.openxmlformats.org/drawingml/2006/table">
            <a:tbl>
              <a:tblPr firstRow="1" bandRow="1">
                <a:tableStyleId>{8A107856-5554-42FB-B03E-39F5DBC370BA}</a:tableStyleId>
              </a:tblPr>
              <a:tblGrid>
                <a:gridCol w="1539471">
                  <a:extLst>
                    <a:ext uri="{9D8B030D-6E8A-4147-A177-3AD203B41FA5}">
                      <a16:colId xmlns:a16="http://schemas.microsoft.com/office/drawing/2014/main" val="1564919629"/>
                    </a:ext>
                  </a:extLst>
                </a:gridCol>
                <a:gridCol w="4454949">
                  <a:extLst>
                    <a:ext uri="{9D8B030D-6E8A-4147-A177-3AD203B41FA5}">
                      <a16:colId xmlns:a16="http://schemas.microsoft.com/office/drawing/2014/main" val="3885315794"/>
                    </a:ext>
                  </a:extLst>
                </a:gridCol>
              </a:tblGrid>
              <a:tr h="857689">
                <a:tc>
                  <a:txBody>
                    <a:bodyPr/>
                    <a:lstStyle/>
                    <a:p>
                      <a:pPr algn="ctr" rtl="1"/>
                      <a:endParaRPr lang="en-US" dirty="0">
                        <a:solidFill>
                          <a:srgbClr val="388A12"/>
                        </a:solidFill>
                      </a:endParaRPr>
                    </a:p>
                  </a:txBody>
                  <a:tcPr anchor="ctr"/>
                </a:tc>
                <a:tc>
                  <a:txBody>
                    <a:bodyPr/>
                    <a:lstStyle/>
                    <a:p>
                      <a:pPr algn="r" rtl="1"/>
                      <a:r>
                        <a:rPr lang="ar-EG" sz="2400" b="1" dirty="0">
                          <a:solidFill>
                            <a:srgbClr val="388A12"/>
                          </a:solidFill>
                        </a:rPr>
                        <a:t>المجموع </a:t>
                      </a:r>
                      <a:r>
                        <a:rPr lang="en-US" sz="2400" b="1" dirty="0">
                          <a:solidFill>
                            <a:srgbClr val="388A12"/>
                          </a:solidFill>
                        </a:rPr>
                        <a:t>Sum)</a:t>
                      </a:r>
                      <a:r>
                        <a:rPr lang="ar-EG" sz="2400" b="1" dirty="0">
                          <a:solidFill>
                            <a:srgbClr val="388A12"/>
                          </a:solidFill>
                        </a:rPr>
                        <a:t>)</a:t>
                      </a:r>
                      <a:endParaRPr lang="en-US" sz="2400" b="1" dirty="0">
                        <a:solidFill>
                          <a:srgbClr val="388A12"/>
                        </a:solidFill>
                      </a:endParaRPr>
                    </a:p>
                  </a:txBody>
                  <a:tcPr anchor="ctr"/>
                </a:tc>
                <a:extLst>
                  <a:ext uri="{0D108BD9-81ED-4DB2-BD59-A6C34878D82A}">
                    <a16:rowId xmlns:a16="http://schemas.microsoft.com/office/drawing/2014/main" val="229019553"/>
                  </a:ext>
                </a:extLst>
              </a:tr>
              <a:tr h="857689">
                <a:tc>
                  <a:txBody>
                    <a:bodyPr/>
                    <a:lstStyle/>
                    <a:p>
                      <a:pPr algn="ctr" rtl="1"/>
                      <a:endParaRPr lang="en-US" dirty="0">
                        <a:solidFill>
                          <a:srgbClr val="388A12"/>
                        </a:solidFill>
                      </a:endParaRPr>
                    </a:p>
                  </a:txBody>
                  <a:tcPr anchor="ctr"/>
                </a:tc>
                <a:tc>
                  <a:txBody>
                    <a:bodyPr/>
                    <a:lstStyle/>
                    <a:p>
                      <a:pPr algn="r" rtl="1"/>
                      <a:r>
                        <a:rPr lang="ar-EG" sz="2400" b="1" dirty="0">
                          <a:solidFill>
                            <a:srgbClr val="388A12"/>
                          </a:solidFill>
                        </a:rPr>
                        <a:t>صغير </a:t>
                      </a:r>
                      <a:r>
                        <a:rPr lang="en-US" sz="2400" b="1" dirty="0">
                          <a:solidFill>
                            <a:srgbClr val="388A12"/>
                          </a:solidFill>
                        </a:rPr>
                        <a:t>Small)</a:t>
                      </a:r>
                      <a:r>
                        <a:rPr lang="ar-EG" sz="2400" b="1" dirty="0">
                          <a:solidFill>
                            <a:srgbClr val="388A12"/>
                          </a:solidFill>
                        </a:rPr>
                        <a:t>)</a:t>
                      </a:r>
                      <a:endParaRPr lang="en-US" sz="2400" b="1" dirty="0">
                        <a:solidFill>
                          <a:srgbClr val="388A12"/>
                        </a:solidFill>
                      </a:endParaRPr>
                    </a:p>
                  </a:txBody>
                  <a:tcPr anchor="ctr"/>
                </a:tc>
                <a:extLst>
                  <a:ext uri="{0D108BD9-81ED-4DB2-BD59-A6C34878D82A}">
                    <a16:rowId xmlns:a16="http://schemas.microsoft.com/office/drawing/2014/main" val="4272000053"/>
                  </a:ext>
                </a:extLst>
              </a:tr>
              <a:tr h="1354225">
                <a:tc>
                  <a:txBody>
                    <a:bodyPr/>
                    <a:lstStyle/>
                    <a:p>
                      <a:pPr algn="ctr" rtl="1"/>
                      <a:endParaRPr lang="en-US" dirty="0">
                        <a:solidFill>
                          <a:srgbClr val="388A12"/>
                        </a:solidFill>
                      </a:endParaRPr>
                    </a:p>
                  </a:txBody>
                  <a:tcPr anchor="ctr"/>
                </a:tc>
                <a:tc>
                  <a:txBody>
                    <a:bodyPr/>
                    <a:lstStyle/>
                    <a:p>
                      <a:pPr algn="r" rtl="1"/>
                      <a:r>
                        <a:rPr lang="ar-EG" sz="2400" b="1" dirty="0">
                          <a:solidFill>
                            <a:srgbClr val="388A12"/>
                          </a:solidFill>
                        </a:rPr>
                        <a:t>الحد الأدنى </a:t>
                      </a:r>
                      <a:r>
                        <a:rPr lang="en-US" sz="2400" b="1" dirty="0">
                          <a:solidFill>
                            <a:srgbClr val="388A12"/>
                          </a:solidFill>
                        </a:rPr>
                        <a:t>Min)</a:t>
                      </a:r>
                      <a:r>
                        <a:rPr lang="ar-EG" sz="2400" b="1" dirty="0">
                          <a:solidFill>
                            <a:srgbClr val="388A12"/>
                          </a:solidFill>
                        </a:rPr>
                        <a:t>)</a:t>
                      </a:r>
                      <a:endParaRPr lang="en-US" sz="2400" b="1" dirty="0">
                        <a:solidFill>
                          <a:srgbClr val="388A12"/>
                        </a:solidFill>
                      </a:endParaRPr>
                    </a:p>
                  </a:txBody>
                  <a:tcPr anchor="ct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1073426" y="1774370"/>
            <a:ext cx="8015730" cy="6667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388A12"/>
                </a:solidFill>
              </a:rPr>
              <a:t>	 الصيغة المستخدمة للحصول على أصغر رقم لنطاق من الخلايا:</a:t>
            </a:r>
          </a:p>
        </p:txBody>
      </p:sp>
      <p:sp>
        <p:nvSpPr>
          <p:cNvPr id="7" name="مستطيل 6">
            <a:extLst>
              <a:ext uri="{FF2B5EF4-FFF2-40B4-BE49-F238E27FC236}">
                <a16:creationId xmlns:a16="http://schemas.microsoft.com/office/drawing/2014/main" id="{166C7FD5-A225-5EB5-5C1D-0625449B048C}"/>
              </a:ext>
            </a:extLst>
          </p:cNvPr>
          <p:cNvSpPr/>
          <p:nvPr/>
        </p:nvSpPr>
        <p:spPr>
          <a:xfrm>
            <a:off x="2314502" y="5141718"/>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39854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6D0FAA-806E-2C8B-2A32-07267A5E4DEE}"/>
              </a:ext>
            </a:extLst>
          </p:cNvPr>
          <p:cNvSpPr>
            <a:spLocks noGrp="1"/>
          </p:cNvSpPr>
          <p:nvPr>
            <p:ph type="title"/>
          </p:nvPr>
        </p:nvSpPr>
        <p:spPr/>
        <p:txBody>
          <a:bodyPr/>
          <a:lstStyle/>
          <a:p>
            <a:pPr algn="ctr"/>
            <a:r>
              <a:rPr lang="ar-SA" b="1" dirty="0"/>
              <a:t>استراتيجية جدول التعلم </a:t>
            </a:r>
          </a:p>
        </p:txBody>
      </p:sp>
      <p:pic>
        <p:nvPicPr>
          <p:cNvPr id="4" name="عنصر نائب للمحتوى 3">
            <a:extLst>
              <a:ext uri="{FF2B5EF4-FFF2-40B4-BE49-F238E27FC236}">
                <a16:creationId xmlns:a16="http://schemas.microsoft.com/office/drawing/2014/main" id="{A020D779-1579-B7E5-B2A7-C917801BAA95}"/>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9775" y="2160588"/>
            <a:ext cx="6957390" cy="3881437"/>
          </a:xfrm>
          <a:prstGeom prst="rect">
            <a:avLst/>
          </a:prstGeom>
        </p:spPr>
      </p:pic>
    </p:spTree>
    <p:extLst>
      <p:ext uri="{BB962C8B-B14F-4D97-AF65-F5344CB8AC3E}">
        <p14:creationId xmlns:p14="http://schemas.microsoft.com/office/powerpoint/2010/main" val="428647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B6E357-574C-95BC-EDBA-1A2CD55E2058}"/>
              </a:ext>
            </a:extLst>
          </p:cNvPr>
          <p:cNvSpPr>
            <a:spLocks noGrp="1"/>
          </p:cNvSpPr>
          <p:nvPr>
            <p:ph type="title"/>
          </p:nvPr>
        </p:nvSpPr>
        <p:spPr/>
        <p:txBody>
          <a:bodyPr>
            <a:normAutofit/>
          </a:bodyPr>
          <a:lstStyle/>
          <a:p>
            <a:pPr algn="ctr"/>
            <a:r>
              <a:rPr lang="ar-SA" sz="6000" dirty="0">
                <a:solidFill>
                  <a:srgbClr val="C00000"/>
                </a:solidFill>
                <a:latin typeface="Arial" panose="020B0604020202020204" pitchFamily="34" charset="0"/>
                <a:cs typeface="Arial" panose="020B0604020202020204" pitchFamily="34" charset="0"/>
              </a:rPr>
              <a:t>استراتيجية شاهد ودون  </a:t>
            </a:r>
          </a:p>
        </p:txBody>
      </p:sp>
      <p:pic>
        <p:nvPicPr>
          <p:cNvPr id="5" name="مقدمة لدرس العمليات الحسبابية">
            <a:hlinkClick r:id="" action="ppaction://media"/>
            <a:extLst>
              <a:ext uri="{FF2B5EF4-FFF2-40B4-BE49-F238E27FC236}">
                <a16:creationId xmlns:a16="http://schemas.microsoft.com/office/drawing/2014/main" id="{8043254E-0313-93A4-E42D-20ED7EDAAB78}"/>
              </a:ext>
            </a:extLst>
          </p:cNvPr>
          <p:cNvPicPr>
            <a:picLocks noGrp="1" noChangeAspect="1"/>
          </p:cNvPicPr>
          <p:nvPr>
            <p:ph idx="1"/>
            <a:videoFile r:link="rId1"/>
            <p:extLst>
              <p:ext uri="{DAA4B4D4-6D71-4841-9C94-3DE7FCFB9230}">
                <p14:media xmlns:p14="http://schemas.microsoft.com/office/powerpoint/2010/main" r:embed="rId2">
                  <p14:trim end="693608"/>
                </p14:media>
              </p:ext>
            </p:extLst>
          </p:nvPr>
        </p:nvPicPr>
        <p:blipFill>
          <a:blip r:embed="rId4"/>
          <a:stretch>
            <a:fillRect/>
          </a:stretch>
        </p:blipFill>
        <p:spPr>
          <a:xfrm>
            <a:off x="1128023" y="2238513"/>
            <a:ext cx="6900862" cy="3881437"/>
          </a:xfrm>
        </p:spPr>
      </p:pic>
    </p:spTree>
    <p:extLst>
      <p:ext uri="{BB962C8B-B14F-4D97-AF65-F5344CB8AC3E}">
        <p14:creationId xmlns:p14="http://schemas.microsoft.com/office/powerpoint/2010/main" val="36838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DC1288-4294-B647-C39D-00E312290EC5}"/>
              </a:ext>
            </a:extLst>
          </p:cNvPr>
          <p:cNvSpPr>
            <a:spLocks noGrp="1"/>
          </p:cNvSpPr>
          <p:nvPr>
            <p:ph type="title"/>
          </p:nvPr>
        </p:nvSpPr>
        <p:spPr/>
        <p:txBody>
          <a:bodyPr>
            <a:normAutofit/>
          </a:bodyPr>
          <a:lstStyle/>
          <a:p>
            <a:pPr algn="ctr"/>
            <a:r>
              <a:rPr lang="ar-SA" sz="5400" b="1" dirty="0">
                <a:latin typeface="Arial" panose="020B0604020202020204" pitchFamily="34" charset="0"/>
                <a:cs typeface="Arial" panose="020B0604020202020204" pitchFamily="34" charset="0"/>
              </a:rPr>
              <a:t>استراتيجية</a:t>
            </a:r>
            <a:r>
              <a:rPr lang="ar-SA" sz="5400" b="1" dirty="0">
                <a:latin typeface="Arabic Typesetting" panose="03020402040406030203" pitchFamily="66" charset="-78"/>
                <a:cs typeface="Arabic Typesetting" panose="03020402040406030203" pitchFamily="66" charset="-78"/>
              </a:rPr>
              <a:t> </a:t>
            </a:r>
            <a:r>
              <a:rPr lang="ar-SA" sz="5400" b="1" dirty="0">
                <a:latin typeface="Arial" panose="020B0604020202020204" pitchFamily="34" charset="0"/>
                <a:cs typeface="Arial" panose="020B0604020202020204" pitchFamily="34" charset="0"/>
              </a:rPr>
              <a:t>العصف الذهني  </a:t>
            </a:r>
          </a:p>
        </p:txBody>
      </p:sp>
      <p:sp>
        <p:nvSpPr>
          <p:cNvPr id="3" name="عنصر نائب للمحتوى 2">
            <a:extLst>
              <a:ext uri="{FF2B5EF4-FFF2-40B4-BE49-F238E27FC236}">
                <a16:creationId xmlns:a16="http://schemas.microsoft.com/office/drawing/2014/main" id="{D1B0FD8E-DEE6-EE6F-E0B7-2F0F49968DE9}"/>
              </a:ext>
            </a:extLst>
          </p:cNvPr>
          <p:cNvSpPr>
            <a:spLocks noGrp="1"/>
          </p:cNvSpPr>
          <p:nvPr>
            <p:ph idx="1"/>
          </p:nvPr>
        </p:nvSpPr>
        <p:spPr>
          <a:xfrm>
            <a:off x="3032171" y="1973227"/>
            <a:ext cx="5636280" cy="1235147"/>
          </a:xfrm>
        </p:spPr>
        <p:txBody>
          <a:bodyPr>
            <a:normAutofit fontScale="92500" lnSpcReduction="20000"/>
          </a:bodyPr>
          <a:lstStyle/>
          <a:p>
            <a:pPr marL="0" indent="0">
              <a:buNone/>
            </a:pPr>
            <a:endParaRPr lang="ar-SA" dirty="0"/>
          </a:p>
          <a:p>
            <a:pPr marL="0" indent="0" algn="ctr">
              <a:buNone/>
            </a:pPr>
            <a:r>
              <a:rPr lang="ar-SA" sz="3600" b="1" dirty="0">
                <a:solidFill>
                  <a:schemeClr val="accent1">
                    <a:lumMod val="50000"/>
                  </a:schemeClr>
                </a:solidFill>
                <a:latin typeface="Arial" panose="020B0604020202020204" pitchFamily="34" charset="0"/>
                <a:cs typeface="Arial" panose="020B0604020202020204" pitchFamily="34" charset="0"/>
              </a:rPr>
              <a:t>عند القيام بالعمليات الحسابية نتجه فورا لبرنامج الأكسل لماذا ؟</a:t>
            </a:r>
          </a:p>
        </p:txBody>
      </p:sp>
      <p:pic>
        <p:nvPicPr>
          <p:cNvPr id="5" name="رسم 4" descr="عقل في رأس">
            <a:extLst>
              <a:ext uri="{FF2B5EF4-FFF2-40B4-BE49-F238E27FC236}">
                <a16:creationId xmlns:a16="http://schemas.microsoft.com/office/drawing/2014/main" id="{13268816-F442-275F-B6E2-48607D1868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865" y="1306445"/>
            <a:ext cx="1944756" cy="1944756"/>
          </a:xfrm>
          <a:prstGeom prst="rect">
            <a:avLst/>
          </a:prstGeom>
        </p:spPr>
      </p:pic>
      <p:sp>
        <p:nvSpPr>
          <p:cNvPr id="6" name="عنصر نائب للمحتوى 2">
            <a:extLst>
              <a:ext uri="{FF2B5EF4-FFF2-40B4-BE49-F238E27FC236}">
                <a16:creationId xmlns:a16="http://schemas.microsoft.com/office/drawing/2014/main" id="{925DA5EA-B526-1044-91C5-C71A069D2B61}"/>
              </a:ext>
            </a:extLst>
          </p:cNvPr>
          <p:cNvSpPr txBox="1">
            <a:spLocks/>
          </p:cNvSpPr>
          <p:nvPr/>
        </p:nvSpPr>
        <p:spPr>
          <a:xfrm>
            <a:off x="481865" y="3481390"/>
            <a:ext cx="8596668" cy="1320801"/>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ar-SA" dirty="0">
                <a:latin typeface="Arial" panose="020B0604020202020204" pitchFamily="34" charset="0"/>
                <a:cs typeface="Arial" panose="020B0604020202020204" pitchFamily="34" charset="0"/>
              </a:rPr>
              <a:t>1- </a:t>
            </a:r>
            <a:r>
              <a:rPr lang="ar-EG" sz="1800" b="1" dirty="0">
                <a:solidFill>
                  <a:srgbClr val="3A7C28"/>
                </a:solidFill>
                <a:latin typeface="Arial" panose="020B0604020202020204" pitchFamily="34" charset="0"/>
                <a:cs typeface="Arial" panose="020B0604020202020204" pitchFamily="34" charset="0"/>
              </a:rPr>
              <a:t>تمكنك من القيام بالعمليات الحسابية بسرعة ودقة.</a:t>
            </a:r>
            <a:endParaRPr lang="ar-SA" sz="1800" b="1" dirty="0">
              <a:solidFill>
                <a:srgbClr val="3A7C28"/>
              </a:solidFill>
              <a:latin typeface="Arial" panose="020B0604020202020204" pitchFamily="34" charset="0"/>
              <a:cs typeface="Arial" panose="020B0604020202020204" pitchFamily="34" charset="0"/>
            </a:endParaRPr>
          </a:p>
          <a:p>
            <a:pPr marL="0" indent="0">
              <a:buFont typeface="Wingdings 3" charset="2"/>
              <a:buNone/>
            </a:pPr>
            <a:r>
              <a:rPr lang="ar-SA" b="1" dirty="0">
                <a:solidFill>
                  <a:srgbClr val="3A7C28"/>
                </a:solidFill>
                <a:latin typeface="Arial" panose="020B0604020202020204" pitchFamily="34" charset="0"/>
                <a:cs typeface="Arial" panose="020B0604020202020204" pitchFamily="34" charset="0"/>
              </a:rPr>
              <a:t>2-</a:t>
            </a:r>
            <a:r>
              <a:rPr lang="ar-EG" sz="1800" b="1" dirty="0">
                <a:solidFill>
                  <a:srgbClr val="3A7C28"/>
                </a:solidFill>
                <a:latin typeface="Arial" panose="020B0604020202020204" pitchFamily="34" charset="0"/>
                <a:cs typeface="Arial" panose="020B0604020202020204" pitchFamily="34" charset="0"/>
              </a:rPr>
              <a:t> برنامج مايكروسوفت اكسل يحتوي على الكثير من الصيغ الحسابية المعرفة سابقًا والتي تسهل القيام بالكثير من العمليات الحسابية وتسمى "دوالا".</a:t>
            </a:r>
            <a:endParaRPr lang="ar-S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2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a:extLst>
              <a:ext uri="{FF2B5EF4-FFF2-40B4-BE49-F238E27FC236}">
                <a16:creationId xmlns:a16="http://schemas.microsoft.com/office/drawing/2014/main" id="{2BB92208-6AAF-6C18-0414-DED71CAF5891}"/>
              </a:ext>
            </a:extLst>
          </p:cNvPr>
          <p:cNvPicPr>
            <a:picLocks noGrp="1" noChangeAspect="1"/>
          </p:cNvPicPr>
          <p:nvPr>
            <p:ph idx="1"/>
          </p:nvPr>
        </p:nvPicPr>
        <p:blipFill>
          <a:blip r:embed="rId2"/>
          <a:stretch>
            <a:fillRect/>
          </a:stretch>
        </p:blipFill>
        <p:spPr>
          <a:xfrm>
            <a:off x="786665" y="2097340"/>
            <a:ext cx="8596312" cy="1121257"/>
          </a:xfrm>
        </p:spPr>
      </p:pic>
      <p:pic>
        <p:nvPicPr>
          <p:cNvPr id="4" name="صورة 3">
            <a:extLst>
              <a:ext uri="{FF2B5EF4-FFF2-40B4-BE49-F238E27FC236}">
                <a16:creationId xmlns:a16="http://schemas.microsoft.com/office/drawing/2014/main" id="{827E5E1C-2668-CCD1-1348-71746E33FCC3}"/>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b="39334"/>
          <a:stretch/>
        </p:blipFill>
        <p:spPr>
          <a:xfrm>
            <a:off x="597821" y="521253"/>
            <a:ext cx="8596667" cy="801272"/>
          </a:xfrm>
          <a:prstGeom prst="rect">
            <a:avLst/>
          </a:prstGeom>
        </p:spPr>
      </p:pic>
      <p:pic>
        <p:nvPicPr>
          <p:cNvPr id="8" name="صورة 7">
            <a:extLst>
              <a:ext uri="{FF2B5EF4-FFF2-40B4-BE49-F238E27FC236}">
                <a16:creationId xmlns:a16="http://schemas.microsoft.com/office/drawing/2014/main" id="{515CAA0B-4959-64EA-6E68-745A99CE7D2F}"/>
              </a:ext>
            </a:extLst>
          </p:cNvPr>
          <p:cNvPicPr>
            <a:picLocks noChangeAspect="1"/>
          </p:cNvPicPr>
          <p:nvPr/>
        </p:nvPicPr>
        <p:blipFill>
          <a:blip r:embed="rId5"/>
          <a:stretch>
            <a:fillRect/>
          </a:stretch>
        </p:blipFill>
        <p:spPr>
          <a:xfrm>
            <a:off x="786665" y="3507757"/>
            <a:ext cx="1244664" cy="1657435"/>
          </a:xfrm>
          <a:prstGeom prst="rect">
            <a:avLst/>
          </a:prstGeom>
        </p:spPr>
      </p:pic>
      <p:sp>
        <p:nvSpPr>
          <p:cNvPr id="9" name="مربع نص 8">
            <a:extLst>
              <a:ext uri="{FF2B5EF4-FFF2-40B4-BE49-F238E27FC236}">
                <a16:creationId xmlns:a16="http://schemas.microsoft.com/office/drawing/2014/main" id="{2C4AA34B-7576-C646-A614-8D5C5E6A8890}"/>
              </a:ext>
            </a:extLst>
          </p:cNvPr>
          <p:cNvSpPr txBox="1"/>
          <p:nvPr/>
        </p:nvSpPr>
        <p:spPr>
          <a:xfrm>
            <a:off x="3230217" y="1296068"/>
            <a:ext cx="4472609" cy="584775"/>
          </a:xfrm>
          <a:prstGeom prst="rect">
            <a:avLst/>
          </a:prstGeom>
          <a:noFill/>
        </p:spPr>
        <p:txBody>
          <a:bodyPr wrap="square" rtlCol="1">
            <a:spAutoFit/>
          </a:bodyPr>
          <a:lstStyle/>
          <a:p>
            <a:r>
              <a:rPr lang="ar-SA" sz="3200" b="1" dirty="0">
                <a:solidFill>
                  <a:srgbClr val="C00000"/>
                </a:solidFill>
              </a:rPr>
              <a:t>استراتيجية الاكتشاف </a:t>
            </a:r>
          </a:p>
        </p:txBody>
      </p:sp>
      <p:sp>
        <p:nvSpPr>
          <p:cNvPr id="10" name="مربع نص 9">
            <a:extLst>
              <a:ext uri="{FF2B5EF4-FFF2-40B4-BE49-F238E27FC236}">
                <a16:creationId xmlns:a16="http://schemas.microsoft.com/office/drawing/2014/main" id="{7E4D10BC-EDB3-BC7F-672B-69F5DD4D6762}"/>
              </a:ext>
            </a:extLst>
          </p:cNvPr>
          <p:cNvSpPr txBox="1"/>
          <p:nvPr/>
        </p:nvSpPr>
        <p:spPr>
          <a:xfrm>
            <a:off x="2607366" y="3486273"/>
            <a:ext cx="5880652" cy="400110"/>
          </a:xfrm>
          <a:prstGeom prst="rect">
            <a:avLst/>
          </a:prstGeom>
          <a:noFill/>
        </p:spPr>
        <p:txBody>
          <a:bodyPr wrap="square" rtlCol="1">
            <a:spAutoFit/>
          </a:bodyPr>
          <a:lstStyle/>
          <a:p>
            <a:r>
              <a:rPr lang="ar-SA" sz="2000" b="1" dirty="0">
                <a:solidFill>
                  <a:srgbClr val="C00000"/>
                </a:solidFill>
              </a:rPr>
              <a:t>توجهي لبرنامج الاكسل افتحي مصنف فارغ </a:t>
            </a:r>
          </a:p>
        </p:txBody>
      </p:sp>
      <p:sp>
        <p:nvSpPr>
          <p:cNvPr id="11" name="مربع نص 10">
            <a:extLst>
              <a:ext uri="{FF2B5EF4-FFF2-40B4-BE49-F238E27FC236}">
                <a16:creationId xmlns:a16="http://schemas.microsoft.com/office/drawing/2014/main" id="{66003F7C-CB40-F759-39E3-8B7F33BB4391}"/>
              </a:ext>
            </a:extLst>
          </p:cNvPr>
          <p:cNvSpPr txBox="1"/>
          <p:nvPr/>
        </p:nvSpPr>
        <p:spPr>
          <a:xfrm>
            <a:off x="2526195" y="4103747"/>
            <a:ext cx="5880652" cy="707886"/>
          </a:xfrm>
          <a:prstGeom prst="rect">
            <a:avLst/>
          </a:prstGeom>
          <a:noFill/>
        </p:spPr>
        <p:txBody>
          <a:bodyPr wrap="square" rtlCol="1">
            <a:spAutoFit/>
          </a:bodyPr>
          <a:lstStyle/>
          <a:p>
            <a:r>
              <a:rPr lang="ar-SA" sz="2000" b="1" dirty="0">
                <a:solidFill>
                  <a:srgbClr val="C00000"/>
                </a:solidFill>
              </a:rPr>
              <a:t>في الشريط الرئيسي توجهي لعلامة المجموع اضغطي علامة المثلث الصغير بجانبها  </a:t>
            </a:r>
          </a:p>
        </p:txBody>
      </p:sp>
      <p:sp>
        <p:nvSpPr>
          <p:cNvPr id="12" name="مربع نص 11">
            <a:extLst>
              <a:ext uri="{FF2B5EF4-FFF2-40B4-BE49-F238E27FC236}">
                <a16:creationId xmlns:a16="http://schemas.microsoft.com/office/drawing/2014/main" id="{F438A9FA-0A01-6851-35F9-E7D27546DF7E}"/>
              </a:ext>
            </a:extLst>
          </p:cNvPr>
          <p:cNvSpPr txBox="1"/>
          <p:nvPr/>
        </p:nvSpPr>
        <p:spPr>
          <a:xfrm>
            <a:off x="1842052" y="5561932"/>
            <a:ext cx="5880652" cy="400110"/>
          </a:xfrm>
          <a:prstGeom prst="rect">
            <a:avLst/>
          </a:prstGeom>
          <a:noFill/>
        </p:spPr>
        <p:txBody>
          <a:bodyPr wrap="square" rtlCol="1">
            <a:spAutoFit/>
          </a:bodyPr>
          <a:lstStyle/>
          <a:p>
            <a:r>
              <a:rPr lang="ar-SA" sz="2000" b="1" dirty="0">
                <a:solidFill>
                  <a:srgbClr val="C00000"/>
                </a:solidFill>
              </a:rPr>
              <a:t>خرجت لك الآن أكثر الدوال استخداما في الاكسل</a:t>
            </a:r>
          </a:p>
        </p:txBody>
      </p:sp>
      <p:sp>
        <p:nvSpPr>
          <p:cNvPr id="14" name="مربع نص 13">
            <a:extLst>
              <a:ext uri="{FF2B5EF4-FFF2-40B4-BE49-F238E27FC236}">
                <a16:creationId xmlns:a16="http://schemas.microsoft.com/office/drawing/2014/main" id="{ABBC0625-FD7F-F913-8270-B50ABE99C981}"/>
              </a:ext>
            </a:extLst>
          </p:cNvPr>
          <p:cNvSpPr txBox="1"/>
          <p:nvPr/>
        </p:nvSpPr>
        <p:spPr>
          <a:xfrm>
            <a:off x="1842052" y="2207675"/>
            <a:ext cx="1244664" cy="369332"/>
          </a:xfrm>
          <a:prstGeom prst="rect">
            <a:avLst/>
          </a:prstGeom>
          <a:noFill/>
        </p:spPr>
        <p:txBody>
          <a:bodyPr wrap="square" rtlCol="1">
            <a:spAutoFit/>
          </a:bodyPr>
          <a:lstStyle/>
          <a:p>
            <a:r>
              <a:rPr lang="ar-SA" dirty="0">
                <a:highlight>
                  <a:srgbClr val="FFFF00"/>
                </a:highlight>
              </a:rPr>
              <a:t>1</a:t>
            </a:r>
          </a:p>
        </p:txBody>
      </p:sp>
      <p:sp>
        <p:nvSpPr>
          <p:cNvPr id="15" name="مربع نص 14">
            <a:extLst>
              <a:ext uri="{FF2B5EF4-FFF2-40B4-BE49-F238E27FC236}">
                <a16:creationId xmlns:a16="http://schemas.microsoft.com/office/drawing/2014/main" id="{D67682BE-B157-95C7-A878-58A1AD67F405}"/>
              </a:ext>
            </a:extLst>
          </p:cNvPr>
          <p:cNvSpPr txBox="1"/>
          <p:nvPr/>
        </p:nvSpPr>
        <p:spPr>
          <a:xfrm>
            <a:off x="2031329" y="3636415"/>
            <a:ext cx="1244664" cy="369332"/>
          </a:xfrm>
          <a:prstGeom prst="rect">
            <a:avLst/>
          </a:prstGeom>
          <a:noFill/>
        </p:spPr>
        <p:txBody>
          <a:bodyPr wrap="square" rtlCol="1">
            <a:spAutoFit/>
          </a:bodyPr>
          <a:lstStyle/>
          <a:p>
            <a:r>
              <a:rPr lang="ar-SA" dirty="0">
                <a:highlight>
                  <a:srgbClr val="FFFF00"/>
                </a:highlight>
              </a:rPr>
              <a:t>2</a:t>
            </a:r>
          </a:p>
        </p:txBody>
      </p:sp>
      <p:cxnSp>
        <p:nvCxnSpPr>
          <p:cNvPr id="17" name="رابط كسهم مستقيم 16">
            <a:extLst>
              <a:ext uri="{FF2B5EF4-FFF2-40B4-BE49-F238E27FC236}">
                <a16:creationId xmlns:a16="http://schemas.microsoft.com/office/drawing/2014/main" id="{07F58D9C-563F-3BA2-4340-9AFB21C92FAC}"/>
              </a:ext>
            </a:extLst>
          </p:cNvPr>
          <p:cNvCxnSpPr>
            <a:cxnSpLocks/>
          </p:cNvCxnSpPr>
          <p:nvPr/>
        </p:nvCxnSpPr>
        <p:spPr>
          <a:xfrm flipH="1" flipV="1">
            <a:off x="1842052" y="2660798"/>
            <a:ext cx="639768" cy="585729"/>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9" name="رابط كسهم مستقيم 18">
            <a:extLst>
              <a:ext uri="{FF2B5EF4-FFF2-40B4-BE49-F238E27FC236}">
                <a16:creationId xmlns:a16="http://schemas.microsoft.com/office/drawing/2014/main" id="{3DC56070-4E13-F615-B22F-A643C1C62530}"/>
              </a:ext>
            </a:extLst>
          </p:cNvPr>
          <p:cNvCxnSpPr>
            <a:cxnSpLocks/>
          </p:cNvCxnSpPr>
          <p:nvPr/>
        </p:nvCxnSpPr>
        <p:spPr>
          <a:xfrm flipH="1" flipV="1">
            <a:off x="1886427" y="4126673"/>
            <a:ext cx="639768" cy="585729"/>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787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4A90F8-5ADF-C8F1-7CC2-42F5A60EEDF7}"/>
              </a:ext>
            </a:extLst>
          </p:cNvPr>
          <p:cNvSpPr>
            <a:spLocks noGrp="1"/>
          </p:cNvSpPr>
          <p:nvPr>
            <p:ph type="title"/>
          </p:nvPr>
        </p:nvSpPr>
        <p:spPr>
          <a:xfrm>
            <a:off x="2625404" y="880511"/>
            <a:ext cx="8596668" cy="1320800"/>
          </a:xfrm>
        </p:spPr>
        <p:txBody>
          <a:bodyPr/>
          <a:lstStyle/>
          <a:p>
            <a:r>
              <a:rPr lang="ar-SA" dirty="0"/>
              <a:t> </a:t>
            </a:r>
            <a:r>
              <a:rPr lang="ar-SA" sz="4800" b="1" dirty="0">
                <a:latin typeface="Arial" panose="020B0604020202020204" pitchFamily="34" charset="0"/>
                <a:cs typeface="Arial" panose="020B0604020202020204" pitchFamily="34" charset="0"/>
              </a:rPr>
              <a:t>أكثر الدوال استخداما في الاكسل </a:t>
            </a:r>
            <a:endParaRPr lang="ar-SA" b="1" dirty="0">
              <a:latin typeface="Arial" panose="020B0604020202020204" pitchFamily="34" charset="0"/>
              <a:cs typeface="Arial" panose="020B0604020202020204" pitchFamily="34" charset="0"/>
            </a:endParaRPr>
          </a:p>
        </p:txBody>
      </p:sp>
      <p:graphicFrame>
        <p:nvGraphicFramePr>
          <p:cNvPr id="5" name="عنصر نائب للمحتوى 4">
            <a:extLst>
              <a:ext uri="{FF2B5EF4-FFF2-40B4-BE49-F238E27FC236}">
                <a16:creationId xmlns:a16="http://schemas.microsoft.com/office/drawing/2014/main" id="{3D178306-BA5D-4367-E7CE-F3442BB996CD}"/>
              </a:ext>
            </a:extLst>
          </p:cNvPr>
          <p:cNvGraphicFramePr>
            <a:graphicFrameLocks noGrp="1"/>
          </p:cNvGraphicFramePr>
          <p:nvPr>
            <p:ph idx="1"/>
            <p:extLst>
              <p:ext uri="{D42A27DB-BD31-4B8C-83A1-F6EECF244321}">
                <p14:modId xmlns:p14="http://schemas.microsoft.com/office/powerpoint/2010/main" val="4288530164"/>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40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1CA5A5-A4D0-EA9B-87CE-8D970DEF7148}"/>
              </a:ext>
            </a:extLst>
          </p:cNvPr>
          <p:cNvSpPr>
            <a:spLocks noGrp="1"/>
          </p:cNvSpPr>
          <p:nvPr>
            <p:ph type="title"/>
          </p:nvPr>
        </p:nvSpPr>
        <p:spPr/>
        <p:txBody>
          <a:bodyPr>
            <a:normAutofit fontScale="90000"/>
          </a:bodyPr>
          <a:lstStyle/>
          <a:p>
            <a:pPr algn="ctr"/>
            <a:r>
              <a:rPr lang="ar-SA" sz="4400" b="1" dirty="0">
                <a:latin typeface="Arial" panose="020B0604020202020204" pitchFamily="34" charset="0"/>
                <a:cs typeface="Arial" panose="020B0604020202020204" pitchFamily="34" charset="0"/>
              </a:rPr>
              <a:t>استراتيجية التعلم الذاتي </a:t>
            </a:r>
            <a:br>
              <a:rPr lang="ar-SA" sz="4400" b="1" dirty="0">
                <a:latin typeface="Arial" panose="020B0604020202020204" pitchFamily="34" charset="0"/>
                <a:cs typeface="Arial" panose="020B0604020202020204" pitchFamily="34" charset="0"/>
              </a:rPr>
            </a:br>
            <a:r>
              <a:rPr lang="ar-SA" sz="4400" b="1" dirty="0">
                <a:latin typeface="Arial" panose="020B0604020202020204" pitchFamily="34" charset="0"/>
                <a:cs typeface="Arial" panose="020B0604020202020204" pitchFamily="34" charset="0"/>
              </a:rPr>
              <a:t>اكتبي الجدول التالي كما تشاهدينه </a:t>
            </a:r>
          </a:p>
        </p:txBody>
      </p:sp>
      <p:pic>
        <p:nvPicPr>
          <p:cNvPr id="4" name="عنصر نائب للمحتوى 3">
            <a:extLst>
              <a:ext uri="{FF2B5EF4-FFF2-40B4-BE49-F238E27FC236}">
                <a16:creationId xmlns:a16="http://schemas.microsoft.com/office/drawing/2014/main" id="{7C3BF36F-3F2D-BDED-D2FB-048ED09D6B7B}"/>
              </a:ext>
            </a:extLst>
          </p:cNvPr>
          <p:cNvPicPr>
            <a:picLocks noGrp="1" noChangeAspect="1"/>
          </p:cNvPicPr>
          <p:nvPr>
            <p:ph idx="1"/>
          </p:nvPr>
        </p:nvPicPr>
        <p:blipFill>
          <a:blip r:embed="rId2"/>
          <a:stretch>
            <a:fillRect/>
          </a:stretch>
        </p:blipFill>
        <p:spPr>
          <a:xfrm>
            <a:off x="1869304" y="2160588"/>
            <a:ext cx="6213429" cy="3881437"/>
          </a:xfrm>
          <a:prstGeom prst="rect">
            <a:avLst/>
          </a:prstGeom>
        </p:spPr>
      </p:pic>
    </p:spTree>
    <p:extLst>
      <p:ext uri="{BB962C8B-B14F-4D97-AF65-F5344CB8AC3E}">
        <p14:creationId xmlns:p14="http://schemas.microsoft.com/office/powerpoint/2010/main" val="184643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759771-5E66-B42A-AC93-A931AD28AB05}"/>
              </a:ext>
            </a:extLst>
          </p:cNvPr>
          <p:cNvSpPr>
            <a:spLocks noGrp="1"/>
          </p:cNvSpPr>
          <p:nvPr>
            <p:ph type="title"/>
          </p:nvPr>
        </p:nvSpPr>
        <p:spPr>
          <a:xfrm>
            <a:off x="657456" y="359742"/>
            <a:ext cx="8596668" cy="1320800"/>
          </a:xfrm>
        </p:spPr>
        <p:txBody>
          <a:bodyPr/>
          <a:lstStyle/>
          <a:p>
            <a:pPr algn="r"/>
            <a:r>
              <a:rPr lang="ar-SA" b="1" dirty="0">
                <a:latin typeface="Arial" panose="020B0604020202020204" pitchFamily="34" charset="0"/>
                <a:cs typeface="Arial" panose="020B0604020202020204" pitchFamily="34" charset="0"/>
              </a:rPr>
              <a:t>دالة المجموع  </a:t>
            </a:r>
            <a:r>
              <a:rPr lang="en-US" b="1" dirty="0">
                <a:latin typeface="Arial" panose="020B0604020202020204" pitchFamily="34" charset="0"/>
                <a:cs typeface="Arial" panose="020B0604020202020204" pitchFamily="34" charset="0"/>
              </a:rPr>
              <a:t>SUM</a:t>
            </a:r>
            <a:endParaRPr lang="ar-SA" b="1" dirty="0">
              <a:latin typeface="Arial" panose="020B0604020202020204" pitchFamily="34" charset="0"/>
              <a:cs typeface="Arial" panose="020B0604020202020204" pitchFamily="34" charset="0"/>
            </a:endParaRPr>
          </a:p>
        </p:txBody>
      </p:sp>
      <p:sp>
        <p:nvSpPr>
          <p:cNvPr id="5" name="مربع نص 4">
            <a:extLst>
              <a:ext uri="{FF2B5EF4-FFF2-40B4-BE49-F238E27FC236}">
                <a16:creationId xmlns:a16="http://schemas.microsoft.com/office/drawing/2014/main" id="{60E7BA85-D7E0-A114-0C24-9EDC7A158DE3}"/>
              </a:ext>
            </a:extLst>
          </p:cNvPr>
          <p:cNvSpPr txBox="1"/>
          <p:nvPr/>
        </p:nvSpPr>
        <p:spPr>
          <a:xfrm>
            <a:off x="1146313" y="1020142"/>
            <a:ext cx="6102626" cy="1092607"/>
          </a:xfrm>
          <a:prstGeom prst="rect">
            <a:avLst/>
          </a:prstGeom>
          <a:noFill/>
        </p:spPr>
        <p:txBody>
          <a:bodyPr wrap="square">
            <a:spAutoFit/>
          </a:bodyPr>
          <a:lstStyle/>
          <a:p>
            <a:pPr algn="r" rtl="1"/>
            <a:endParaRPr lang="ar-SA" sz="1100" dirty="0">
              <a:solidFill>
                <a:srgbClr val="358C10"/>
              </a:solidFill>
            </a:endParaRPr>
          </a:p>
          <a:p>
            <a:pPr algn="r" rtl="1"/>
            <a:r>
              <a:rPr lang="ar-EG" sz="1800" dirty="0">
                <a:solidFill>
                  <a:srgbClr val="358C10"/>
                </a:solidFill>
                <a:latin typeface="Arial" panose="020B0604020202020204" pitchFamily="34" charset="0"/>
                <a:cs typeface="Arial" panose="020B0604020202020204" pitchFamily="34" charset="0"/>
              </a:rPr>
              <a:t>تعطيك دالة المجموع </a:t>
            </a:r>
            <a:r>
              <a:rPr lang="en-US" sz="1800" dirty="0">
                <a:solidFill>
                  <a:srgbClr val="358C10"/>
                </a:solidFill>
                <a:latin typeface="Arial" panose="020B0604020202020204" pitchFamily="34" charset="0"/>
                <a:cs typeface="Arial" panose="020B0604020202020204" pitchFamily="34" charset="0"/>
              </a:rPr>
              <a:t>Sum </a:t>
            </a:r>
            <a:r>
              <a:rPr lang="ar-EG" sz="1800" dirty="0">
                <a:solidFill>
                  <a:srgbClr val="358C10"/>
                </a:solidFill>
                <a:latin typeface="Arial" panose="020B0604020202020204" pitchFamily="34" charset="0"/>
                <a:cs typeface="Arial" panose="020B0604020202020204" pitchFamily="34" charset="0"/>
              </a:rPr>
              <a:t>مجموع القيم في الخلايا المحددة. فإذا أردت حساب مجموع نطاق واسع من الخلايا، استخدم هذه الدالة بدلا من جمعها واحدة تلو الأخرى</a:t>
            </a:r>
            <a:r>
              <a:rPr lang="ar-EG" sz="1800" b="1" dirty="0">
                <a:solidFill>
                  <a:srgbClr val="358C10"/>
                </a:solidFill>
                <a:latin typeface="Arial" panose="020B0604020202020204" pitchFamily="34" charset="0"/>
                <a:cs typeface="Arial" panose="020B0604020202020204" pitchFamily="34" charset="0"/>
              </a:rPr>
              <a:t>.</a:t>
            </a:r>
          </a:p>
        </p:txBody>
      </p:sp>
      <p:sp>
        <p:nvSpPr>
          <p:cNvPr id="8" name="مربع نص 7">
            <a:extLst>
              <a:ext uri="{FF2B5EF4-FFF2-40B4-BE49-F238E27FC236}">
                <a16:creationId xmlns:a16="http://schemas.microsoft.com/office/drawing/2014/main" id="{99F286B8-BC4D-BD2C-3475-2E5407B6D58D}"/>
              </a:ext>
            </a:extLst>
          </p:cNvPr>
          <p:cNvSpPr txBox="1"/>
          <p:nvPr/>
        </p:nvSpPr>
        <p:spPr>
          <a:xfrm>
            <a:off x="308113" y="2295098"/>
            <a:ext cx="9700591" cy="400110"/>
          </a:xfrm>
          <a:prstGeom prst="rect">
            <a:avLst/>
          </a:prstGeom>
          <a:noFill/>
        </p:spPr>
        <p:txBody>
          <a:bodyPr wrap="square">
            <a:spAutoFit/>
          </a:bodyPr>
          <a:lstStyle/>
          <a:p>
            <a:pPr algn="r" rtl="1">
              <a:spcBef>
                <a:spcPct val="0"/>
              </a:spcBef>
            </a:pPr>
            <a:r>
              <a:rPr lang="ar-SA" sz="2000" b="1" dirty="0">
                <a:solidFill>
                  <a:schemeClr val="accent1"/>
                </a:solidFill>
                <a:latin typeface="+mj-lt"/>
                <a:ea typeface="+mj-ea"/>
                <a:cs typeface="+mj-cs"/>
              </a:rPr>
              <a:t> خطوات تطبيق دالة المجموع تطبيق عملي من خلال الخطوات في الصورة </a:t>
            </a:r>
            <a:endParaRPr lang="ar-EG" sz="2000" b="1" dirty="0">
              <a:solidFill>
                <a:schemeClr val="accent1"/>
              </a:solidFill>
              <a:latin typeface="+mj-lt"/>
              <a:ea typeface="+mj-ea"/>
              <a:cs typeface="+mj-cs"/>
            </a:endParaRPr>
          </a:p>
        </p:txBody>
      </p:sp>
      <p:pic>
        <p:nvPicPr>
          <p:cNvPr id="9" name="صورة 8">
            <a:extLst>
              <a:ext uri="{FF2B5EF4-FFF2-40B4-BE49-F238E27FC236}">
                <a16:creationId xmlns:a16="http://schemas.microsoft.com/office/drawing/2014/main" id="{8EDB85F9-BF23-0ED9-5815-7A40E7AB7509}"/>
              </a:ext>
            </a:extLst>
          </p:cNvPr>
          <p:cNvPicPr>
            <a:picLocks noChangeAspect="1"/>
          </p:cNvPicPr>
          <p:nvPr/>
        </p:nvPicPr>
        <p:blipFill>
          <a:blip r:embed="rId2"/>
          <a:stretch>
            <a:fillRect/>
          </a:stretch>
        </p:blipFill>
        <p:spPr>
          <a:xfrm>
            <a:off x="4669338" y="3045944"/>
            <a:ext cx="4094922" cy="3242213"/>
          </a:xfrm>
          <a:prstGeom prst="rect">
            <a:avLst/>
          </a:prstGeom>
        </p:spPr>
      </p:pic>
      <p:sp>
        <p:nvSpPr>
          <p:cNvPr id="10" name="مربع نص 9">
            <a:extLst>
              <a:ext uri="{FF2B5EF4-FFF2-40B4-BE49-F238E27FC236}">
                <a16:creationId xmlns:a16="http://schemas.microsoft.com/office/drawing/2014/main" id="{320AB619-BC66-D436-2A78-7293630DF2A0}"/>
              </a:ext>
            </a:extLst>
          </p:cNvPr>
          <p:cNvSpPr txBox="1"/>
          <p:nvPr/>
        </p:nvSpPr>
        <p:spPr>
          <a:xfrm>
            <a:off x="308113" y="147935"/>
            <a:ext cx="3429000" cy="461665"/>
          </a:xfrm>
          <a:prstGeom prst="rect">
            <a:avLst/>
          </a:prstGeom>
          <a:noFill/>
        </p:spPr>
        <p:txBody>
          <a:bodyPr wrap="square" rtlCol="1">
            <a:spAutoFit/>
          </a:bodyPr>
          <a:lstStyle/>
          <a:p>
            <a:pPr algn="ctr"/>
            <a:r>
              <a:rPr lang="ar-SA" sz="2400" b="1" dirty="0">
                <a:solidFill>
                  <a:srgbClr val="C00000"/>
                </a:solidFill>
              </a:rPr>
              <a:t> استراتيجية التطبيق </a:t>
            </a:r>
          </a:p>
        </p:txBody>
      </p:sp>
      <p:pic>
        <p:nvPicPr>
          <p:cNvPr id="11" name="صورة 10">
            <a:extLst>
              <a:ext uri="{FF2B5EF4-FFF2-40B4-BE49-F238E27FC236}">
                <a16:creationId xmlns:a16="http://schemas.microsoft.com/office/drawing/2014/main" id="{32F04F28-13CD-8B58-799F-749242F267B3}"/>
              </a:ext>
            </a:extLst>
          </p:cNvPr>
          <p:cNvPicPr>
            <a:picLocks noChangeAspect="1"/>
          </p:cNvPicPr>
          <p:nvPr/>
        </p:nvPicPr>
        <p:blipFill>
          <a:blip r:embed="rId3"/>
          <a:stretch>
            <a:fillRect/>
          </a:stretch>
        </p:blipFill>
        <p:spPr>
          <a:xfrm>
            <a:off x="657456" y="3543654"/>
            <a:ext cx="3737113" cy="1674103"/>
          </a:xfrm>
          <a:prstGeom prst="rect">
            <a:avLst/>
          </a:prstGeom>
        </p:spPr>
      </p:pic>
      <p:cxnSp>
        <p:nvCxnSpPr>
          <p:cNvPr id="13" name="رابط كسهم مستقيم 12">
            <a:extLst>
              <a:ext uri="{FF2B5EF4-FFF2-40B4-BE49-F238E27FC236}">
                <a16:creationId xmlns:a16="http://schemas.microsoft.com/office/drawing/2014/main" id="{CBF65E0B-F738-A53C-6148-7E906F85C8C3}"/>
              </a:ext>
            </a:extLst>
          </p:cNvPr>
          <p:cNvCxnSpPr/>
          <p:nvPr/>
        </p:nvCxnSpPr>
        <p:spPr>
          <a:xfrm flipH="1" flipV="1">
            <a:off x="1520687" y="5009322"/>
            <a:ext cx="3001617" cy="8285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71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CC188EC-BC5B-1F92-54F4-5F545CB265E2}"/>
              </a:ext>
            </a:extLst>
          </p:cNvPr>
          <p:cNvSpPr>
            <a:spLocks noGrp="1"/>
          </p:cNvSpPr>
          <p:nvPr>
            <p:ph type="title"/>
          </p:nvPr>
        </p:nvSpPr>
        <p:spPr/>
        <p:txBody>
          <a:bodyPr/>
          <a:lstStyle/>
          <a:p>
            <a:pPr algn="ctr"/>
            <a:r>
              <a:rPr lang="ar-SA" b="1" dirty="0">
                <a:latin typeface="Arial" panose="020B0604020202020204" pitchFamily="34" charset="0"/>
                <a:cs typeface="Arial" panose="020B0604020202020204" pitchFamily="34" charset="0"/>
              </a:rPr>
              <a:t>التعبئة التلقائية</a:t>
            </a:r>
          </a:p>
        </p:txBody>
      </p:sp>
      <p:sp>
        <p:nvSpPr>
          <p:cNvPr id="8" name="مربع نص 7">
            <a:extLst>
              <a:ext uri="{FF2B5EF4-FFF2-40B4-BE49-F238E27FC236}">
                <a16:creationId xmlns:a16="http://schemas.microsoft.com/office/drawing/2014/main" id="{3941A4D7-84D7-CCC2-FFD7-658E83E0180F}"/>
              </a:ext>
            </a:extLst>
          </p:cNvPr>
          <p:cNvSpPr txBox="1"/>
          <p:nvPr/>
        </p:nvSpPr>
        <p:spPr>
          <a:xfrm>
            <a:off x="3171376" y="2024414"/>
            <a:ext cx="6102626" cy="1477328"/>
          </a:xfrm>
          <a:prstGeom prst="rect">
            <a:avLst/>
          </a:prstGeom>
          <a:noFill/>
        </p:spPr>
        <p:txBody>
          <a:bodyPr wrap="square">
            <a:spAutoFit/>
          </a:bodyPr>
          <a:lstStyle/>
          <a:p>
            <a:pPr algn="r" rtl="1"/>
            <a:r>
              <a:rPr lang="ar-EG" sz="1800" b="1" u="sng" dirty="0">
                <a:solidFill>
                  <a:srgbClr val="E7C11D"/>
                </a:solidFill>
              </a:rPr>
              <a:t>ميزة التعبئة التلقائية </a:t>
            </a:r>
            <a:r>
              <a:rPr lang="en-US" sz="1800" b="1" u="sng" dirty="0">
                <a:solidFill>
                  <a:srgbClr val="E7C11D"/>
                </a:solidFill>
              </a:rPr>
              <a:t>Auto Fill</a:t>
            </a:r>
          </a:p>
          <a:p>
            <a:pPr algn="r" rtl="1"/>
            <a:r>
              <a:rPr lang="ar-EG" sz="1800" b="1" dirty="0">
                <a:solidFill>
                  <a:srgbClr val="358C10"/>
                </a:solidFill>
              </a:rPr>
              <a:t>إذا أردت إيجاد حاصل جمع مجموعة أخرى من الخلايا مثل مجموع درجات باقي المواد الدراسية، لا داعي لأن تكرر نفس الخطوات السابقة، بل يمكنك القيام بذلك من خلال استخدام ميزة التعبئة التلقائية </a:t>
            </a:r>
            <a:endParaRPr lang="ar-SA" dirty="0"/>
          </a:p>
        </p:txBody>
      </p:sp>
      <p:sp>
        <p:nvSpPr>
          <p:cNvPr id="10" name="مربع نص 9">
            <a:extLst>
              <a:ext uri="{FF2B5EF4-FFF2-40B4-BE49-F238E27FC236}">
                <a16:creationId xmlns:a16="http://schemas.microsoft.com/office/drawing/2014/main" id="{7CC26D7F-5267-28D2-08DC-2D03825AED3F}"/>
              </a:ext>
            </a:extLst>
          </p:cNvPr>
          <p:cNvSpPr txBox="1"/>
          <p:nvPr/>
        </p:nvSpPr>
        <p:spPr>
          <a:xfrm>
            <a:off x="3289852" y="3501742"/>
            <a:ext cx="6102626" cy="2246769"/>
          </a:xfrm>
          <a:prstGeom prst="rect">
            <a:avLst/>
          </a:prstGeom>
          <a:noFill/>
        </p:spPr>
        <p:txBody>
          <a:bodyPr wrap="square">
            <a:spAutoFit/>
          </a:bodyPr>
          <a:lstStyle/>
          <a:p>
            <a:pPr lvl="0" algn="r" rtl="1">
              <a:defRPr/>
            </a:pPr>
            <a:r>
              <a:rPr lang="ar-EG" sz="1400" b="1" u="sng" dirty="0">
                <a:solidFill>
                  <a:srgbClr val="E7C11D"/>
                </a:solidFill>
              </a:rPr>
              <a:t>لاستخدام ميزة التعبئة التلقائية </a:t>
            </a:r>
            <a:r>
              <a:rPr lang="en-US" sz="1400" b="1" u="sng" dirty="0">
                <a:solidFill>
                  <a:srgbClr val="E7C11D"/>
                </a:solidFill>
              </a:rPr>
              <a:t>Auto Fill</a:t>
            </a:r>
            <a:endParaRPr lang="ar-EG" sz="1400" b="1" u="sng" dirty="0">
              <a:solidFill>
                <a:srgbClr val="E7C11D"/>
              </a:solidFill>
            </a:endParaRPr>
          </a:p>
          <a:p>
            <a:pPr marL="342900" lvl="0" indent="-342900" algn="r" rtl="1">
              <a:buFont typeface="Wingdings" panose="05000000000000000000" pitchFamily="2" charset="2"/>
              <a:buChar char="Ø"/>
              <a:defRPr/>
            </a:pPr>
            <a:r>
              <a:rPr lang="ar-EG" sz="1400" b="1" dirty="0">
                <a:solidFill>
                  <a:srgbClr val="358C10"/>
                </a:solidFill>
              </a:rPr>
              <a:t>اضغط على الخلية</a:t>
            </a:r>
            <a:r>
              <a:rPr lang="en-US" sz="1400" b="1" dirty="0">
                <a:solidFill>
                  <a:srgbClr val="358C10"/>
                </a:solidFill>
              </a:rPr>
              <a:t>F3 </a:t>
            </a:r>
            <a:r>
              <a:rPr lang="ar-EG" sz="1400" b="1" dirty="0">
                <a:solidFill>
                  <a:srgbClr val="358C10"/>
                </a:solidFill>
              </a:rPr>
              <a:t> هذه هي الخلية التي استخدمتها سابقا لحساب مجموع درجات أول مادة(1)</a:t>
            </a:r>
          </a:p>
          <a:p>
            <a:pPr marL="342900" lvl="0" indent="-342900" algn="r" rtl="1">
              <a:buFont typeface="Wingdings" panose="05000000000000000000" pitchFamily="2" charset="2"/>
              <a:buChar char="Ø"/>
              <a:defRPr/>
            </a:pPr>
            <a:r>
              <a:rPr lang="ar-EG" sz="1400" b="1" dirty="0">
                <a:solidFill>
                  <a:srgbClr val="358C10"/>
                </a:solidFill>
              </a:rPr>
              <a:t>يوجد مربع صغير في الزاوية اليسرى السفلية لحد الخلية ويُسمى مقبض التعبئة </a:t>
            </a:r>
            <a:r>
              <a:rPr lang="en-US" sz="1400" b="1" dirty="0">
                <a:solidFill>
                  <a:srgbClr val="358C10"/>
                </a:solidFill>
              </a:rPr>
              <a:t>Fill Handle</a:t>
            </a:r>
            <a:endParaRPr lang="ar-EG" sz="1400" b="1" dirty="0">
              <a:solidFill>
                <a:srgbClr val="358C10"/>
              </a:solidFill>
            </a:endParaRPr>
          </a:p>
          <a:p>
            <a:pPr marL="342900" lvl="0" indent="-342900" algn="r" rtl="1">
              <a:buFont typeface="Wingdings" panose="05000000000000000000" pitchFamily="2" charset="2"/>
              <a:buChar char="Ø"/>
              <a:defRPr/>
            </a:pPr>
            <a:r>
              <a:rPr lang="ar-EG" sz="1400" b="1" dirty="0">
                <a:solidFill>
                  <a:srgbClr val="358C10"/>
                </a:solidFill>
              </a:rPr>
              <a:t>حرك مؤشر الفأرة في هذا الحد وسوف تلاحظ تغير شكل المؤشر إلى إشارة (+) </a:t>
            </a:r>
            <a:r>
              <a:rPr lang="en-US" sz="1400" b="1" dirty="0">
                <a:solidFill>
                  <a:srgbClr val="358C10"/>
                </a:solidFill>
              </a:rPr>
              <a:t>)</a:t>
            </a:r>
            <a:r>
              <a:rPr lang="ar-EG" sz="1400" b="1" dirty="0">
                <a:solidFill>
                  <a:srgbClr val="358C10"/>
                </a:solidFill>
              </a:rPr>
              <a:t>3)</a:t>
            </a:r>
            <a:endParaRPr lang="en-US" sz="1400" b="1" dirty="0">
              <a:solidFill>
                <a:srgbClr val="358C10"/>
              </a:solidFill>
            </a:endParaRPr>
          </a:p>
          <a:p>
            <a:pPr marL="457200" lvl="0" indent="-457200" algn="r" rtl="1">
              <a:buFont typeface="Wingdings" panose="05000000000000000000" pitchFamily="2" charset="2"/>
              <a:buChar char="Ø"/>
              <a:defRPr/>
            </a:pPr>
            <a:r>
              <a:rPr lang="ar-EG" sz="1400" b="1" dirty="0">
                <a:solidFill>
                  <a:srgbClr val="358C10"/>
                </a:solidFill>
              </a:rPr>
              <a:t>اضغط ثم اسحب مؤشر الفأرة للأسفل إلى الخلية </a:t>
            </a:r>
            <a:r>
              <a:rPr lang="en-US" sz="1400" b="1" dirty="0">
                <a:solidFill>
                  <a:srgbClr val="358C10"/>
                </a:solidFill>
              </a:rPr>
              <a:t>F10 </a:t>
            </a:r>
            <a:r>
              <a:rPr lang="ar-EG" sz="1400" b="1" dirty="0">
                <a:solidFill>
                  <a:srgbClr val="358C10"/>
                </a:solidFill>
              </a:rPr>
              <a:t> (4)</a:t>
            </a:r>
          </a:p>
          <a:p>
            <a:pPr marL="457200" lvl="0" indent="-457200" algn="r" rtl="1">
              <a:buFont typeface="Wingdings" panose="05000000000000000000" pitchFamily="2" charset="2"/>
              <a:buChar char="Ø"/>
              <a:defRPr/>
            </a:pPr>
            <a:r>
              <a:rPr lang="ar-EG" sz="1400" b="1" dirty="0">
                <a:solidFill>
                  <a:srgbClr val="358C10"/>
                </a:solidFill>
              </a:rPr>
              <a:t>بهذه الطريقة سيتم إيجاد مجموع درجات الطالب لبقية المواد بشكل فوري.  (5)</a:t>
            </a:r>
          </a:p>
        </p:txBody>
      </p:sp>
    </p:spTree>
    <p:extLst>
      <p:ext uri="{BB962C8B-B14F-4D97-AF65-F5344CB8AC3E}">
        <p14:creationId xmlns:p14="http://schemas.microsoft.com/office/powerpoint/2010/main" val="36628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theme/theme1.xml><?xml version="1.0" encoding="utf-8"?>
<a:theme xmlns:a="http://schemas.openxmlformats.org/drawingml/2006/main" name="واجهة">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left" visibility="0" width="525" row="7">
    <wetp:webextensionref xmlns:r="http://schemas.openxmlformats.org/officeDocument/2006/relationships" r:id="rId1"/>
  </wetp:taskpane>
  <wetp:taskpane dockstate="left" visibility="1" width="525" row="8">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2CE15C6-803C-498F-A79A-A1CF2F6495F1}">
  <we:reference id="wa200000113" version="1.0.0.0" store="ar-SA" storeType="OMEX"/>
  <we:alternateReferences>
    <we:reference id="wa200000113" version="1.0.0.0" store="wa200000113"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F374945B-A9B9-49A5-A0E7-3FB5EF84FDEE}">
  <we:reference id="wa200003732" version="1.0.0.0" store="ar-SA" storeType="OMEX"/>
  <we:alternateReferences>
    <we:reference id="wa200003732" version="1.0.0.0" store="wa20000373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Facet</Template>
  <TotalTime>95</TotalTime>
  <Words>497</Words>
  <Application>Microsoft Office PowerPoint</Application>
  <PresentationFormat>شاشة عريضة</PresentationFormat>
  <Paragraphs>72</Paragraphs>
  <Slides>18</Slides>
  <Notes>0</Notes>
  <HiddenSlides>0</HiddenSlides>
  <MMClips>3</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18</vt:i4>
      </vt:variant>
    </vt:vector>
  </HeadingPairs>
  <TitlesOfParts>
    <vt:vector size="25" baseType="lpstr">
      <vt:lpstr>Arabic Typesetting</vt:lpstr>
      <vt:lpstr>Arial</vt:lpstr>
      <vt:lpstr>Calibri</vt:lpstr>
      <vt:lpstr>Trebuchet MS</vt:lpstr>
      <vt:lpstr>Wingdings</vt:lpstr>
      <vt:lpstr>Wingdings 3</vt:lpstr>
      <vt:lpstr>واجهة</vt:lpstr>
      <vt:lpstr>الدرس الثاني الدوال الحسابية  </vt:lpstr>
      <vt:lpstr>استراتيجية جدول التعلم </vt:lpstr>
      <vt:lpstr>استراتيجية شاهد ودون  </vt:lpstr>
      <vt:lpstr>استراتيجية العصف الذهني  </vt:lpstr>
      <vt:lpstr>عرض تقديمي في PowerPoint</vt:lpstr>
      <vt:lpstr> أكثر الدوال استخداما في الاكسل </vt:lpstr>
      <vt:lpstr>استراتيجية التعلم الذاتي  اكتبي الجدول التالي كما تشاهدينه </vt:lpstr>
      <vt:lpstr>دالة المجموع  SUM</vt:lpstr>
      <vt:lpstr>التعبئة التلقائية</vt:lpstr>
      <vt:lpstr>عرض تقديمي في PowerPoint</vt:lpstr>
      <vt:lpstr>عرض تقديمي في PowerPoint</vt:lpstr>
      <vt:lpstr>معلمتي الصغير شاهدي الفيديو أمامك وطبقيه لصغيراتي </vt:lpstr>
      <vt:lpstr>استراتيجية الاكتشاف </vt:lpstr>
      <vt:lpstr>تتبعي طريقة حساب الحد الأدنى بالرسم أمامك وقومي بالتطبيق بالخطوات </vt:lpstr>
      <vt:lpstr>استراتيجية العصف الذهني </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الدرس الثاني الدوال الحسابية  </dc:title>
  <dc:creator>الجازي بنت المري</dc:creator>
  <cp:lastModifiedBy>G M</cp:lastModifiedBy>
  <cp:revision>1</cp:revision>
  <dcterms:created xsi:type="dcterms:W3CDTF">2023-03-25T09:57:07Z</dcterms:created>
  <dcterms:modified xsi:type="dcterms:W3CDTF">2023-03-25T11:32:47Z</dcterms:modified>
</cp:coreProperties>
</file>