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2" r:id="rId1"/>
  </p:sldMasterIdLst>
  <p:notesMasterIdLst>
    <p:notesMasterId r:id="rId20"/>
  </p:notes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59" r:id="rId18"/>
    <p:sldId id="275" r:id="rId1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5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7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67FAA3-8640-462D-AFD6-B09011F2011B}" type="datetimeFigureOut">
              <a:rPr lang="ar-SA" smtClean="0"/>
              <a:t>28/03/1444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D693C6-557F-479C-8304-888B122626D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85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طبعت للطالبات اشكال المخطط الانسيابي واطلب منهن ترتيب الاشكال والكتابة عليها حسب المطلوب في السؤال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693C6-557F-479C-8304-888B122626D7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64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طبعت للطالبات اشكال المخطط الانسيابي واطلب منهن ترتيب الاشكال والكتابة عليها حسب المطلوب في السؤال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693C6-557F-479C-8304-888B122626D7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8765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طبعت للطالبات اشكال المخطط الانسيابي واطلب منهن ترتيب الاشكال والكتابة عليها حسب المطلوب في السؤال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693C6-557F-479C-8304-888B122626D7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87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طبعت للطالبات اشكال المخطط الانسيابي واطلب منهن ترتيب الاشكال والكتابة عليها حسب المطلوب في السؤال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693C6-557F-479C-8304-888B122626D7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11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693C6-557F-479C-8304-888B122626D7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2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693C6-557F-479C-8304-888B122626D7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78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5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4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3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9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46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9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53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6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20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42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emf" /><Relationship Id="rId4" Type="http://schemas.openxmlformats.org/officeDocument/2006/relationships/image" Target="../media/image4.sv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emf" /><Relationship Id="rId4" Type="http://schemas.openxmlformats.org/officeDocument/2006/relationships/image" Target="../media/image4.sv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pn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emf" /><Relationship Id="rId4" Type="http://schemas.openxmlformats.org/officeDocument/2006/relationships/image" Target="../media/image4.sv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emf" /><Relationship Id="rId4" Type="http://schemas.openxmlformats.org/officeDocument/2006/relationships/image" Target="../media/image4.sv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شبكة نقاط متصلة">
            <a:extLst>
              <a:ext uri="{FF2B5EF4-FFF2-40B4-BE49-F238E27FC236}">
                <a16:creationId xmlns:a16="http://schemas.microsoft.com/office/drawing/2014/main" id="{186C7E84-F6B4-5AFF-D6C5-01C9FD9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0" r="1276" b="-6"/>
          <a:stretch/>
        </p:blipFill>
        <p:spPr>
          <a:xfrm>
            <a:off x="20" y="-1"/>
            <a:ext cx="1219197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2006" y="1704510"/>
            <a:ext cx="3689480" cy="3462291"/>
          </a:xfrm>
          <a:solidFill>
            <a:srgbClr val="835B48">
              <a:alpha val="49020"/>
            </a:srgbClr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ar-SA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  <a:t>اللّهمّ ما أصبح بي من نعمة أو بأحد من خلقك، فمنك وحدك لا شريك لك، فلك الحمد ولك الشّكر </a:t>
            </a:r>
            <a:endParaRPr lang="ar-SA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شبكة نقاط متصلة">
            <a:extLst>
              <a:ext uri="{FF2B5EF4-FFF2-40B4-BE49-F238E27FC236}">
                <a16:creationId xmlns:a16="http://schemas.microsoft.com/office/drawing/2014/main" id="{186C7E84-F6B4-5AFF-D6C5-01C9FD9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3" b="8413"/>
          <a:stretch/>
        </p:blipFill>
        <p:spPr>
          <a:xfrm>
            <a:off x="20" y="10"/>
            <a:ext cx="12191979" cy="4537867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53268" y="4485076"/>
            <a:ext cx="11798423" cy="1815151"/>
          </a:xfrm>
        </p:spPr>
        <p:txBody>
          <a:bodyPr anchor="ctr">
            <a:normAutofit/>
          </a:bodyPr>
          <a:lstStyle/>
          <a:p>
            <a:pPr algn="ctr" rtl="1"/>
            <a:r>
              <a:rPr lang="ar-SA" dirty="0"/>
              <a:t>المخطط الانسيابي لجملة </a:t>
            </a:r>
            <a:br>
              <a:rPr lang="ar-SA" dirty="0"/>
            </a:br>
            <a:r>
              <a:rPr lang="en-US" dirty="0"/>
              <a:t>if   …..</a:t>
            </a:r>
            <a:r>
              <a:rPr lang="en-US" dirty="0" err="1"/>
              <a:t>elif</a:t>
            </a:r>
            <a:r>
              <a:rPr lang="en-US" dirty="0"/>
              <a:t> ….  else :</a:t>
            </a:r>
            <a:endParaRPr lang="ar-SA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098869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B9A777DB-A443-587C-C1A0-414C824BE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27" t="36014" r="28866" b="28797"/>
          <a:stretch/>
        </p:blipFill>
        <p:spPr>
          <a:xfrm>
            <a:off x="1753385" y="216816"/>
            <a:ext cx="8823490" cy="416755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947B137-1D58-B748-3414-9F808F688F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59" t="32027" r="26778" b="16915"/>
          <a:stretch/>
        </p:blipFill>
        <p:spPr>
          <a:xfrm>
            <a:off x="1907358" y="129172"/>
            <a:ext cx="8531257" cy="43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298D0F-DEC1-30F5-81E7-95CD2E3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22" y="903371"/>
            <a:ext cx="9906799" cy="1359170"/>
          </a:xfrm>
        </p:spPr>
        <p:txBody>
          <a:bodyPr anchor="b">
            <a:normAutofit fontScale="90000"/>
          </a:bodyPr>
          <a:lstStyle/>
          <a:p>
            <a:pPr algn="ctr" rtl="1"/>
            <a:r>
              <a:rPr lang="ar-SA" sz="8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الـمـثــال الــثـــــالـــــث</a:t>
            </a:r>
            <a:br>
              <a:rPr lang="ar-SA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تطبيق جماعي  3 دقائق </a:t>
            </a:r>
            <a:endParaRPr lang="ar-SA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D11F93-AF59-77BD-84F6-44DCC94722B4}"/>
              </a:ext>
            </a:extLst>
          </p:cNvPr>
          <p:cNvSpPr txBox="1"/>
          <p:nvPr/>
        </p:nvSpPr>
        <p:spPr>
          <a:xfrm>
            <a:off x="2422689" y="2342546"/>
            <a:ext cx="9568206" cy="46901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ارسمي المخطط الانسيابي لبرنامج</a:t>
            </a:r>
          </a:p>
          <a:p>
            <a:pPr rtl="1"/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 </a:t>
            </a:r>
            <a:r>
              <a:rPr lang="ar-SA" altLang="zh-CN" sz="6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يقرأ رقماً ويتحقق </a:t>
            </a:r>
          </a:p>
          <a:p>
            <a:pPr rtl="1"/>
            <a:r>
              <a:rPr lang="ar-SA" altLang="zh-CN" sz="6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مما إذا كان الرقم موجب</a:t>
            </a:r>
            <a:r>
              <a:rPr lang="ar-SA" altLang="zh-CN" sz="6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 أو سالب أو صفر</a:t>
            </a:r>
            <a:endParaRPr lang="ar-SA" altLang="zh-CN" sz="5867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  <a:p>
            <a:pPr rtl="1">
              <a:lnSpc>
                <a:spcPct val="150000"/>
              </a:lnSpc>
            </a:pPr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ثم اكتبِ البرنامج بلغة بايثون</a:t>
            </a:r>
            <a:endParaRPr lang="en-GB" altLang="zh-CN" sz="5867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</p:txBody>
      </p:sp>
      <p:pic>
        <p:nvPicPr>
          <p:cNvPr id="7" name="رسم 6" descr="مخطط القرارات خطوط عريضة">
            <a:extLst>
              <a:ext uri="{FF2B5EF4-FFF2-40B4-BE49-F238E27FC236}">
                <a16:creationId xmlns:a16="http://schemas.microsoft.com/office/drawing/2014/main" id="{711DCE1F-2EE7-9292-EF19-B3A7557B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" y="3303399"/>
            <a:ext cx="2936680" cy="2936680"/>
          </a:xfrm>
          <a:prstGeom prst="rect">
            <a:avLst/>
          </a:prstGeom>
        </p:spPr>
      </p:pic>
      <p:pic>
        <p:nvPicPr>
          <p:cNvPr id="9" name="图片 58">
            <a:extLst>
              <a:ext uri="{FF2B5EF4-FFF2-40B4-BE49-F238E27FC236}">
                <a16:creationId xmlns:a16="http://schemas.microsoft.com/office/drawing/2014/main" id="{75B67A21-D5A3-0EE5-CF6E-45BFB81DD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32789">
            <a:off x="871761" y="340662"/>
            <a:ext cx="1226097" cy="17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B2E207C-55C6-DB87-6687-E346987D17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26" t="27629" r="26624" b="9004"/>
          <a:stretch/>
        </p:blipFill>
        <p:spPr>
          <a:xfrm>
            <a:off x="2045617" y="72581"/>
            <a:ext cx="8634953" cy="67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A174627-9ECF-6702-DA0C-1B1C70B86D39}"/>
              </a:ext>
            </a:extLst>
          </p:cNvPr>
          <p:cNvSpPr/>
          <p:nvPr/>
        </p:nvSpPr>
        <p:spPr>
          <a:xfrm>
            <a:off x="142043" y="4190260"/>
            <a:ext cx="2228295" cy="1802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C9EB3AF-1372-8411-129B-0EF29ACEC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44" t="30103" r="25850" b="41856"/>
          <a:stretch/>
        </p:blipFill>
        <p:spPr>
          <a:xfrm>
            <a:off x="637" y="1112363"/>
            <a:ext cx="12209789" cy="41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298D0F-DEC1-30F5-81E7-95CD2E3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22" y="903371"/>
            <a:ext cx="9906799" cy="1359170"/>
          </a:xfrm>
        </p:spPr>
        <p:txBody>
          <a:bodyPr anchor="b">
            <a:normAutofit fontScale="90000"/>
          </a:bodyPr>
          <a:lstStyle/>
          <a:p>
            <a:pPr algn="ctr" rtl="1"/>
            <a:r>
              <a:rPr lang="ar-SA" sz="8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الـمـثــال الــــــرابـــــع</a:t>
            </a:r>
            <a:br>
              <a:rPr lang="ar-SA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تطبيق فردي  3 دقائق </a:t>
            </a:r>
            <a:endParaRPr lang="ar-SA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D11F93-AF59-77BD-84F6-44DCC94722B4}"/>
              </a:ext>
            </a:extLst>
          </p:cNvPr>
          <p:cNvSpPr txBox="1"/>
          <p:nvPr/>
        </p:nvSpPr>
        <p:spPr>
          <a:xfrm>
            <a:off x="2422689" y="2342546"/>
            <a:ext cx="9568206" cy="46901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أمامكِ برنامج بلغة بايثون</a:t>
            </a:r>
          </a:p>
          <a:p>
            <a:pPr rtl="1"/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 </a:t>
            </a:r>
            <a:r>
              <a:rPr lang="ar-SA" altLang="zh-CN" sz="6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يقرأ درجة الطالبة ثم يطبع الرسالة المناسبة</a:t>
            </a:r>
            <a:endParaRPr lang="ar-SA" altLang="zh-CN" sz="5867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  <a:p>
            <a:pPr rtl="1">
              <a:lnSpc>
                <a:spcPct val="150000"/>
              </a:lnSpc>
            </a:pPr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ما الذي يجب علينا إدخاله لتتغير النتائج ؟</a:t>
            </a:r>
            <a:endParaRPr lang="en-GB" altLang="zh-CN" sz="5867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</p:txBody>
      </p:sp>
      <p:pic>
        <p:nvPicPr>
          <p:cNvPr id="7" name="رسم 6" descr="مخطط القرارات خطوط عريضة">
            <a:extLst>
              <a:ext uri="{FF2B5EF4-FFF2-40B4-BE49-F238E27FC236}">
                <a16:creationId xmlns:a16="http://schemas.microsoft.com/office/drawing/2014/main" id="{711DCE1F-2EE7-9292-EF19-B3A7557B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" y="3303399"/>
            <a:ext cx="2936680" cy="2936680"/>
          </a:xfrm>
          <a:prstGeom prst="rect">
            <a:avLst/>
          </a:prstGeom>
        </p:spPr>
      </p:pic>
      <p:pic>
        <p:nvPicPr>
          <p:cNvPr id="9" name="图片 58">
            <a:extLst>
              <a:ext uri="{FF2B5EF4-FFF2-40B4-BE49-F238E27FC236}">
                <a16:creationId xmlns:a16="http://schemas.microsoft.com/office/drawing/2014/main" id="{75B67A21-D5A3-0EE5-CF6E-45BFB81DD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32789">
            <a:off x="871761" y="340662"/>
            <a:ext cx="1226097" cy="17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5B162B-62FE-544D-570D-FBEE22377B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36" t="34777" r="27706" b="19862"/>
          <a:stretch/>
        </p:blipFill>
        <p:spPr>
          <a:xfrm>
            <a:off x="0" y="0"/>
            <a:ext cx="9539926" cy="690389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0F2F48F-BA08-FB98-2C44-551C96968D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30" t="33677" r="26469" b="16151"/>
          <a:stretch/>
        </p:blipFill>
        <p:spPr>
          <a:xfrm>
            <a:off x="6231118" y="113121"/>
            <a:ext cx="5637229" cy="6573765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52CCB02-1C8D-4933-0F6E-F81A897D53F5}"/>
              </a:ext>
            </a:extLst>
          </p:cNvPr>
          <p:cNvSpPr/>
          <p:nvPr/>
        </p:nvSpPr>
        <p:spPr>
          <a:xfrm>
            <a:off x="9973559" y="509047"/>
            <a:ext cx="1621410" cy="13480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2">
                    <a:lumMod val="25000"/>
                  </a:schemeClr>
                </a:solidFill>
              </a:rPr>
              <a:t>رقم من </a:t>
            </a:r>
          </a:p>
          <a:p>
            <a:pPr algn="ctr"/>
            <a:r>
              <a:rPr lang="ar-SA" sz="3200" b="1" dirty="0">
                <a:solidFill>
                  <a:schemeClr val="bg2">
                    <a:lumMod val="25000"/>
                  </a:schemeClr>
                </a:solidFill>
              </a:rPr>
              <a:t>5 إلى 7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F2277DF8-706F-B420-3CDE-E91A08D3332E}"/>
              </a:ext>
            </a:extLst>
          </p:cNvPr>
          <p:cNvSpPr/>
          <p:nvPr/>
        </p:nvSpPr>
        <p:spPr>
          <a:xfrm>
            <a:off x="9975131" y="2725921"/>
            <a:ext cx="1621410" cy="13480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2">
                    <a:lumMod val="25000"/>
                  </a:schemeClr>
                </a:solidFill>
              </a:rPr>
              <a:t>رقم من </a:t>
            </a:r>
          </a:p>
          <a:p>
            <a:pPr algn="ctr"/>
            <a:r>
              <a:rPr lang="ar-SA" sz="3200" b="1" dirty="0">
                <a:solidFill>
                  <a:schemeClr val="bg2">
                    <a:lumMod val="25000"/>
                  </a:schemeClr>
                </a:solidFill>
              </a:rPr>
              <a:t>0 إلى 4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58EB4C2F-776F-7DED-D48F-64AAF4F05225}"/>
              </a:ext>
            </a:extLst>
          </p:cNvPr>
          <p:cNvSpPr/>
          <p:nvPr/>
        </p:nvSpPr>
        <p:spPr>
          <a:xfrm>
            <a:off x="9946847" y="5007203"/>
            <a:ext cx="1704682" cy="1348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bg2">
                    <a:lumMod val="25000"/>
                  </a:schemeClr>
                </a:solidFill>
              </a:rPr>
              <a:t>رقم من </a:t>
            </a:r>
          </a:p>
          <a:p>
            <a:pPr algn="ctr"/>
            <a:r>
              <a:rPr lang="ar-SA" sz="3200" b="1" dirty="0">
                <a:solidFill>
                  <a:schemeClr val="bg2">
                    <a:lumMod val="25000"/>
                  </a:schemeClr>
                </a:solidFill>
              </a:rPr>
              <a:t>8 إلى 10</a:t>
            </a:r>
          </a:p>
        </p:txBody>
      </p:sp>
    </p:spTree>
    <p:extLst>
      <p:ext uri="{BB962C8B-B14F-4D97-AF65-F5344CB8AC3E}">
        <p14:creationId xmlns:p14="http://schemas.microsoft.com/office/powerpoint/2010/main" val="319174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شبكة نقاط متصلة">
            <a:extLst>
              <a:ext uri="{FF2B5EF4-FFF2-40B4-BE49-F238E27FC236}">
                <a16:creationId xmlns:a16="http://schemas.microsoft.com/office/drawing/2014/main" id="{186C7E84-F6B4-5AFF-D6C5-01C9FD9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0" r="1276" b="-6"/>
          <a:stretch/>
        </p:blipFill>
        <p:spPr>
          <a:xfrm>
            <a:off x="20" y="-1"/>
            <a:ext cx="1219197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3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12005" y="424206"/>
            <a:ext cx="4687895" cy="5976594"/>
          </a:xfrm>
          <a:solidFill>
            <a:srgbClr val="835B48">
              <a:alpha val="49020"/>
            </a:srgbClr>
          </a:solidFill>
        </p:spPr>
        <p:txBody>
          <a:bodyPr anchor="b">
            <a:normAutofit/>
          </a:bodyPr>
          <a:lstStyle/>
          <a:p>
            <a:pPr algn="ctr" rtl="1"/>
            <a:r>
              <a:rPr lang="ar-SA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  <a:t>اتخاذ القرارات </a:t>
            </a:r>
            <a:br>
              <a:rPr lang="ar-SA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fld id="{161CC2E2-1135-4F2A-AEF0-174158CEAF1C}" type="uaqdatetime2">
              <a:rPr lang="ar-SA" sz="2800" b="0" i="0" smtClean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  <a:pPr algn="ctr" rtl="1"/>
              <a:t>الأحد، 27 ربيع الأول، 1444</a:t>
            </a:fld>
            <a:br>
              <a:rPr lang="ar-SA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br>
              <a:rPr lang="ar-SA" sz="40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r>
              <a:rPr lang="ar-SA" sz="40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  <a:t>الواجب / </a:t>
            </a:r>
            <a:br>
              <a:rPr lang="ar-SA" sz="40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r>
              <a:rPr lang="ar-SA" sz="40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  <a:t>تدريب 3 صفحة 107</a:t>
            </a:r>
            <a:br>
              <a:rPr lang="ar-SA" sz="40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br>
              <a:rPr lang="ar-SA" sz="40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br>
              <a:rPr lang="ar-SA" sz="2800" b="0" i="0" dirty="0">
                <a:solidFill>
                  <a:schemeClr val="bg1">
                    <a:lumMod val="95000"/>
                  </a:schemeClr>
                </a:solidFill>
                <a:effectLst/>
                <a:latin typeface="Helvetica Neue"/>
              </a:rPr>
            </a:br>
            <a:endParaRPr lang="ar-SA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Slide Background">
            <a:extLst>
              <a:ext uri="{FF2B5EF4-FFF2-40B4-BE49-F238E27FC236}">
                <a16:creationId xmlns:a16="http://schemas.microsoft.com/office/drawing/2014/main" id="{42AE77C8-8636-492A-ABA7-1B8730025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شبكة نقاط متصلة">
            <a:extLst>
              <a:ext uri="{FF2B5EF4-FFF2-40B4-BE49-F238E27FC236}">
                <a16:creationId xmlns:a16="http://schemas.microsoft.com/office/drawing/2014/main" id="{186C7E84-F6B4-5AFF-D6C5-01C9FD9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r="127"/>
          <a:stretch/>
        </p:blipFill>
        <p:spPr>
          <a:xfrm>
            <a:off x="20" y="1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50" name="Rectangle 30">
            <a:extLst>
              <a:ext uri="{FF2B5EF4-FFF2-40B4-BE49-F238E27FC236}">
                <a16:creationId xmlns:a16="http://schemas.microsoft.com/office/drawing/2014/main" id="{079AB7E9-4C3D-48E5-BDC2-C6EBF5170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32">
            <a:extLst>
              <a:ext uri="{FF2B5EF4-FFF2-40B4-BE49-F238E27FC236}">
                <a16:creationId xmlns:a16="http://schemas.microsoft.com/office/drawing/2014/main" id="{3B3C8882-5AB4-43BB-A137-6E7A8B730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779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34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2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710579" y="558413"/>
            <a:ext cx="4755046" cy="2191767"/>
          </a:xfrm>
        </p:spPr>
        <p:txBody>
          <a:bodyPr anchor="t">
            <a:normAutofit/>
          </a:bodyPr>
          <a:lstStyle/>
          <a:p>
            <a:pPr algn="r"/>
            <a:r>
              <a:rPr lang="ar-SA" dirty="0">
                <a:solidFill>
                  <a:srgbClr val="FFFFFF"/>
                </a:solidFill>
              </a:rPr>
              <a:t>اسعدني تفاعلكن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710578" y="293670"/>
            <a:ext cx="4780695" cy="1789653"/>
          </a:xfrm>
        </p:spPr>
        <p:txBody>
          <a:bodyPr anchor="b">
            <a:normAutofit/>
          </a:bodyPr>
          <a:lstStyle/>
          <a:p>
            <a:pPr algn="r"/>
            <a:r>
              <a:rPr lang="ar-SA" dirty="0">
                <a:solidFill>
                  <a:srgbClr val="FFFFFF"/>
                </a:solidFill>
              </a:rPr>
              <a:t>معلمتك نورة المحيسن</a:t>
            </a:r>
          </a:p>
        </p:txBody>
      </p:sp>
    </p:spTree>
    <p:extLst>
      <p:ext uri="{BB962C8B-B14F-4D97-AF65-F5344CB8AC3E}">
        <p14:creationId xmlns:p14="http://schemas.microsoft.com/office/powerpoint/2010/main" val="290663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1BEC75-3C03-A7B0-5F77-09F9E2331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76" t="27415" r="23652" b="7116"/>
          <a:stretch/>
        </p:blipFill>
        <p:spPr>
          <a:xfrm>
            <a:off x="246580" y="0"/>
            <a:ext cx="11784458" cy="67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2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شبكة نقاط متصلة">
            <a:extLst>
              <a:ext uri="{FF2B5EF4-FFF2-40B4-BE49-F238E27FC236}">
                <a16:creationId xmlns:a16="http://schemas.microsoft.com/office/drawing/2014/main" id="{186C7E84-F6B4-5AFF-D6C5-01C9FD9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3" b="8413"/>
          <a:stretch/>
        </p:blipFill>
        <p:spPr>
          <a:xfrm>
            <a:off x="20" y="10"/>
            <a:ext cx="12191979" cy="4537867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53268" y="4485076"/>
            <a:ext cx="11798423" cy="1815151"/>
          </a:xfrm>
        </p:spPr>
        <p:txBody>
          <a:bodyPr anchor="ctr">
            <a:normAutofit/>
          </a:bodyPr>
          <a:lstStyle/>
          <a:p>
            <a:pPr algn="ctr"/>
            <a:r>
              <a:rPr lang="ar-SA" dirty="0"/>
              <a:t>عددي أنواع الجمل الشرطية ؟ مع ذكر صيغتها الصحيحة ؟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098869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5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شبكة نقاط متصلة">
            <a:extLst>
              <a:ext uri="{FF2B5EF4-FFF2-40B4-BE49-F238E27FC236}">
                <a16:creationId xmlns:a16="http://schemas.microsoft.com/office/drawing/2014/main" id="{186C7E84-F6B4-5AFF-D6C5-01C9FD9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3" b="8413"/>
          <a:stretch/>
        </p:blipFill>
        <p:spPr>
          <a:xfrm>
            <a:off x="20" y="10"/>
            <a:ext cx="12191979" cy="4537867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37879"/>
            <a:ext cx="12192000" cy="2320119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-53268" y="4485076"/>
            <a:ext cx="11798423" cy="1815151"/>
          </a:xfrm>
        </p:spPr>
        <p:txBody>
          <a:bodyPr anchor="ctr">
            <a:normAutofit/>
          </a:bodyPr>
          <a:lstStyle/>
          <a:p>
            <a:pPr algn="ctr" rtl="1"/>
            <a:r>
              <a:rPr lang="ar-SA" dirty="0"/>
              <a:t>المخطط الانسيابي لجملة </a:t>
            </a:r>
            <a:br>
              <a:rPr lang="ar-SA" dirty="0"/>
            </a:br>
            <a:r>
              <a:rPr lang="en-US" dirty="0"/>
              <a:t>if   ….. else :</a:t>
            </a:r>
            <a:endParaRPr lang="ar-SA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6B6C39-3A8E-4EAF-A0CD-4FE0CDFC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098869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صورة 4">
            <a:extLst>
              <a:ext uri="{FF2B5EF4-FFF2-40B4-BE49-F238E27FC236}">
                <a16:creationId xmlns:a16="http://schemas.microsoft.com/office/drawing/2014/main" id="{CB2F8B43-966A-59B0-D624-FB362BDF9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26" t="51003" r="38689" b="22529"/>
          <a:stretch/>
        </p:blipFill>
        <p:spPr>
          <a:xfrm>
            <a:off x="1518082" y="146896"/>
            <a:ext cx="9286034" cy="4191284"/>
          </a:xfrm>
          <a:prstGeom prst="rect">
            <a:avLst/>
          </a:prstGeom>
        </p:spPr>
      </p:pic>
      <p:sp>
        <p:nvSpPr>
          <p:cNvPr id="6" name="سهم: لأسفل 5">
            <a:extLst>
              <a:ext uri="{FF2B5EF4-FFF2-40B4-BE49-F238E27FC236}">
                <a16:creationId xmlns:a16="http://schemas.microsoft.com/office/drawing/2014/main" id="{8C9D2FA5-3AC0-D662-FB87-8FBC98E8AC9C}"/>
              </a:ext>
            </a:extLst>
          </p:cNvPr>
          <p:cNvSpPr/>
          <p:nvPr/>
        </p:nvSpPr>
        <p:spPr>
          <a:xfrm>
            <a:off x="8531441" y="745724"/>
            <a:ext cx="1544714" cy="1331651"/>
          </a:xfrm>
          <a:prstGeom prst="downArrow">
            <a:avLst>
              <a:gd name="adj1" fmla="val 50000"/>
              <a:gd name="adj2" fmla="val 38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1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0BB93711-834D-4291-B297-8FD46C74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nt">
            <a:extLst>
              <a:ext uri="{FF2B5EF4-FFF2-40B4-BE49-F238E27FC236}">
                <a16:creationId xmlns:a16="http://schemas.microsoft.com/office/drawing/2014/main" id="{8EF64143-1E93-4C27-90CD-F453847C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129CFB-EB5A-4533-B325-4B1F38349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41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5D298D0F-DEC1-30F5-81E7-95CD2E3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22" y="903371"/>
            <a:ext cx="9906799" cy="135917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ar-SA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نكمل المثال الأول في الدرس السابق</a:t>
            </a:r>
            <a:br>
              <a:rPr lang="ar-SA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تطبيق جماعي  3 دقائق </a:t>
            </a:r>
            <a:endParaRPr lang="ar-SA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17D11F93-AF59-77BD-84F6-44DCC94722B4}"/>
              </a:ext>
            </a:extLst>
          </p:cNvPr>
          <p:cNvSpPr txBox="1"/>
          <p:nvPr/>
        </p:nvSpPr>
        <p:spPr>
          <a:xfrm>
            <a:off x="3674361" y="2163433"/>
            <a:ext cx="6881191" cy="46901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>
              <a:lnSpc>
                <a:spcPct val="150000"/>
              </a:lnSpc>
            </a:pPr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ارسمي المخطط الانسيابي لبرنامج </a:t>
            </a:r>
            <a:r>
              <a:rPr lang="ar-SA" altLang="zh-CN" sz="5867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يقارن بين عددين ويطبع أيهما أكبر </a:t>
            </a:r>
          </a:p>
          <a:p>
            <a:pPr rtl="1">
              <a:lnSpc>
                <a:spcPct val="150000"/>
              </a:lnSpc>
            </a:pPr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ثم اكتبِ البرنامج بلغة بايثون</a:t>
            </a:r>
            <a:endParaRPr lang="en-GB" altLang="zh-CN" sz="5867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</p:txBody>
      </p:sp>
      <p:pic>
        <p:nvPicPr>
          <p:cNvPr id="7" name="رسم 6" descr="مخطط القرارات خطوط عريضة">
            <a:extLst>
              <a:ext uri="{FF2B5EF4-FFF2-40B4-BE49-F238E27FC236}">
                <a16:creationId xmlns:a16="http://schemas.microsoft.com/office/drawing/2014/main" id="{711DCE1F-2EE7-9292-EF19-B3A7557B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" y="3303399"/>
            <a:ext cx="2936680" cy="2936680"/>
          </a:xfrm>
          <a:prstGeom prst="rect">
            <a:avLst/>
          </a:prstGeom>
        </p:spPr>
      </p:pic>
      <p:pic>
        <p:nvPicPr>
          <p:cNvPr id="9" name="图片 58">
            <a:extLst>
              <a:ext uri="{FF2B5EF4-FFF2-40B4-BE49-F238E27FC236}">
                <a16:creationId xmlns:a16="http://schemas.microsoft.com/office/drawing/2014/main" id="{75B67A21-D5A3-0EE5-CF6E-45BFB81DD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32789">
            <a:off x="871761" y="340662"/>
            <a:ext cx="1226097" cy="17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E2700E0-7492-3165-F017-F3CCF816C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3" t="31586" r="26893" b="14045"/>
          <a:stretch/>
        </p:blipFill>
        <p:spPr>
          <a:xfrm>
            <a:off x="1963499" y="0"/>
            <a:ext cx="912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3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526D3C-7A16-3CB5-82F4-8EC588C33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4" t="41942" r="26529" b="25566"/>
          <a:stretch/>
        </p:blipFill>
        <p:spPr>
          <a:xfrm>
            <a:off x="22963" y="151516"/>
            <a:ext cx="12169037" cy="509921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AA174627-9ECF-6702-DA0C-1B1C70B86D39}"/>
              </a:ext>
            </a:extLst>
          </p:cNvPr>
          <p:cNvSpPr/>
          <p:nvPr/>
        </p:nvSpPr>
        <p:spPr>
          <a:xfrm>
            <a:off x="0" y="4256247"/>
            <a:ext cx="2228295" cy="1802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613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0BB93711-834D-4291-B297-8FD46C745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nt">
            <a:extLst>
              <a:ext uri="{FF2B5EF4-FFF2-40B4-BE49-F238E27FC236}">
                <a16:creationId xmlns:a16="http://schemas.microsoft.com/office/drawing/2014/main" id="{8EF64143-1E93-4C27-90CD-F453847C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F129CFB-EB5A-4533-B325-4B1F38349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41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905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5D298D0F-DEC1-30F5-81E7-95CD2E3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922" y="903371"/>
            <a:ext cx="9906799" cy="1359170"/>
          </a:xfrm>
        </p:spPr>
        <p:txBody>
          <a:bodyPr anchor="b">
            <a:normAutofit fontScale="90000"/>
          </a:bodyPr>
          <a:lstStyle/>
          <a:p>
            <a:pPr algn="ctr" rtl="1"/>
            <a:r>
              <a:rPr lang="ar-SA" sz="89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الـمـثــال الــثـــــانـــــي</a:t>
            </a:r>
            <a:br>
              <a:rPr lang="ar-SA" sz="8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تطبيق جماعي  3 دقائق </a:t>
            </a:r>
            <a:endParaRPr lang="ar-SA" sz="80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17D11F93-AF59-77BD-84F6-44DCC94722B4}"/>
              </a:ext>
            </a:extLst>
          </p:cNvPr>
          <p:cNvSpPr txBox="1"/>
          <p:nvPr/>
        </p:nvSpPr>
        <p:spPr>
          <a:xfrm>
            <a:off x="3674361" y="2342546"/>
            <a:ext cx="6881191" cy="469013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rtl="1"/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ارسمي المخطط الانسيابي لبرنامج </a:t>
            </a:r>
            <a:r>
              <a:rPr lang="ar-SA" altLang="zh-CN" sz="6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يقرأ رقماً ويتحقق </a:t>
            </a:r>
          </a:p>
          <a:p>
            <a:pPr rtl="1"/>
            <a:r>
              <a:rPr lang="ar-SA" altLang="zh-CN" sz="6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مما إذا كان الرقم موجب</a:t>
            </a:r>
            <a:endParaRPr lang="ar-SA" altLang="zh-CN" sz="5867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  <a:p>
            <a:pPr rtl="1">
              <a:lnSpc>
                <a:spcPct val="150000"/>
              </a:lnSpc>
            </a:pPr>
            <a:r>
              <a:rPr lang="ar-SA" altLang="zh-CN" sz="5867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ea typeface="+mn-ea"/>
                <a:cs typeface="DecoType Naskh" panose="02010400000000000000" pitchFamily="2" charset="-78"/>
                <a:sym typeface="+mn-lt"/>
              </a:rPr>
              <a:t>ثم اكتبِ البرنامج بلغة بايثون</a:t>
            </a:r>
            <a:endParaRPr lang="en-GB" altLang="zh-CN" sz="5867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ea typeface="+mn-ea"/>
              <a:cs typeface="DecoType Naskh" panose="02010400000000000000" pitchFamily="2" charset="-78"/>
              <a:sym typeface="+mn-lt"/>
            </a:endParaRPr>
          </a:p>
        </p:txBody>
      </p:sp>
      <p:pic>
        <p:nvPicPr>
          <p:cNvPr id="7" name="رسم 6" descr="مخطط القرارات خطوط عريضة">
            <a:extLst>
              <a:ext uri="{FF2B5EF4-FFF2-40B4-BE49-F238E27FC236}">
                <a16:creationId xmlns:a16="http://schemas.microsoft.com/office/drawing/2014/main" id="{711DCE1F-2EE7-9292-EF19-B3A7557B9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8" y="3303399"/>
            <a:ext cx="2936680" cy="2936680"/>
          </a:xfrm>
          <a:prstGeom prst="rect">
            <a:avLst/>
          </a:prstGeom>
        </p:spPr>
      </p:pic>
      <p:pic>
        <p:nvPicPr>
          <p:cNvPr id="9" name="图片 58">
            <a:extLst>
              <a:ext uri="{FF2B5EF4-FFF2-40B4-BE49-F238E27FC236}">
                <a16:creationId xmlns:a16="http://schemas.microsoft.com/office/drawing/2014/main" id="{75B67A21-D5A3-0EE5-CF6E-45BFB81DD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32789">
            <a:off x="871761" y="340662"/>
            <a:ext cx="1226097" cy="17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C630E2-5FCE-D415-B485-8D9BDC462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8" t="30103" r="26933" b="14777"/>
          <a:stretch/>
        </p:blipFill>
        <p:spPr>
          <a:xfrm>
            <a:off x="1310326" y="150829"/>
            <a:ext cx="9596488" cy="65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A174627-9ECF-6702-DA0C-1B1C70B86D39}"/>
              </a:ext>
            </a:extLst>
          </p:cNvPr>
          <p:cNvSpPr/>
          <p:nvPr/>
        </p:nvSpPr>
        <p:spPr>
          <a:xfrm>
            <a:off x="142043" y="4190260"/>
            <a:ext cx="2228295" cy="1802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12356C4-E051-1B70-0618-D7E3CBE443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08" t="36014" r="28557" b="25910"/>
          <a:stretch/>
        </p:blipFill>
        <p:spPr>
          <a:xfrm>
            <a:off x="358217" y="94263"/>
            <a:ext cx="10058401" cy="6096669"/>
          </a:xfrm>
          <a:prstGeom prst="rect">
            <a:avLst/>
          </a:prstGeom>
        </p:spPr>
      </p:pic>
      <p:sp>
        <p:nvSpPr>
          <p:cNvPr id="6" name="فقاعة التفكير: على شكل سحابة 5">
            <a:extLst>
              <a:ext uri="{FF2B5EF4-FFF2-40B4-BE49-F238E27FC236}">
                <a16:creationId xmlns:a16="http://schemas.microsoft.com/office/drawing/2014/main" id="{39D1F889-9A9F-5647-B2D5-8B46B79CCCFA}"/>
              </a:ext>
            </a:extLst>
          </p:cNvPr>
          <p:cNvSpPr/>
          <p:nvPr/>
        </p:nvSpPr>
        <p:spPr>
          <a:xfrm>
            <a:off x="7892736" y="3857671"/>
            <a:ext cx="4157221" cy="2467344"/>
          </a:xfrm>
          <a:prstGeom prst="cloudCallout">
            <a:avLst>
              <a:gd name="adj1" fmla="val -62103"/>
              <a:gd name="adj2" fmla="val -494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يمكن أن نحدد ما إذا كان العدد صفر أو سالب ؟؟</a:t>
            </a:r>
          </a:p>
        </p:txBody>
      </p:sp>
    </p:spTree>
    <p:extLst>
      <p:ext uri="{BB962C8B-B14F-4D97-AF65-F5344CB8AC3E}">
        <p14:creationId xmlns:p14="http://schemas.microsoft.com/office/powerpoint/2010/main" val="3927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evel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9"/>
      </a:accent1>
      <a:accent2>
        <a:srgbClr val="AFA078"/>
      </a:accent2>
      <a:accent3>
        <a:srgbClr val="A1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270</Words>
  <Application>Microsoft Office PowerPoint</Application>
  <PresentationFormat>Widescreen</PresentationFormat>
  <Paragraphs>41</Paragraphs>
  <Slides>18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BevelVTI</vt:lpstr>
      <vt:lpstr>اللّهمّ ما أصبح بي من نعمة أو بأحد من خلقك، فمنك وحدك لا شريك لك، فلك الحمد ولك الشّكر </vt:lpstr>
      <vt:lpstr>عددي أنواع الجمل الشرطية ؟ مع ذكر صيغتها الصحيحة ؟</vt:lpstr>
      <vt:lpstr>المخطط الانسيابي لجملة  if   ….. else :</vt:lpstr>
      <vt:lpstr>نكمل المثال الأول في الدرس السابق تطبيق جماعي  3 دقائق </vt:lpstr>
      <vt:lpstr>PowerPoint Presentation</vt:lpstr>
      <vt:lpstr>PowerPoint Presentation</vt:lpstr>
      <vt:lpstr>الـمـثــال الــثـــــانـــــي تطبيق جماعي  3 دقائق </vt:lpstr>
      <vt:lpstr>PowerPoint Presentation</vt:lpstr>
      <vt:lpstr>PowerPoint Presentation</vt:lpstr>
      <vt:lpstr>المخطط الانسيابي لجملة  if   …..elif ….  else :</vt:lpstr>
      <vt:lpstr>الـمـثــال الــثـــــالـــــث تطبيق جماعي  3 دقائق </vt:lpstr>
      <vt:lpstr>PowerPoint Presentation</vt:lpstr>
      <vt:lpstr>PowerPoint Presentation</vt:lpstr>
      <vt:lpstr>الـمـثــال الــــــرابـــــع تطبيق فردي  3 دقائق </vt:lpstr>
      <vt:lpstr>PowerPoint Presentation</vt:lpstr>
      <vt:lpstr>اتخاذ القرارات  الأحد، 27 ربيع الأول، 1444  الواجب /  تدريب 3 صفحة 107   </vt:lpstr>
      <vt:lpstr>اسعدني تفاعلكن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نورة سعود المحيسن</cp:lastModifiedBy>
  <cp:revision>17</cp:revision>
  <dcterms:created xsi:type="dcterms:W3CDTF">2022-10-16T17:19:06Z</dcterms:created>
  <dcterms:modified xsi:type="dcterms:W3CDTF">2022-10-23T14:54:37Z</dcterms:modified>
</cp:coreProperties>
</file>