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2" r:id="rId1"/>
  </p:sldMasterIdLst>
  <p:notesMasterIdLst>
    <p:notesMasterId r:id="rId19"/>
  </p:notesMasterIdLst>
  <p:sldIdLst>
    <p:sldId id="269" r:id="rId2"/>
    <p:sldId id="2199" r:id="rId3"/>
    <p:sldId id="2332" r:id="rId4"/>
    <p:sldId id="258" r:id="rId5"/>
    <p:sldId id="259" r:id="rId6"/>
    <p:sldId id="260" r:id="rId7"/>
    <p:sldId id="261" r:id="rId8"/>
    <p:sldId id="257" r:id="rId9"/>
    <p:sldId id="298" r:id="rId10"/>
    <p:sldId id="268" r:id="rId11"/>
    <p:sldId id="288" r:id="rId12"/>
    <p:sldId id="290" r:id="rId13"/>
    <p:sldId id="270" r:id="rId14"/>
    <p:sldId id="292" r:id="rId15"/>
    <p:sldId id="291" r:id="rId16"/>
    <p:sldId id="2328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17:22:11.8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1 582,'1'1,"0"-1,1 0,-1 1,0 0,0-1,1 1,-1 0,0-1,0 1,0 0,0 0,0 0,0 0,0 0,0 0,0 0,0 0,-1 1,1-1,0 0,-1 0,1 1,-1-1,0 0,1 1,-1-1,0 3,7 45,-6-41,4 233,-7-163,17 149,-9-178,-4-20,11 45,-12-68,0-1,1 0,0 1,0-1,0 0,0 0,1 0,0-1,0 1,0-1,1 1,-1-1,1 0,6 5,-8-8,0 0,0 0,0-1,0 1,0 0,0-1,0 0,0 1,0-1,0 0,0 0,0 0,1 0,-1 0,0-1,0 1,0 0,0-1,0 0,0 1,0-1,-1 0,1 0,0 0,0 0,1-2,45-41,-39 34,121-127,193-182,-318 315,157-132,223-140,-253 195,249-113,-182 108,69-28,-169 85,-59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2T21:13:12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0 682 24575,'0'-26'0,"1"0"0,1 0 0,2 1 0,0-1 0,2 1 0,1 0 0,17-42 0,-18 53 0,0 2 0,1-1 0,1 1 0,0 0 0,1 0 0,0 1 0,1 1 0,0-1 0,1 2 0,0-1 0,0 1 0,1 1 0,0 0 0,1 1 0,18-8 0,-11 7 0,1 0 0,0 2 0,0 0 0,1 2 0,-1 0 0,1 1 0,29 1 0,-43 1 0,-1 1 0,0 0 0,1 1 0,-1 0 0,0 0 0,1 1 0,-1 0 0,0 0 0,0 0 0,0 1 0,-1 0 0,1 1 0,-1-1 0,1 1 0,-1 0 0,0 1 0,-1 0 0,1 0 0,-1 0 0,0 0 0,0 1 0,-1 0 0,1 0 0,-1 0 0,3 7 0,-1 4 0,0 0 0,-1 0 0,-1 0 0,0 0 0,-2 1 0,0 0 0,-1 0 0,0-1 0,-2 1 0,0 0 0,-1 0 0,0-1 0,-2 1 0,0-1 0,-7 18 0,6-22 0,0 0 0,0-1 0,-1 0 0,0 0 0,-1-1 0,-1 0 0,1 0 0,-2 0 0,0-1 0,0-1 0,0 1 0,-2-2 0,1 1 0,-1-1 0,0-1 0,0 0 0,-1 0 0,0-1 0,0-1 0,-18 6 0,24-10 0,-1 1 0,1-1 0,-1 0 0,0-1 0,0 1 0,1-1 0,-1-1 0,0 1 0,1-1 0,-1 0 0,0-1 0,1 1 0,-1-1 0,1-1 0,0 1 0,0-1 0,0 0 0,0-1 0,0 1 0,1-1 0,-1 0 0,1-1 0,0 1 0,1-1 0,-1 0 0,1 0 0,0 0 0,0-1 0,-4-7 0,-2-4 0,1-1 0,1 0 0,1-1 0,0 0 0,1 0 0,1 0 0,1-1 0,-3-33 0,6 36 0,0 0 0,1 0 0,1 0 0,1 0 0,0 0 0,1 1 0,1-1 0,11-31 0,-11 40 0,0 0 0,0 1 0,0 0 0,1-1 0,0 1 0,0 1 0,1-1 0,0 1 0,0 0 0,0 0 0,1 1 0,0 0 0,0 0 0,0 1 0,1 0 0,0 0 0,0 0 0,0 1 0,13-3 0,-12 3 0,-1 1 0,1 1 0,0-1 0,0 2 0,0-1 0,0 1 0,1 1 0,-1-1 0,0 2 0,14 3 0,-17-4 0,-1 2 0,1-1 0,-1 0 0,0 1 0,0 0 0,0 0 0,0 1 0,-1 0 0,1-1 0,-1 1 0,0 1 0,0-1 0,0 1 0,-1-1 0,1 1 0,-1 0 0,4 11 0,0-1 0,-2 1 0,0-1 0,-1 1 0,0 0 0,-1 1 0,-1-1 0,-1 0 0,0 1 0,-1-1 0,-1 1 0,0-1 0,-1 1 0,-7 22 0,7-29 0,-1 0 0,0-1 0,-1 1 0,0-1 0,0 0 0,-1 0 0,-1 0 0,1-1 0,-1 0 0,-1 0 0,0 0 0,0-1 0,0 0 0,-1 0 0,0-1 0,0 1 0,0-2 0,-1 0 0,0 0 0,0 0 0,0-1 0,-17 5 0,22-8 0,0 0 0,1 0 0,-1-1 0,0 1 0,0-1 0,1 1 0,-1-1 0,0-1 0,0 1 0,0 0 0,1-1 0,-1 0 0,0 0 0,1 0 0,-1 0 0,1-1 0,-1 1 0,1-1 0,-1 0 0,-3-3 0,3 1 0,-1 0 0,1-1 0,0 0 0,1 0 0,-1 0 0,1 0 0,0 0 0,0-1 0,1 1 0,-1-1 0,-1-9 0,-3-13 0,2-1 0,1 1 0,1-1 0,1-34 0,2 59 0,9-309 0,-8 305 0,0-1 0,1 1 0,0 0 0,1 0 0,0 0 0,0 0 0,1 1 0,-1-1 0,2 1 0,-1 0 0,1 0 0,0 0 0,1 1 0,-1 0 0,10-8 0,-11 10 0,1 1 0,0 0 0,0-1 0,0 1 0,1 1 0,-1-1 0,1 1 0,-1 0 0,1 1 0,0-1 0,0 1 0,0 0 0,0 0 0,0 1 0,-1 0 0,1 0 0,0 0 0,0 1 0,0 0 0,0 0 0,0 0 0,6 3 0,-5-1 0,-1 0 0,0 1 0,0-1 0,-1 1 0,1 0 0,-1 1 0,0-1 0,0 1 0,-1 0 0,1 1 0,-1-1 0,0 1 0,0-1 0,-1 1 0,0 0 0,0 1 0,0-1 0,-1 0 0,0 1 0,0 0 0,1 7 0,3 17 0,-2 1 0,0 0 0,-2 35 0,-2-66 0,1 15 0,-2 1 0,1-1 0,-2 0 0,0 1 0,-1-1 0,-1 0 0,-1-1 0,-10 26 0,10-31 0,1-1 0,-2-1 0,0 1 0,0-1 0,0 0 0,-1 0 0,0-1 0,-1 0 0,1 0 0,-1-1 0,-1 0 0,1 0 0,-1-1 0,0 0 0,-11 4 0,12-5 0,-1-1 0,0 0 0,0-1 0,0 1 0,0-2 0,0 1 0,-1-1 0,1-1 0,0 0 0,-17-1 0,21 0 0,0-1 0,0 1 0,0-1 0,0 1 0,0-1 0,0-1 0,0 1 0,1-1 0,0 0 0,-1 0 0,1 0 0,0 0 0,0-1 0,1 0 0,-1 0 0,1 0 0,0 0 0,0 0 0,0-1 0,-4-8 0,-1-6 0,2 0 0,0-1 0,1 1 0,1-1 0,0 0 0,2-1 0,0-19 0,1-11 0,11-82 0,-8 123 0,0 0 0,1 0 0,0 0 0,1 0 0,0 1 0,0 0 0,1-1 0,0 2 0,1-1 0,0 0 0,10-10 0,-14 16 0,0 1 0,1-1 0,-1 1 0,0 0 0,1 0 0,-1 0 0,1 0 0,0 0 0,0 0 0,0 1 0,0 0 0,0-1 0,0 1 0,0 0 0,0 0 0,0 1 0,0-1 0,1 1 0,-1 0 0,0-1 0,0 1 0,1 1 0,-1-1 0,0 0 0,0 1 0,1 0 0,-1-1 0,0 1 0,0 1 0,0-1 0,0 0 0,0 1 0,0-1 0,-1 1 0,1 0 0,0 0 0,-1 0 0,0 0 0,4 4 0,-1 1 0,1 0 0,-1 1 0,0-1 0,0 1 0,-1 0 0,0 0 0,0 1 0,-1-1 0,-1 1 0,1 0 0,1 15 0,1 13 0,1 55 0,-6-82 0,1 11 0,-1-1 0,-1 1 0,-1 0 0,-1-1 0,0 0 0,-2 1 0,-9 24 0,11-37 0,-1 0 0,1 0 0,-1-1 0,-1 1 0,0-1 0,0 0 0,0-1 0,-1 1 0,0-1 0,0 0 0,0 0 0,-1-1 0,0 0 0,0 0 0,-1-1 0,1 0 0,-1 0 0,0-1 0,0 1 0,-11 1 0,12-2 0,-1-2 0,0 1 0,0-1 0,0 0 0,0-1 0,0 0 0,0 0 0,0-1 0,0 0 0,0 0 0,1 0 0,-1-1 0,0-1 0,1 1 0,-1-1 0,-8-5 0,11 4 0,-1 0 0,1 0 0,0 0 0,0-1 0,0 0 0,0 0 0,1 0 0,0-1 0,0 0 0,1 1 0,-1-1 0,1 0 0,0-1 0,1 1 0,0-1 0,0 1 0,0-1 0,1 1 0,-1-13 0,1 10 0,1 0 0,0-1 0,1 1 0,0 0 0,0 0 0,1 0 0,1 0 0,-1 0 0,1 0 0,1 0 0,0 1 0,0 0 0,0 0 0,1 0 0,9-12 0,-9 15 0,-1-1 0,1 1 0,0 0 0,0 1 0,0-1 0,1 1 0,-1 0 0,1 0 0,0 1 0,0 0 0,0 0 0,1 0 0,-1 1 0,1 0 0,0 0 0,-1 0 0,1 1 0,0 0 0,0 1 0,0-1 0,11 2 0,-14-1 0,0 1 0,0 0 0,0 0 0,0 1 0,1-1 0,-2 1 0,1 0 0,0 0 0,0 0 0,-1 0 0,1 1 0,-1-1 0,1 1 0,-1 0 0,4 5 0,-2-1 0,0-1 0,-1 1 0,0 0 0,-1 0 0,1 0 0,-1 0 0,-1 1 0,3 8 0,-2-2 0,0 0 0,-1 1 0,-1-1 0,0 1 0,-1 0 0,-1-1 0,0 1 0,-5 25 0,2-29 0,0 0 0,0-1 0,-1 1 0,-1-1 0,0 0 0,0-1 0,0 1 0,-12 11 0,14-18 0,1 1 0,-1-1 0,0 0 0,0 0 0,0 0 0,0 0 0,0-1 0,-1 1 0,-7 2 0,9-4 0,0-1 0,1 1 0,-1-1 0,0 0 0,1 0 0,-1 0 0,0 0 0,1 0 0,-1 0 0,0-1 0,1 1 0,-1-1 0,0 0 0,1 0 0,-1 0 0,1 0 0,-1 0 0,-3-3 0,1 0 0,0-1 0,1 1 0,-1-1 0,1 0 0,0-1 0,0 1 0,1-1 0,0 1 0,0-1 0,0 0 0,0 0 0,1-1 0,0 1 0,1 0 0,-2-11 0,-2-14 0,-1-60 0,5 77 0,1-11 0,1 1 0,0-1 0,2 1 0,1 0 0,1 0 0,1 0 0,10-23 0,-13 37 0,1 0 0,1 0 0,-1 0 0,2 1 0,-1 0 0,1 0 0,1 0 0,0 1 0,0-1 0,0 2 0,1-1 0,0 1 0,1 0 0,0 1 0,0 0 0,0 0 0,0 1 0,13-5 0,-16 8-34,-1 1 0,1 0 0,0 0 0,-1 0 0,1 0-1,0 1 1,0 0 0,0 0 0,-1 1 0,1-1 0,0 1 0,-1 0 0,1 1-1,0 0 1,-1-1 0,0 2 0,1-1 0,-1 1 0,0 0 0,0 0-1,0 0 1,-1 0 0,1 1 0,-1 0 0,0 0 0,0 0 0,0 1 0,-1-1-1,1 1 1,-1 0 0,0 0 0,0 0 0,-1 0 0,0 0 0,0 1 0,0-1-1,0 1 1,-1 0 0,1 6 0,-5 27-6792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16346A-8C19-4DA3-9237-CD7BFB9940C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47E6E4-5164-40CD-A875-32BAA145AD9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146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2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99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9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42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17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434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18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62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96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120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62740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735233" y="3097167"/>
            <a:ext cx="36532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710633" y="2173033"/>
            <a:ext cx="3702400" cy="9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7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848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39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98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61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39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065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85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914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3D6B17-1970-4A73-A349-9C21E41EBA50}" type="datetimeFigureOut">
              <a:rPr lang="ar-SA" smtClean="0"/>
              <a:t>16/02/45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7C49-0F4D-4515-9850-9C43CFE3B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330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7EAE53-D23C-2208-4937-6C4B2B4E66ED}"/>
              </a:ext>
            </a:extLst>
          </p:cNvPr>
          <p:cNvSpPr txBox="1">
            <a:spLocks/>
          </p:cNvSpPr>
          <p:nvPr/>
        </p:nvSpPr>
        <p:spPr>
          <a:xfrm>
            <a:off x="3061924" y="3873421"/>
            <a:ext cx="7370618" cy="976745"/>
          </a:xfrm>
          <a:prstGeom prst="rect">
            <a:avLst/>
          </a:prstGeom>
          <a:solidFill>
            <a:srgbClr val="FFFFFF"/>
          </a:solidFill>
          <a:ln>
            <a:gradFill flip="none" rotWithShape="1">
              <a:gsLst>
                <a:gs pos="0">
                  <a:schemeClr val="accent1">
                    <a:lumMod val="12000"/>
                    <a:lumOff val="8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softEdge rad="635000"/>
          </a:effectLst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72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2000"/>
                    </a:srgbClr>
                  </a:outerShdw>
                </a:effectLst>
              </a:rPr>
              <a:t>جمع</a:t>
            </a:r>
            <a:r>
              <a:rPr lang="ar-SA" sz="7200" b="1" dirty="0">
                <a:solidFill>
                  <a:schemeClr val="bg2">
                    <a:lumMod val="25000"/>
                  </a:schemeClr>
                </a:solidFill>
              </a:rPr>
              <a:t> المعلومات</a:t>
            </a:r>
          </a:p>
        </p:txBody>
      </p:sp>
      <p:sp>
        <p:nvSpPr>
          <p:cNvPr id="4" name="عنصر نائب للمحتوى 5">
            <a:extLst>
              <a:ext uri="{FF2B5EF4-FFF2-40B4-BE49-F238E27FC236}">
                <a16:creationId xmlns:a16="http://schemas.microsoft.com/office/drawing/2014/main" id="{02A2F170-3C50-0215-EA99-4B067AE00B75}"/>
              </a:ext>
            </a:extLst>
          </p:cNvPr>
          <p:cNvSpPr txBox="1">
            <a:spLocks/>
          </p:cNvSpPr>
          <p:nvPr/>
        </p:nvSpPr>
        <p:spPr>
          <a:xfrm>
            <a:off x="2164777" y="2418348"/>
            <a:ext cx="7888704" cy="101065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800" b="1" dirty="0">
                <a:solidFill>
                  <a:srgbClr val="0070C0"/>
                </a:solidFill>
              </a:rPr>
              <a:t>الـــوحـــدة الأولــى:</a:t>
            </a:r>
            <a:endParaRPr lang="ar-SA" sz="4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098C21-4643-B74A-EA69-AADA5BE3B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58" y="1968793"/>
            <a:ext cx="2622761" cy="34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69686" cy="66548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096000" y="131384"/>
            <a:ext cx="4480560" cy="1132893"/>
          </a:xfrm>
          <a:prstGeom prst="roundRect">
            <a:avLst/>
          </a:prstGeom>
          <a:solidFill>
            <a:srgbClr val="660066">
              <a:alpha val="3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النماذج عبر الإنترنت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7" name="وسيلة شرح بيضاوية 6"/>
          <p:cNvSpPr/>
          <p:nvPr/>
        </p:nvSpPr>
        <p:spPr>
          <a:xfrm>
            <a:off x="5842431" y="2397378"/>
            <a:ext cx="2959769" cy="4152339"/>
          </a:xfrm>
          <a:prstGeom prst="wedgeEllipseCallout">
            <a:avLst>
              <a:gd name="adj1" fmla="val -76907"/>
              <a:gd name="adj2" fmla="val -22194"/>
            </a:avLst>
          </a:prstGeom>
          <a:solidFill>
            <a:srgbClr val="F298EB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7030A0"/>
                </a:solidFill>
              </a:rPr>
              <a:t>يتم جمع البيانات بسهولة باستخدام النماذج عبر الإنترنت مباشرة من المشاركين إما عن طريق أجهزتهم الذكية أو أجهزة الحاسب لديهم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01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أدوات المائدة, طبق, رسوم المتجهات&#10;&#10;تم إنشاء الوصف تلقائياً">
            <a:extLst>
              <a:ext uri="{FF2B5EF4-FFF2-40B4-BE49-F238E27FC236}">
                <a16:creationId xmlns:a16="http://schemas.microsoft.com/office/drawing/2014/main" id="{19FFFCD0-6E38-AEF8-2D5B-1E72B641A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195"/>
            <a:ext cx="3447088" cy="2524805"/>
          </a:xfrm>
          <a:prstGeom prst="rect">
            <a:avLst/>
          </a:prstGeom>
        </p:spPr>
      </p:pic>
      <p:sp>
        <p:nvSpPr>
          <p:cNvPr id="5" name="مخطط انسيابي: معالجة متعاقبة 4">
            <a:extLst>
              <a:ext uri="{FF2B5EF4-FFF2-40B4-BE49-F238E27FC236}">
                <a16:creationId xmlns:a16="http://schemas.microsoft.com/office/drawing/2014/main" id="{8E7358CE-4C51-D79C-9D7E-0107EFF4E519}"/>
              </a:ext>
            </a:extLst>
          </p:cNvPr>
          <p:cNvSpPr/>
          <p:nvPr/>
        </p:nvSpPr>
        <p:spPr>
          <a:xfrm>
            <a:off x="2695903" y="141890"/>
            <a:ext cx="7772400" cy="1024758"/>
          </a:xfrm>
          <a:prstGeom prst="flowChartAlternateProcess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إنشاء نموذج إلكتروني</a:t>
            </a:r>
          </a:p>
        </p:txBody>
      </p:sp>
      <p:pic>
        <p:nvPicPr>
          <p:cNvPr id="1026" name="Picture 2" descr="خطوات إنشاء نموذج باستخدام مايكروسوفت فورم | المرسال">
            <a:extLst>
              <a:ext uri="{FF2B5EF4-FFF2-40B4-BE49-F238E27FC236}">
                <a16:creationId xmlns:a16="http://schemas.microsoft.com/office/drawing/2014/main" id="{A0A84F5F-2B70-4906-8614-0EB5506F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58" y="2215228"/>
            <a:ext cx="4738959" cy="30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F0BA29-8A8A-19C0-E7A3-3FAE488AF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8" y="4310743"/>
            <a:ext cx="2547257" cy="2547257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D9ED306-5DC3-2022-25CF-EAE5FB473F30}"/>
              </a:ext>
            </a:extLst>
          </p:cNvPr>
          <p:cNvSpPr/>
          <p:nvPr/>
        </p:nvSpPr>
        <p:spPr>
          <a:xfrm>
            <a:off x="437322" y="290867"/>
            <a:ext cx="4154555" cy="1689652"/>
          </a:xfrm>
          <a:prstGeom prst="roundRect">
            <a:avLst/>
          </a:prstGeom>
          <a:solidFill>
            <a:schemeClr val="lt1">
              <a:alpha val="97000"/>
            </a:schemeClr>
          </a:solidFill>
          <a:ln w="1016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تقويم</a:t>
            </a:r>
          </a:p>
        </p:txBody>
      </p: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319F785E-0383-6882-8F49-0DEA058947CD}"/>
              </a:ext>
            </a:extLst>
          </p:cNvPr>
          <p:cNvSpPr/>
          <p:nvPr/>
        </p:nvSpPr>
        <p:spPr>
          <a:xfrm>
            <a:off x="5314803" y="290867"/>
            <a:ext cx="5578484" cy="605768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من أمثلة البرامج المستخدمة لجمع البيات عبر الانترنت:</a:t>
            </a:r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marL="457200" indent="-457200"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SA" sz="2800" b="1" dirty="0"/>
              <a:t>مايكروسوفت اكسل</a:t>
            </a:r>
          </a:p>
          <a:p>
            <a:pPr marL="457200" indent="-457200"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SA" sz="2800" b="1" dirty="0"/>
              <a:t>مايكروسوفت فورم</a:t>
            </a:r>
          </a:p>
          <a:p>
            <a:pPr marL="457200" indent="-457200" algn="ctr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SA" sz="2800" b="1" dirty="0"/>
              <a:t>مايكروسوفت وورد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91A197F0-9028-459F-B3CC-7D78AB1EDF1A}"/>
                  </a:ext>
                </a:extLst>
              </p14:cNvPr>
              <p14:cNvContentPartPr/>
              <p14:nvPr/>
            </p14:nvContentPartPr>
            <p14:xfrm>
              <a:off x="9182778" y="3897259"/>
              <a:ext cx="847080" cy="5220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91A197F0-9028-459F-B3CC-7D78AB1EDF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5138" y="3879619"/>
                <a:ext cx="88272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0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B2BDC44-3022-2ACE-6B02-26D8CB984A88}"/>
              </a:ext>
            </a:extLst>
          </p:cNvPr>
          <p:cNvSpPr/>
          <p:nvPr/>
        </p:nvSpPr>
        <p:spPr>
          <a:xfrm>
            <a:off x="4894728" y="361389"/>
            <a:ext cx="6642847" cy="1506071"/>
          </a:xfrm>
          <a:prstGeom prst="ellipse">
            <a:avLst/>
          </a:prstGeom>
          <a:solidFill>
            <a:srgbClr val="06D6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أنواع الأسئلة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DEA77562-F83E-FE42-044C-67B7F40B9E38}"/>
              </a:ext>
            </a:extLst>
          </p:cNvPr>
          <p:cNvSpPr/>
          <p:nvPr/>
        </p:nvSpPr>
        <p:spPr>
          <a:xfrm>
            <a:off x="4894728" y="1922929"/>
            <a:ext cx="6642847" cy="4504765"/>
          </a:xfrm>
          <a:prstGeom prst="ellipse">
            <a:avLst/>
          </a:prstGeom>
          <a:solidFill>
            <a:srgbClr val="FFD166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يمكن أن يحتوى الاستطلاع على أنواع مختلفة من الأسئلة. توفر تطبيقات النماذج الإلكترونية العديد من أنماط الأسئلة التي يمكنك استخدامها، كأسئلة الاختيار من متعدد، أو الأسئلة المقالية وما إلى ذلك.</a:t>
            </a:r>
          </a:p>
        </p:txBody>
      </p:sp>
      <p:pic>
        <p:nvPicPr>
          <p:cNvPr id="7" name="صورة 6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982069B-2B1C-1527-249C-26595444E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" y="4352376"/>
            <a:ext cx="2856581" cy="250562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5169FD4-8CFF-C9C9-58B5-964F038CF043}"/>
              </a:ext>
            </a:extLst>
          </p:cNvPr>
          <p:cNvSpPr/>
          <p:nvPr/>
        </p:nvSpPr>
        <p:spPr>
          <a:xfrm>
            <a:off x="4894728" y="1922930"/>
            <a:ext cx="6642846" cy="4573682"/>
          </a:xfrm>
          <a:prstGeom prst="ellipse">
            <a:avLst/>
          </a:prstGeom>
          <a:solidFill>
            <a:schemeClr val="accent1">
              <a:lumMod val="60000"/>
              <a:lumOff val="4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660066"/>
                </a:solidFill>
              </a:rPr>
              <a:t>يمكن تحديد ما إذا كانت الأسئلة داخل النموذج إلزامية أو اختيارية، علما بأن المستخدم لن يستطيع استكمال وتقديم النموذج دون الإجابة عن الأسئلة الإلزامية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B8C05D4F-7DC5-D9CE-53F9-22B1AB19929D}"/>
                  </a:ext>
                </a:extLst>
              </p14:cNvPr>
              <p14:cNvContentPartPr/>
              <p14:nvPr/>
            </p14:nvContentPartPr>
            <p14:xfrm>
              <a:off x="3441896" y="2793558"/>
              <a:ext cx="222120" cy="29556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B8C05D4F-7DC5-D9CE-53F9-22B1AB1992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896" y="2784918"/>
                <a:ext cx="23976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3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رسوم المتجهات, ملحق&#10;&#10;تم إنشاء الوصف تلقائياً">
            <a:extLst>
              <a:ext uri="{FF2B5EF4-FFF2-40B4-BE49-F238E27FC236}">
                <a16:creationId xmlns:a16="http://schemas.microsoft.com/office/drawing/2014/main" id="{44BC0B1C-D378-98FA-C814-BF09D9BEA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9" y="4140235"/>
            <a:ext cx="1894112" cy="276263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CEBA2EB-9BE5-6AB9-2BB7-8BCE9C88C2CC}"/>
              </a:ext>
            </a:extLst>
          </p:cNvPr>
          <p:cNvSpPr/>
          <p:nvPr/>
        </p:nvSpPr>
        <p:spPr>
          <a:xfrm>
            <a:off x="6096000" y="248857"/>
            <a:ext cx="5568778" cy="103624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اربطي بين نوع السؤال واسمه:</a:t>
            </a:r>
          </a:p>
        </p:txBody>
      </p:sp>
      <p:sp>
        <p:nvSpPr>
          <p:cNvPr id="5" name="مخطط انسيابي: معالجة متعاقبة 4">
            <a:extLst>
              <a:ext uri="{FF2B5EF4-FFF2-40B4-BE49-F238E27FC236}">
                <a16:creationId xmlns:a16="http://schemas.microsoft.com/office/drawing/2014/main" id="{B7F155C7-F0AB-1E17-6B35-F621DAA6BB33}"/>
              </a:ext>
            </a:extLst>
          </p:cNvPr>
          <p:cNvSpPr/>
          <p:nvPr/>
        </p:nvSpPr>
        <p:spPr>
          <a:xfrm>
            <a:off x="9744891" y="1682238"/>
            <a:ext cx="2142309" cy="917272"/>
          </a:xfrm>
          <a:prstGeom prst="flowChartAlternateProcess">
            <a:avLst/>
          </a:prstGeom>
          <a:solidFill>
            <a:srgbClr val="E17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</a:rPr>
              <a:t>نص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D0B41DF5-7000-4CAE-A52F-9F84BEF55A6C}"/>
              </a:ext>
            </a:extLst>
          </p:cNvPr>
          <p:cNvSpPr/>
          <p:nvPr/>
        </p:nvSpPr>
        <p:spPr>
          <a:xfrm>
            <a:off x="9744889" y="2904097"/>
            <a:ext cx="2142309" cy="917272"/>
          </a:xfrm>
          <a:prstGeom prst="flowChartAlternateProcess">
            <a:avLst/>
          </a:prstGeom>
          <a:solidFill>
            <a:srgbClr val="E17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</a:rPr>
              <a:t>خيارات </a:t>
            </a:r>
          </a:p>
        </p:txBody>
      </p:sp>
      <p:sp>
        <p:nvSpPr>
          <p:cNvPr id="7" name="مخطط انسيابي: معالجة متعاقبة 6">
            <a:extLst>
              <a:ext uri="{FF2B5EF4-FFF2-40B4-BE49-F238E27FC236}">
                <a16:creationId xmlns:a16="http://schemas.microsoft.com/office/drawing/2014/main" id="{C9CC1F00-6689-4A7B-AE8F-F257513EDC30}"/>
              </a:ext>
            </a:extLst>
          </p:cNvPr>
          <p:cNvSpPr/>
          <p:nvPr/>
        </p:nvSpPr>
        <p:spPr>
          <a:xfrm>
            <a:off x="9744887" y="5579049"/>
            <a:ext cx="2142309" cy="917272"/>
          </a:xfrm>
          <a:prstGeom prst="flowChartAlternateProcess">
            <a:avLst/>
          </a:prstGeom>
          <a:solidFill>
            <a:srgbClr val="E17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</a:rPr>
              <a:t>خيارات متعددة </a:t>
            </a:r>
          </a:p>
        </p:txBody>
      </p:sp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DD8EC485-852C-423A-80AD-FAC5907BF7B5}"/>
              </a:ext>
            </a:extLst>
          </p:cNvPr>
          <p:cNvSpPr/>
          <p:nvPr/>
        </p:nvSpPr>
        <p:spPr>
          <a:xfrm>
            <a:off x="9744887" y="4264644"/>
            <a:ext cx="2142309" cy="917272"/>
          </a:xfrm>
          <a:prstGeom prst="flowChartAlternateProcess">
            <a:avLst/>
          </a:prstGeom>
          <a:solidFill>
            <a:srgbClr val="E17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>
                    <a:lumMod val="95000"/>
                  </a:schemeClr>
                </a:solidFill>
              </a:rPr>
              <a:t>تقييم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6EE5C79-72B2-4DE0-A08F-D8D825903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36" t="21128" r="34964" b="9504"/>
          <a:stretch/>
        </p:blipFill>
        <p:spPr>
          <a:xfrm>
            <a:off x="104503" y="409008"/>
            <a:ext cx="6296295" cy="6200135"/>
          </a:xfrm>
          <a:prstGeom prst="rect">
            <a:avLst/>
          </a:prstGeom>
        </p:spPr>
      </p:pic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FFC3B7B5-F99F-4BD8-B767-B5EFF467194B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943600" y="1463040"/>
            <a:ext cx="3801291" cy="6778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4A577FC6-E064-4C91-B6E1-FC496E9AEECD}"/>
              </a:ext>
            </a:extLst>
          </p:cNvPr>
          <p:cNvCxnSpPr/>
          <p:nvPr/>
        </p:nvCxnSpPr>
        <p:spPr>
          <a:xfrm flipH="1" flipV="1">
            <a:off x="6135189" y="2606632"/>
            <a:ext cx="3801291" cy="6778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86559233-41E5-4755-8F13-4B9D3A3A36DD}"/>
              </a:ext>
            </a:extLst>
          </p:cNvPr>
          <p:cNvCxnSpPr>
            <a:cxnSpLocks/>
          </p:cNvCxnSpPr>
          <p:nvPr/>
        </p:nvCxnSpPr>
        <p:spPr>
          <a:xfrm flipH="1">
            <a:off x="6096000" y="4770674"/>
            <a:ext cx="3648892" cy="15031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3CEC2D21-3B52-4FB3-9666-7E0BF4B0A275}"/>
              </a:ext>
            </a:extLst>
          </p:cNvPr>
          <p:cNvCxnSpPr>
            <a:cxnSpLocks/>
          </p:cNvCxnSpPr>
          <p:nvPr/>
        </p:nvCxnSpPr>
        <p:spPr>
          <a:xfrm flipH="1" flipV="1">
            <a:off x="6135189" y="4954266"/>
            <a:ext cx="3801291" cy="8580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1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D29D63-34A6-10F5-4110-6A936BF9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7" y="0"/>
            <a:ext cx="7314519" cy="6858001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0295AC7-AD63-22EF-E28A-E7CF6C211359}"/>
              </a:ext>
            </a:extLst>
          </p:cNvPr>
          <p:cNvSpPr/>
          <p:nvPr/>
        </p:nvSpPr>
        <p:spPr>
          <a:xfrm>
            <a:off x="595223" y="2182484"/>
            <a:ext cx="379562" cy="388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6E952DB5-4C74-47AA-EE23-DF9319243831}"/>
              </a:ext>
            </a:extLst>
          </p:cNvPr>
          <p:cNvSpPr/>
          <p:nvPr/>
        </p:nvSpPr>
        <p:spPr>
          <a:xfrm>
            <a:off x="595223" y="2654061"/>
            <a:ext cx="379562" cy="388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394B2B09-D54A-E645-6299-D7DFEFBD8839}"/>
              </a:ext>
            </a:extLst>
          </p:cNvPr>
          <p:cNvSpPr/>
          <p:nvPr/>
        </p:nvSpPr>
        <p:spPr>
          <a:xfrm>
            <a:off x="595223" y="4193876"/>
            <a:ext cx="379562" cy="388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9D21984-CE79-A64D-4325-4114B6F399E7}"/>
              </a:ext>
            </a:extLst>
          </p:cNvPr>
          <p:cNvSpPr/>
          <p:nvPr/>
        </p:nvSpPr>
        <p:spPr>
          <a:xfrm>
            <a:off x="595223" y="5525938"/>
            <a:ext cx="379562" cy="388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Google Shape;2266;p59">
            <a:extLst>
              <a:ext uri="{FF2B5EF4-FFF2-40B4-BE49-F238E27FC236}">
                <a16:creationId xmlns:a16="http://schemas.microsoft.com/office/drawing/2014/main" id="{6BEF42B0-152B-4159-88C7-4AB8835582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6188" y="1753392"/>
            <a:ext cx="4601436" cy="3698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6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0B61EE-DBFE-4E3A-96ED-1594229D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" y="1977717"/>
            <a:ext cx="3907231" cy="4498848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1C19F0BE-2ED2-4004-910A-FA630DA84F20}"/>
              </a:ext>
            </a:extLst>
          </p:cNvPr>
          <p:cNvSpPr/>
          <p:nvPr/>
        </p:nvSpPr>
        <p:spPr>
          <a:xfrm>
            <a:off x="5107577" y="1763485"/>
            <a:ext cx="5643154" cy="24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/>
              <a:t>لنطبق عمليا</a:t>
            </a:r>
          </a:p>
        </p:txBody>
      </p:sp>
    </p:spTree>
    <p:extLst>
      <p:ext uri="{BB962C8B-B14F-4D97-AF65-F5344CB8AC3E}">
        <p14:creationId xmlns:p14="http://schemas.microsoft.com/office/powerpoint/2010/main" val="1029606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38;p57">
            <a:extLst>
              <a:ext uri="{FF2B5EF4-FFF2-40B4-BE49-F238E27FC236}">
                <a16:creationId xmlns:a16="http://schemas.microsoft.com/office/drawing/2014/main" id="{D5C8ED30-553C-A78C-FC21-43AB8A3F77D6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-169156" y="1126792"/>
            <a:ext cx="5000031" cy="5571066"/>
          </a:xfrm>
          <a:prstGeom prst="rect">
            <a:avLst/>
          </a:prstGeom>
          <a:noFill/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FD62939-ABF7-4661-B3C4-538493D54859}"/>
              </a:ext>
            </a:extLst>
          </p:cNvPr>
          <p:cNvSpPr txBox="1"/>
          <p:nvPr/>
        </p:nvSpPr>
        <p:spPr>
          <a:xfrm>
            <a:off x="4985204" y="979714"/>
            <a:ext cx="7124065" cy="58260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u="sng" dirty="0">
                <a:solidFill>
                  <a:srgbClr val="92D050"/>
                </a:solidFill>
              </a:rPr>
              <a:t>ملخص الدرس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ar-SA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/>
              <a:t>انشاء نماذج جمع البيانات عبر الانترنت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/>
              <a:t>تنسيق نموذج جمع البيانات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/>
              <a:t>طرق مشاركة نموذج جمع البيانات</a:t>
            </a:r>
          </a:p>
          <a:p>
            <a:pPr>
              <a:lnSpc>
                <a:spcPct val="150000"/>
              </a:lnSpc>
            </a:pPr>
            <a:r>
              <a:rPr lang="ar-SA" sz="4000" u="sng" dirty="0">
                <a:solidFill>
                  <a:srgbClr val="92D050"/>
                </a:solidFill>
              </a:rPr>
              <a:t>الواجب: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4000" dirty="0"/>
              <a:t>في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167691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نص, قرطاسية, أداة كتابة, قلم&#10;&#10;تم إنشاء الوصف تلقائياً">
            <a:extLst>
              <a:ext uri="{FF2B5EF4-FFF2-40B4-BE49-F238E27FC236}">
                <a16:creationId xmlns:a16="http://schemas.microsoft.com/office/drawing/2014/main" id="{089CB0ED-DCE6-7BC3-42B0-34F38A90B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مربع نص 5">
            <a:extLst>
              <a:ext uri="{FF2B5EF4-FFF2-40B4-BE49-F238E27FC236}">
                <a16:creationId xmlns:a16="http://schemas.microsoft.com/office/drawing/2014/main" id="{C52B8B38-4591-4839-9A39-A1507022250F}"/>
              </a:ext>
            </a:extLst>
          </p:cNvPr>
          <p:cNvSpPr txBox="1"/>
          <p:nvPr/>
        </p:nvSpPr>
        <p:spPr>
          <a:xfrm>
            <a:off x="2923910" y="2428519"/>
            <a:ext cx="6091625" cy="131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178">
              <a:lnSpc>
                <a:spcPct val="150000"/>
              </a:lnSpc>
              <a:defRPr/>
            </a:pPr>
            <a:r>
              <a:rPr lang="ar-SA" sz="6000" b="1" dirty="0">
                <a:solidFill>
                  <a:srgbClr val="F34B69"/>
                </a:solidFill>
                <a:latin typeface="Calibri" panose="020F0502020204030204" pitchFamily="34" charset="0"/>
                <a:cs typeface="+mj-cs"/>
              </a:rPr>
              <a:t>مراجعة الدرس السابق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1A490572-76C9-4443-B310-7D8D145DFAAB}"/>
              </a:ext>
            </a:extLst>
          </p:cNvPr>
          <p:cNvSpPr txBox="1"/>
          <p:nvPr/>
        </p:nvSpPr>
        <p:spPr>
          <a:xfrm>
            <a:off x="5201385" y="2165452"/>
            <a:ext cx="5852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استراتيجية شريط  الذكريات 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  <a:latin typeface="Abdo Logo" panose="02000500030000020004" pitchFamily="2" charset="-78"/>
              <a:cs typeface="Abdo Logo" panose="02000500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29414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F24AC2-8A68-41BB-9135-4DE727D0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مجموعة من الحقائق والمفاهيم التي لم يتم معالجتها: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D5EC2D-2BBE-48DE-BA3D-6C3743CA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8000" dirty="0"/>
              <a:t>البيانات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8000" dirty="0"/>
              <a:t>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232497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ADC6B3-A44D-46A1-A279-5080C2AF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 سجى طالبة في الصف الثاني متوسط).. هذه الجملة تمثل: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AE9E73-609D-4F66-8348-75131B23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8000" dirty="0"/>
              <a:t>بيانات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8000" dirty="0"/>
              <a:t>معلومات</a:t>
            </a:r>
          </a:p>
        </p:txBody>
      </p:sp>
    </p:spTree>
    <p:extLst>
      <p:ext uri="{BB962C8B-B14F-4D97-AF65-F5344CB8AC3E}">
        <p14:creationId xmlns:p14="http://schemas.microsoft.com/office/powerpoint/2010/main" val="79232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E608E4-B40A-45B2-8881-BFBCAD99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الهدف الأساسي من قاعدة البيانات هو: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B9F7F-3F6D-45AD-AF7E-C164D9F12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6000" dirty="0"/>
              <a:t> تنظيم المعلومات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000" dirty="0"/>
              <a:t>جمع أكبر قدر ممكن من المعلومات</a:t>
            </a:r>
          </a:p>
        </p:txBody>
      </p:sp>
    </p:spTree>
    <p:extLst>
      <p:ext uri="{BB962C8B-B14F-4D97-AF65-F5344CB8AC3E}">
        <p14:creationId xmlns:p14="http://schemas.microsoft.com/office/powerpoint/2010/main" val="358632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3EA279-A7C6-46C1-BAE0-2DC80FBF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عندما أرتب البيانات تصاعديا أو تنازليا فإن هذا يسمى: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C5BC8B-A5A3-49CF-AF1E-2399F0054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 تصفية البيانات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6600" dirty="0"/>
              <a:t>فرز البيانات</a:t>
            </a:r>
          </a:p>
        </p:txBody>
      </p:sp>
    </p:spTree>
    <p:extLst>
      <p:ext uri="{BB962C8B-B14F-4D97-AF65-F5344CB8AC3E}">
        <p14:creationId xmlns:p14="http://schemas.microsoft.com/office/powerpoint/2010/main" val="28788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DA8BE3-70D3-49AF-97B5-B3607D5D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عندما أعرض مجموعة الطلاب الذين أعمارهم (14) فقط.. هذه العملية تسمى: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74928C-A0AB-4111-9B39-39FB736E6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A" sz="4400" dirty="0"/>
              <a:t> فرز البيانات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sz="4400" dirty="0"/>
              <a:t> تصفية البيانات</a:t>
            </a:r>
          </a:p>
        </p:txBody>
      </p:sp>
    </p:spTree>
    <p:extLst>
      <p:ext uri="{BB962C8B-B14F-4D97-AF65-F5344CB8AC3E}">
        <p14:creationId xmlns:p14="http://schemas.microsoft.com/office/powerpoint/2010/main" val="7139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10;p2"/>
          <p:cNvGrpSpPr/>
          <p:nvPr/>
        </p:nvGrpSpPr>
        <p:grpSpPr>
          <a:xfrm>
            <a:off x="348057" y="371580"/>
            <a:ext cx="8136308" cy="5512377"/>
            <a:chOff x="0" y="0"/>
            <a:chExt cx="6102228" cy="4134281"/>
          </a:xfrm>
        </p:grpSpPr>
        <p:sp>
          <p:nvSpPr>
            <p:cNvPr id="944" name="Google Shape;11;p2"/>
            <p:cNvSpPr/>
            <p:nvPr/>
          </p:nvSpPr>
          <p:spPr>
            <a:xfrm>
              <a:off x="364482" y="1996795"/>
              <a:ext cx="177158" cy="17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8" y="0"/>
                  </a:moveTo>
                  <a:cubicBezTo>
                    <a:pt x="4621" y="0"/>
                    <a:pt x="0" y="4899"/>
                    <a:pt x="0" y="10800"/>
                  </a:cubicBezTo>
                  <a:cubicBezTo>
                    <a:pt x="0" y="16856"/>
                    <a:pt x="4621" y="21600"/>
                    <a:pt x="10518" y="21600"/>
                  </a:cubicBezTo>
                  <a:cubicBezTo>
                    <a:pt x="16979" y="21600"/>
                    <a:pt x="21600" y="16856"/>
                    <a:pt x="21600" y="10800"/>
                  </a:cubicBezTo>
                  <a:cubicBezTo>
                    <a:pt x="21600" y="4899"/>
                    <a:pt x="16979" y="0"/>
                    <a:pt x="10518" y="0"/>
                  </a:cubicBezTo>
                  <a:close/>
                </a:path>
              </a:pathLst>
            </a:custGeom>
            <a:solidFill>
              <a:schemeClr val="accent3">
                <a:alpha val="571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12;p2"/>
            <p:cNvSpPr/>
            <p:nvPr/>
          </p:nvSpPr>
          <p:spPr>
            <a:xfrm>
              <a:off x="820162" y="335200"/>
              <a:ext cx="172229" cy="17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9" y="0"/>
                  </a:moveTo>
                  <a:cubicBezTo>
                    <a:pt x="4753" y="0"/>
                    <a:pt x="0" y="4621"/>
                    <a:pt x="0" y="11082"/>
                  </a:cubicBezTo>
                  <a:cubicBezTo>
                    <a:pt x="0" y="16942"/>
                    <a:pt x="4753" y="21600"/>
                    <a:pt x="10819" y="21600"/>
                  </a:cubicBezTo>
                  <a:cubicBezTo>
                    <a:pt x="16731" y="21600"/>
                    <a:pt x="21600" y="16942"/>
                    <a:pt x="21600" y="11082"/>
                  </a:cubicBezTo>
                  <a:cubicBezTo>
                    <a:pt x="21600" y="4621"/>
                    <a:pt x="16731" y="0"/>
                    <a:pt x="10819" y="0"/>
                  </a:cubicBezTo>
                  <a:close/>
                </a:path>
              </a:pathLst>
            </a:custGeom>
            <a:solidFill>
              <a:schemeClr val="accent3">
                <a:alpha val="571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13;p2"/>
            <p:cNvSpPr/>
            <p:nvPr/>
          </p:nvSpPr>
          <p:spPr>
            <a:xfrm>
              <a:off x="1394460" y="2294728"/>
              <a:ext cx="76102" cy="7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44" y="0"/>
                  </a:moveTo>
                  <a:cubicBezTo>
                    <a:pt x="5247" y="0"/>
                    <a:pt x="0" y="5268"/>
                    <a:pt x="0" y="10800"/>
                  </a:cubicBezTo>
                  <a:cubicBezTo>
                    <a:pt x="0" y="16332"/>
                    <a:pt x="5247" y="21600"/>
                    <a:pt x="10844" y="21600"/>
                  </a:cubicBezTo>
                  <a:cubicBezTo>
                    <a:pt x="16353" y="21600"/>
                    <a:pt x="21600" y="16332"/>
                    <a:pt x="21600" y="10800"/>
                  </a:cubicBezTo>
                  <a:cubicBezTo>
                    <a:pt x="21600" y="5268"/>
                    <a:pt x="16353" y="0"/>
                    <a:pt x="10844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14;p2"/>
            <p:cNvSpPr/>
            <p:nvPr/>
          </p:nvSpPr>
          <p:spPr>
            <a:xfrm>
              <a:off x="2515328" y="57614"/>
              <a:ext cx="71480" cy="7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2" y="0"/>
                  </a:moveTo>
                  <a:cubicBezTo>
                    <a:pt x="5586" y="0"/>
                    <a:pt x="0" y="5268"/>
                    <a:pt x="0" y="10800"/>
                  </a:cubicBezTo>
                  <a:cubicBezTo>
                    <a:pt x="0" y="16420"/>
                    <a:pt x="5586" y="21600"/>
                    <a:pt x="11452" y="21600"/>
                  </a:cubicBezTo>
                  <a:cubicBezTo>
                    <a:pt x="17410" y="21600"/>
                    <a:pt x="21600" y="16420"/>
                    <a:pt x="21600" y="10800"/>
                  </a:cubicBezTo>
                  <a:cubicBezTo>
                    <a:pt x="21600" y="5268"/>
                    <a:pt x="17410" y="0"/>
                    <a:pt x="11452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15;p2"/>
            <p:cNvSpPr/>
            <p:nvPr/>
          </p:nvSpPr>
          <p:spPr>
            <a:xfrm>
              <a:off x="479403" y="995778"/>
              <a:ext cx="119544" cy="12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10" y="0"/>
                  </a:moveTo>
                  <a:cubicBezTo>
                    <a:pt x="5233" y="0"/>
                    <a:pt x="0" y="5138"/>
                    <a:pt x="0" y="11325"/>
                  </a:cubicBezTo>
                  <a:cubicBezTo>
                    <a:pt x="0" y="16462"/>
                    <a:pt x="5233" y="21600"/>
                    <a:pt x="10410" y="21600"/>
                  </a:cubicBezTo>
                  <a:cubicBezTo>
                    <a:pt x="16423" y="21600"/>
                    <a:pt x="21600" y="16462"/>
                    <a:pt x="21600" y="11325"/>
                  </a:cubicBezTo>
                  <a:cubicBezTo>
                    <a:pt x="21600" y="5138"/>
                    <a:pt x="16423" y="0"/>
                    <a:pt x="10410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16;p2"/>
            <p:cNvSpPr/>
            <p:nvPr/>
          </p:nvSpPr>
          <p:spPr>
            <a:xfrm>
              <a:off x="747450" y="3013217"/>
              <a:ext cx="72405" cy="7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27" y="0"/>
                  </a:moveTo>
                  <a:cubicBezTo>
                    <a:pt x="4412" y="0"/>
                    <a:pt x="0" y="4208"/>
                    <a:pt x="0" y="10099"/>
                  </a:cubicBezTo>
                  <a:cubicBezTo>
                    <a:pt x="0" y="17392"/>
                    <a:pt x="4412" y="21600"/>
                    <a:pt x="9927" y="21600"/>
                  </a:cubicBezTo>
                  <a:cubicBezTo>
                    <a:pt x="15717" y="21600"/>
                    <a:pt x="21600" y="17392"/>
                    <a:pt x="21600" y="10099"/>
                  </a:cubicBezTo>
                  <a:cubicBezTo>
                    <a:pt x="21600" y="4208"/>
                    <a:pt x="15717" y="0"/>
                    <a:pt x="9927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17;p2"/>
            <p:cNvSpPr/>
            <p:nvPr/>
          </p:nvSpPr>
          <p:spPr>
            <a:xfrm>
              <a:off x="1308500" y="1537110"/>
              <a:ext cx="71172" cy="7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1" y="0"/>
                  </a:moveTo>
                  <a:cubicBezTo>
                    <a:pt x="4114" y="0"/>
                    <a:pt x="0" y="5443"/>
                    <a:pt x="0" y="10973"/>
                  </a:cubicBezTo>
                  <a:cubicBezTo>
                    <a:pt x="0" y="16157"/>
                    <a:pt x="4114" y="21600"/>
                    <a:pt x="11501" y="21600"/>
                  </a:cubicBezTo>
                  <a:cubicBezTo>
                    <a:pt x="17392" y="21600"/>
                    <a:pt x="21600" y="16157"/>
                    <a:pt x="21600" y="10973"/>
                  </a:cubicBezTo>
                  <a:cubicBezTo>
                    <a:pt x="21600" y="5443"/>
                    <a:pt x="17392" y="0"/>
                    <a:pt x="11501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18;p2"/>
            <p:cNvSpPr/>
            <p:nvPr/>
          </p:nvSpPr>
          <p:spPr>
            <a:xfrm>
              <a:off x="4176603" y="0"/>
              <a:ext cx="77026" cy="7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3" y="0"/>
                  </a:moveTo>
                  <a:cubicBezTo>
                    <a:pt x="5443" y="0"/>
                    <a:pt x="0" y="4190"/>
                    <a:pt x="0" y="10148"/>
                  </a:cubicBezTo>
                  <a:cubicBezTo>
                    <a:pt x="0" y="17410"/>
                    <a:pt x="5443" y="21600"/>
                    <a:pt x="10973" y="21600"/>
                  </a:cubicBezTo>
                  <a:cubicBezTo>
                    <a:pt x="16070" y="21600"/>
                    <a:pt x="21600" y="17410"/>
                    <a:pt x="21600" y="10148"/>
                  </a:cubicBezTo>
                  <a:cubicBezTo>
                    <a:pt x="21600" y="4190"/>
                    <a:pt x="16070" y="0"/>
                    <a:pt x="1097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19;p2"/>
            <p:cNvSpPr/>
            <p:nvPr/>
          </p:nvSpPr>
          <p:spPr>
            <a:xfrm>
              <a:off x="258804" y="86267"/>
              <a:ext cx="124165" cy="12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3" y="0"/>
                  </a:moveTo>
                  <a:cubicBezTo>
                    <a:pt x="4985" y="0"/>
                    <a:pt x="0" y="5038"/>
                    <a:pt x="0" y="10827"/>
                  </a:cubicBezTo>
                  <a:cubicBezTo>
                    <a:pt x="0" y="17419"/>
                    <a:pt x="4985" y="21600"/>
                    <a:pt x="10773" y="21600"/>
                  </a:cubicBezTo>
                  <a:cubicBezTo>
                    <a:pt x="16615" y="21600"/>
                    <a:pt x="21600" y="17419"/>
                    <a:pt x="21600" y="10827"/>
                  </a:cubicBezTo>
                  <a:cubicBezTo>
                    <a:pt x="21600" y="5038"/>
                    <a:pt x="16615" y="0"/>
                    <a:pt x="10773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20;p2"/>
            <p:cNvSpPr/>
            <p:nvPr/>
          </p:nvSpPr>
          <p:spPr>
            <a:xfrm>
              <a:off x="0" y="3362602"/>
              <a:ext cx="72712" cy="7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76" y="0"/>
                  </a:moveTo>
                  <a:cubicBezTo>
                    <a:pt x="4485" y="0"/>
                    <a:pt x="0" y="5268"/>
                    <a:pt x="0" y="10800"/>
                  </a:cubicBezTo>
                  <a:cubicBezTo>
                    <a:pt x="0" y="16420"/>
                    <a:pt x="4485" y="21600"/>
                    <a:pt x="9976" y="21600"/>
                  </a:cubicBezTo>
                  <a:cubicBezTo>
                    <a:pt x="17115" y="21600"/>
                    <a:pt x="21600" y="16420"/>
                    <a:pt x="21600" y="10800"/>
                  </a:cubicBezTo>
                  <a:cubicBezTo>
                    <a:pt x="21600" y="5268"/>
                    <a:pt x="17115" y="0"/>
                    <a:pt x="9976" y="0"/>
                  </a:cubicBezTo>
                  <a:close/>
                </a:path>
              </a:pathLst>
            </a:custGeom>
            <a:solidFill>
              <a:srgbClr val="02AC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21;p2"/>
            <p:cNvSpPr/>
            <p:nvPr/>
          </p:nvSpPr>
          <p:spPr>
            <a:xfrm>
              <a:off x="3514965" y="3961745"/>
              <a:ext cx="172537" cy="17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99" y="0"/>
                    <a:pt x="0" y="4899"/>
                    <a:pt x="0" y="10800"/>
                  </a:cubicBezTo>
                  <a:cubicBezTo>
                    <a:pt x="0" y="16856"/>
                    <a:pt x="4899" y="21600"/>
                    <a:pt x="10800" y="21600"/>
                  </a:cubicBezTo>
                  <a:cubicBezTo>
                    <a:pt x="16856" y="21600"/>
                    <a:pt x="21600" y="16856"/>
                    <a:pt x="21600" y="10800"/>
                  </a:cubicBezTo>
                  <a:cubicBezTo>
                    <a:pt x="21600" y="4899"/>
                    <a:pt x="16856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22;p2"/>
            <p:cNvSpPr/>
            <p:nvPr/>
          </p:nvSpPr>
          <p:spPr>
            <a:xfrm>
              <a:off x="1883045" y="574840"/>
              <a:ext cx="172537" cy="17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44" y="0"/>
                    <a:pt x="0" y="4621"/>
                    <a:pt x="0" y="11082"/>
                  </a:cubicBezTo>
                  <a:cubicBezTo>
                    <a:pt x="0" y="16942"/>
                    <a:pt x="4744" y="21600"/>
                    <a:pt x="10800" y="21600"/>
                  </a:cubicBezTo>
                  <a:cubicBezTo>
                    <a:pt x="16701" y="21600"/>
                    <a:pt x="21600" y="16942"/>
                    <a:pt x="21600" y="11082"/>
                  </a:cubicBezTo>
                  <a:cubicBezTo>
                    <a:pt x="21600" y="4621"/>
                    <a:pt x="16701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23;p2"/>
            <p:cNvSpPr/>
            <p:nvPr/>
          </p:nvSpPr>
          <p:spPr>
            <a:xfrm>
              <a:off x="4415627" y="675872"/>
              <a:ext cx="71480" cy="7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2" y="0"/>
                  </a:moveTo>
                  <a:cubicBezTo>
                    <a:pt x="4190" y="0"/>
                    <a:pt x="0" y="5268"/>
                    <a:pt x="0" y="10800"/>
                  </a:cubicBezTo>
                  <a:cubicBezTo>
                    <a:pt x="0" y="16332"/>
                    <a:pt x="4190" y="21600"/>
                    <a:pt x="11452" y="21600"/>
                  </a:cubicBezTo>
                  <a:cubicBezTo>
                    <a:pt x="17410" y="21600"/>
                    <a:pt x="21600" y="16332"/>
                    <a:pt x="21600" y="10800"/>
                  </a:cubicBezTo>
                  <a:cubicBezTo>
                    <a:pt x="21600" y="5268"/>
                    <a:pt x="17410" y="0"/>
                    <a:pt x="11452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24;p2"/>
            <p:cNvSpPr/>
            <p:nvPr/>
          </p:nvSpPr>
          <p:spPr>
            <a:xfrm>
              <a:off x="6030749" y="57614"/>
              <a:ext cx="71480" cy="7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2" y="0"/>
                  </a:moveTo>
                  <a:cubicBezTo>
                    <a:pt x="4190" y="0"/>
                    <a:pt x="0" y="5268"/>
                    <a:pt x="0" y="10800"/>
                  </a:cubicBezTo>
                  <a:cubicBezTo>
                    <a:pt x="0" y="16420"/>
                    <a:pt x="4190" y="21600"/>
                    <a:pt x="11452" y="21600"/>
                  </a:cubicBezTo>
                  <a:cubicBezTo>
                    <a:pt x="17410" y="21600"/>
                    <a:pt x="21600" y="16420"/>
                    <a:pt x="21600" y="10800"/>
                  </a:cubicBezTo>
                  <a:cubicBezTo>
                    <a:pt x="21600" y="5268"/>
                    <a:pt x="17410" y="0"/>
                    <a:pt x="11452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25;p2"/>
            <p:cNvSpPr/>
            <p:nvPr/>
          </p:nvSpPr>
          <p:spPr>
            <a:xfrm>
              <a:off x="3543606" y="512678"/>
              <a:ext cx="115230" cy="12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563" y="0"/>
                    <a:pt x="0" y="5138"/>
                    <a:pt x="0" y="11325"/>
                  </a:cubicBezTo>
                  <a:cubicBezTo>
                    <a:pt x="0" y="16462"/>
                    <a:pt x="4563" y="21600"/>
                    <a:pt x="10800" y="21600"/>
                  </a:cubicBezTo>
                  <a:cubicBezTo>
                    <a:pt x="17037" y="21600"/>
                    <a:pt x="21600" y="16462"/>
                    <a:pt x="21600" y="11325"/>
                  </a:cubicBezTo>
                  <a:cubicBezTo>
                    <a:pt x="21600" y="5138"/>
                    <a:pt x="17037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alpha val="5714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26;p2"/>
            <p:cNvSpPr/>
            <p:nvPr/>
          </p:nvSpPr>
          <p:spPr>
            <a:xfrm>
              <a:off x="2386542" y="3779178"/>
              <a:ext cx="128787" cy="12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2" y="0"/>
                  </a:moveTo>
                  <a:cubicBezTo>
                    <a:pt x="4806" y="0"/>
                    <a:pt x="0" y="5038"/>
                    <a:pt x="0" y="10827"/>
                  </a:cubicBezTo>
                  <a:cubicBezTo>
                    <a:pt x="0" y="17419"/>
                    <a:pt x="4806" y="21600"/>
                    <a:pt x="11162" y="21600"/>
                  </a:cubicBezTo>
                  <a:cubicBezTo>
                    <a:pt x="16794" y="21600"/>
                    <a:pt x="21600" y="17419"/>
                    <a:pt x="21600" y="10827"/>
                  </a:cubicBezTo>
                  <a:cubicBezTo>
                    <a:pt x="21600" y="5038"/>
                    <a:pt x="16794" y="0"/>
                    <a:pt x="11162" y="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27;p2"/>
            <p:cNvSpPr/>
            <p:nvPr/>
          </p:nvSpPr>
          <p:spPr>
            <a:xfrm>
              <a:off x="4412694" y="2370828"/>
              <a:ext cx="77026" cy="75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3" y="0"/>
                  </a:moveTo>
                  <a:cubicBezTo>
                    <a:pt x="5530" y="0"/>
                    <a:pt x="0" y="5268"/>
                    <a:pt x="0" y="10800"/>
                  </a:cubicBezTo>
                  <a:cubicBezTo>
                    <a:pt x="0" y="16420"/>
                    <a:pt x="5530" y="21600"/>
                    <a:pt x="10973" y="21600"/>
                  </a:cubicBezTo>
                  <a:cubicBezTo>
                    <a:pt x="16157" y="21600"/>
                    <a:pt x="21600" y="16420"/>
                    <a:pt x="21600" y="10800"/>
                  </a:cubicBezTo>
                  <a:cubicBezTo>
                    <a:pt x="21600" y="5268"/>
                    <a:pt x="16157" y="0"/>
                    <a:pt x="10973" y="0"/>
                  </a:cubicBezTo>
                  <a:close/>
                </a:path>
              </a:pathLst>
            </a:custGeom>
            <a:solidFill>
              <a:schemeClr val="accent2">
                <a:alpha val="61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400"/>
            </a:p>
          </p:txBody>
        </p:sp>
      </p:grpSp>
      <p:sp>
        <p:nvSpPr>
          <p:cNvPr id="2" name="عنصر نائب للمحتوى 7">
            <a:extLst>
              <a:ext uri="{FF2B5EF4-FFF2-40B4-BE49-F238E27FC236}">
                <a16:creationId xmlns:a16="http://schemas.microsoft.com/office/drawing/2014/main" id="{DD13B21F-5E7E-F499-F6AE-B6B64187FE5A}"/>
              </a:ext>
            </a:extLst>
          </p:cNvPr>
          <p:cNvSpPr txBox="1">
            <a:spLocks/>
          </p:cNvSpPr>
          <p:nvPr/>
        </p:nvSpPr>
        <p:spPr>
          <a:xfrm>
            <a:off x="1556426" y="1521691"/>
            <a:ext cx="10203273" cy="53363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ar-SA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Al-Mohanad Bold" panose="02060603050605020204" pitchFamily="18" charset="-78"/>
              </a:rPr>
              <a:t>إنشاء نماذج جمع البيانات عبر الإنترنت.</a:t>
            </a:r>
          </a:p>
          <a:p>
            <a:pPr>
              <a:buFont typeface="Wingdings" panose="05000000000000000000" pitchFamily="2" charset="2"/>
              <a:buChar char="v"/>
            </a:pPr>
            <a:endParaRPr lang="ar-SA" sz="4400" dirty="0">
              <a:latin typeface="Microsoft YaHei" panose="020B0503020204020204" pitchFamily="34" charset="-122"/>
              <a:ea typeface="Microsoft YaHei" panose="020B0503020204020204" pitchFamily="34" charset="-122"/>
              <a:cs typeface="Al-Mohanad Bold" panose="020606030506050202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SA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Al-Mohanad Bold" panose="02060603050605020204" pitchFamily="18" charset="-78"/>
              </a:rPr>
              <a:t>التعرف على أنواع الأسئلة في نموذج جمع البيانات</a:t>
            </a:r>
          </a:p>
          <a:p>
            <a:pPr>
              <a:buFont typeface="Wingdings" panose="05000000000000000000" pitchFamily="2" charset="2"/>
              <a:buChar char="v"/>
            </a:pPr>
            <a:endParaRPr lang="ar-SA" sz="4400" dirty="0">
              <a:latin typeface="Microsoft YaHei" panose="020B0503020204020204" pitchFamily="34" charset="-122"/>
              <a:ea typeface="Microsoft YaHei" panose="020B0503020204020204" pitchFamily="34" charset="-122"/>
              <a:cs typeface="Al-Mohanad Bold" panose="020606030506050202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SA" sz="4400" dirty="0">
                <a:latin typeface="Microsoft YaHei" panose="020B0503020204020204" pitchFamily="34" charset="-122"/>
                <a:ea typeface="Microsoft YaHei" panose="020B0503020204020204" pitchFamily="34" charset="-122"/>
                <a:cs typeface="Al-Mohanad Bold" panose="02060603050605020204" pitchFamily="18" charset="-78"/>
              </a:rPr>
              <a:t>طرق مشاركة رابط النموذج مع الآخرين</a:t>
            </a:r>
          </a:p>
          <a:p>
            <a:pPr>
              <a:buFont typeface="Wingdings" panose="05000000000000000000" pitchFamily="2" charset="2"/>
              <a:buChar char="v"/>
            </a:pPr>
            <a:endParaRPr lang="ar-SA" sz="3200" dirty="0">
              <a:latin typeface="Microsoft YaHei" panose="020B0503020204020204" pitchFamily="34" charset="-122"/>
              <a:ea typeface="Microsoft YaHei" panose="020B0503020204020204" pitchFamily="34" charset="-122"/>
              <a:cs typeface="Al-Mohanad Bold" panose="02060603050605020204" pitchFamily="18" charset="-78"/>
            </a:endParaRPr>
          </a:p>
          <a:p>
            <a:pPr marL="0" indent="0">
              <a:buNone/>
            </a:pPr>
            <a:endParaRPr lang="ar-SA" sz="3200" dirty="0">
              <a:latin typeface="Microsoft YaHei" panose="020B0503020204020204" pitchFamily="34" charset="-122"/>
              <a:ea typeface="Microsoft YaHei" panose="020B0503020204020204" pitchFamily="34" charset="-122"/>
              <a:cs typeface="Al-Mohanad Bold" panose="020606030506050202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ar-SA" sz="3200" dirty="0">
              <a:latin typeface="Microsoft YaHei" panose="020B0503020204020204" pitchFamily="34" charset="-122"/>
              <a:ea typeface="Microsoft YaHei" panose="020B0503020204020204" pitchFamily="34" charset="-122"/>
              <a:cs typeface="Al-Mohanad Bold" panose="020606030506050202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C083AFC-1391-4DB7-819E-7ED14E68424F}"/>
              </a:ext>
            </a:extLst>
          </p:cNvPr>
          <p:cNvSpPr txBox="1"/>
          <p:nvPr/>
        </p:nvSpPr>
        <p:spPr>
          <a:xfrm>
            <a:off x="6658062" y="567287"/>
            <a:ext cx="6093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accent1">
                    <a:lumMod val="75000"/>
                  </a:schemeClr>
                </a:solidFill>
              </a:rPr>
              <a:t>أهداف التعلم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9052C5E9-408F-488E-8D0A-03260F4BB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2331519" y="93974"/>
            <a:ext cx="4948111" cy="9960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pPr algn="l" fontAlgn="base"/>
            <a:r>
              <a:rPr lang="ar-SA" sz="2400" b="1" i="0" dirty="0">
                <a:solidFill>
                  <a:srgbClr val="00B2DC"/>
                </a:solidFill>
                <a:effectLst/>
                <a:latin typeface="neo"/>
              </a:rPr>
              <a:t>مشروع قاعدة البيانات الاحصائية الوطنية</a:t>
            </a:r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l="51857" r="6668"/>
          <a:stretch/>
        </p:blipFill>
        <p:spPr>
          <a:xfrm>
            <a:off x="6612599" y="11129"/>
            <a:ext cx="50564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/>
          <p:nvPr/>
        </p:nvSpPr>
        <p:spPr>
          <a:xfrm>
            <a:off x="6568800" y="-10304"/>
            <a:ext cx="94931" cy="6901691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" name="صورة 5" descr="صورة تحتوي على مرآة, مرآة يدوية&#10;&#10;تم إنشاء الوصف تلقائياً">
            <a:extLst>
              <a:ext uri="{FF2B5EF4-FFF2-40B4-BE49-F238E27FC236}">
                <a16:creationId xmlns:a16="http://schemas.microsoft.com/office/drawing/2014/main" id="{B0A24F57-B8D8-4709-8056-4CDCAA3BAF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rot="5209318">
            <a:off x="5799122" y="4652878"/>
            <a:ext cx="2136416" cy="2136416"/>
          </a:xfrm>
          <a:prstGeom prst="rect">
            <a:avLst/>
          </a:prstGeom>
        </p:spPr>
      </p:pic>
      <p:pic>
        <p:nvPicPr>
          <p:cNvPr id="1026" name="Picture 2" descr="الهيئة العامة للإحصاء |">
            <a:extLst>
              <a:ext uri="{FF2B5EF4-FFF2-40B4-BE49-F238E27FC236}">
                <a16:creationId xmlns:a16="http://schemas.microsoft.com/office/drawing/2014/main" id="{17EFFABA-1CF9-3243-94DE-9033D419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8" y="1268275"/>
            <a:ext cx="5301665" cy="37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هيئة العامة للإحصاء تُطلق &quot; خريطة الحج الإحصائية &quot; لنشر البيانات | الهيئة  العامة للإحصاء">
            <a:extLst>
              <a:ext uri="{FF2B5EF4-FFF2-40B4-BE49-F238E27FC236}">
                <a16:creationId xmlns:a16="http://schemas.microsoft.com/office/drawing/2014/main" id="{EE355AEB-3B20-8EBF-37AC-479E6097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09" y="379562"/>
            <a:ext cx="4924728" cy="63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" name="Google Shape;592;p32"/>
          <p:cNvPicPr preferRelativeResize="0"/>
          <p:nvPr/>
        </p:nvPicPr>
        <p:blipFill rotWithShape="1">
          <a:blip r:embed="rId7">
            <a:alphaModFix/>
          </a:blip>
          <a:srcRect l="74973"/>
          <a:stretch/>
        </p:blipFill>
        <p:spPr>
          <a:xfrm>
            <a:off x="9140800" y="433"/>
            <a:ext cx="3051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0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255</Words>
  <Application>Microsoft Office PowerPoint</Application>
  <PresentationFormat>شاشة عريضة</PresentationFormat>
  <Paragraphs>53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Microsoft YaHei</vt:lpstr>
      <vt:lpstr>Abdo Logo</vt:lpstr>
      <vt:lpstr>Arial</vt:lpstr>
      <vt:lpstr>Calibri</vt:lpstr>
      <vt:lpstr>Century Gothic</vt:lpstr>
      <vt:lpstr>neo</vt:lpstr>
      <vt:lpstr>Wingdings</vt:lpstr>
      <vt:lpstr>Wingdings 3</vt:lpstr>
      <vt:lpstr>أيون</vt:lpstr>
      <vt:lpstr>عرض تقديمي في PowerPoint</vt:lpstr>
      <vt:lpstr>عرض تقديمي في PowerPoint</vt:lpstr>
      <vt:lpstr>مجموعة من الحقائق والمفاهيم التي لم يتم معالجتها:</vt:lpstr>
      <vt:lpstr>( سجى طالبة في الصف الثاني متوسط).. هذه الجملة تمثل:</vt:lpstr>
      <vt:lpstr>الهدف الأساسي من قاعدة البيانات هو:</vt:lpstr>
      <vt:lpstr>عندما أرتب البيانات تصاعديا أو تنازليا فإن هذا يسمى:</vt:lpstr>
      <vt:lpstr>عندما أعرض مجموعة الطلاب الذين أعمارهم (14) فقط.. هذه العملية تسمى:</vt:lpstr>
      <vt:lpstr>عرض تقديمي في PowerPoint</vt:lpstr>
      <vt:lpstr>مشروع قاعدة البيانات الاحصائية الوطنية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ندى الدغيرى</dc:creator>
  <cp:lastModifiedBy>ندى الدغيرى</cp:lastModifiedBy>
  <cp:revision>5</cp:revision>
  <dcterms:created xsi:type="dcterms:W3CDTF">2023-08-26T17:14:05Z</dcterms:created>
  <dcterms:modified xsi:type="dcterms:W3CDTF">2023-09-01T07:52:14Z</dcterms:modified>
</cp:coreProperties>
</file>