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66" r:id="rId4"/>
    <p:sldId id="258" r:id="rId5"/>
    <p:sldId id="260" r:id="rId6"/>
    <p:sldId id="259" r:id="rId7"/>
    <p:sldId id="261" r:id="rId8"/>
    <p:sldId id="262" r:id="rId9"/>
    <p:sldId id="263" r:id="rId10"/>
    <p:sldId id="264" r:id="rId11"/>
    <p:sldId id="265" r:id="rId12"/>
    <p:sldId id="267" r:id="rId13"/>
    <p:sldId id="268" r:id="rId14"/>
    <p:sldId id="269" r:id="rId15"/>
    <p:sldId id="270" r:id="rId16"/>
    <p:sldId id="271" r:id="rId17"/>
    <p:sldId id="273" r:id="rId18"/>
    <p:sldId id="272"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DEB90F5-AADD-4575-AF0D-5443F6234F79}" type="datetimeFigureOut">
              <a:rPr lang="ar-SA" smtClean="0"/>
              <a:t>01/02/44</a:t>
            </a:fld>
            <a:endParaRPr lang="ar-SA"/>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ar-SA"/>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F30CE9C1-775A-4F1F-AC56-8D2EE730D9E2}" type="slidenum">
              <a:rPr lang="ar-SA" smtClean="0"/>
              <a:t>‹#›</a:t>
            </a:fld>
            <a:endParaRPr lang="ar-SA"/>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14994263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DEB90F5-AADD-4575-AF0D-5443F6234F79}" type="datetimeFigureOut">
              <a:rPr lang="ar-SA" smtClean="0"/>
              <a:t>01/02/44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30CE9C1-775A-4F1F-AC56-8D2EE730D9E2}" type="slidenum">
              <a:rPr lang="ar-SA" smtClean="0"/>
              <a:t>‹#›</a:t>
            </a:fld>
            <a:endParaRPr lang="ar-SA"/>
          </a:p>
        </p:txBody>
      </p:sp>
    </p:spTree>
    <p:extLst>
      <p:ext uri="{BB962C8B-B14F-4D97-AF65-F5344CB8AC3E}">
        <p14:creationId xmlns:p14="http://schemas.microsoft.com/office/powerpoint/2010/main" val="1912867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DEB90F5-AADD-4575-AF0D-5443F6234F79}" type="datetimeFigureOut">
              <a:rPr lang="ar-SA" smtClean="0"/>
              <a:t>01/02/44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30CE9C1-775A-4F1F-AC56-8D2EE730D9E2}" type="slidenum">
              <a:rPr lang="ar-SA" smtClean="0"/>
              <a:t>‹#›</a:t>
            </a:fld>
            <a:endParaRPr lang="ar-SA"/>
          </a:p>
        </p:txBody>
      </p:sp>
    </p:spTree>
    <p:extLst>
      <p:ext uri="{BB962C8B-B14F-4D97-AF65-F5344CB8AC3E}">
        <p14:creationId xmlns:p14="http://schemas.microsoft.com/office/powerpoint/2010/main" val="4045728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6DEB90F5-AADD-4575-AF0D-5443F6234F79}" type="datetimeFigureOut">
              <a:rPr lang="ar-SA" smtClean="0"/>
              <a:t>01/02/44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30CE9C1-775A-4F1F-AC56-8D2EE730D9E2}" type="slidenum">
              <a:rPr lang="ar-SA" smtClean="0"/>
              <a:t>‹#›</a:t>
            </a:fld>
            <a:endParaRPr lang="ar-SA"/>
          </a:p>
        </p:txBody>
      </p:sp>
    </p:spTree>
    <p:extLst>
      <p:ext uri="{BB962C8B-B14F-4D97-AF65-F5344CB8AC3E}">
        <p14:creationId xmlns:p14="http://schemas.microsoft.com/office/powerpoint/2010/main" val="537886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6DEB90F5-AADD-4575-AF0D-5443F6234F79}" type="datetimeFigureOut">
              <a:rPr lang="ar-SA" smtClean="0"/>
              <a:t>01/02/44</a:t>
            </a:fld>
            <a:endParaRPr lang="ar-SA"/>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ar-SA"/>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F30CE9C1-775A-4F1F-AC56-8D2EE730D9E2}" type="slidenum">
              <a:rPr lang="ar-SA" smtClean="0"/>
              <a:t>‹#›</a:t>
            </a:fld>
            <a:endParaRPr lang="ar-SA"/>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7089543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6DEB90F5-AADD-4575-AF0D-5443F6234F79}" type="datetimeFigureOut">
              <a:rPr lang="ar-SA" smtClean="0"/>
              <a:t>01/02/44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30CE9C1-775A-4F1F-AC56-8D2EE730D9E2}" type="slidenum">
              <a:rPr lang="ar-SA" smtClean="0"/>
              <a:t>‹#›</a:t>
            </a:fld>
            <a:endParaRPr lang="ar-SA"/>
          </a:p>
        </p:txBody>
      </p:sp>
    </p:spTree>
    <p:extLst>
      <p:ext uri="{BB962C8B-B14F-4D97-AF65-F5344CB8AC3E}">
        <p14:creationId xmlns:p14="http://schemas.microsoft.com/office/powerpoint/2010/main" val="313523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6DEB90F5-AADD-4575-AF0D-5443F6234F79}" type="datetimeFigureOut">
              <a:rPr lang="ar-SA" smtClean="0"/>
              <a:t>01/02/44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F30CE9C1-775A-4F1F-AC56-8D2EE730D9E2}" type="slidenum">
              <a:rPr lang="ar-SA" smtClean="0"/>
              <a:t>‹#›</a:t>
            </a:fld>
            <a:endParaRPr lang="ar-SA"/>
          </a:p>
        </p:txBody>
      </p:sp>
    </p:spTree>
    <p:extLst>
      <p:ext uri="{BB962C8B-B14F-4D97-AF65-F5344CB8AC3E}">
        <p14:creationId xmlns:p14="http://schemas.microsoft.com/office/powerpoint/2010/main" val="1252800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6DEB90F5-AADD-4575-AF0D-5443F6234F79}" type="datetimeFigureOut">
              <a:rPr lang="ar-SA" smtClean="0"/>
              <a:t>01/02/44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F30CE9C1-775A-4F1F-AC56-8D2EE730D9E2}" type="slidenum">
              <a:rPr lang="ar-SA" smtClean="0"/>
              <a:t>‹#›</a:t>
            </a:fld>
            <a:endParaRPr lang="ar-SA"/>
          </a:p>
        </p:txBody>
      </p:sp>
    </p:spTree>
    <p:extLst>
      <p:ext uri="{BB962C8B-B14F-4D97-AF65-F5344CB8AC3E}">
        <p14:creationId xmlns:p14="http://schemas.microsoft.com/office/powerpoint/2010/main" val="232323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EB90F5-AADD-4575-AF0D-5443F6234F79}" type="datetimeFigureOut">
              <a:rPr lang="ar-SA" smtClean="0"/>
              <a:t>01/02/44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F30CE9C1-775A-4F1F-AC56-8D2EE730D9E2}" type="slidenum">
              <a:rPr lang="ar-SA" smtClean="0"/>
              <a:t>‹#›</a:t>
            </a:fld>
            <a:endParaRPr lang="ar-SA"/>
          </a:p>
        </p:txBody>
      </p:sp>
    </p:spTree>
    <p:extLst>
      <p:ext uri="{BB962C8B-B14F-4D97-AF65-F5344CB8AC3E}">
        <p14:creationId xmlns:p14="http://schemas.microsoft.com/office/powerpoint/2010/main" val="147930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DEB90F5-AADD-4575-AF0D-5443F6234F79}" type="datetimeFigureOut">
              <a:rPr lang="ar-SA" smtClean="0"/>
              <a:t>01/02/44</a:t>
            </a:fld>
            <a:endParaRPr lang="ar-SA"/>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ar-SA"/>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30CE9C1-775A-4F1F-AC56-8D2EE730D9E2}" type="slidenum">
              <a:rPr lang="ar-SA" smtClean="0"/>
              <a:t>‹#›</a:t>
            </a:fld>
            <a:endParaRPr lang="ar-SA"/>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3337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DEB90F5-AADD-4575-AF0D-5443F6234F79}" type="datetimeFigureOut">
              <a:rPr lang="ar-SA" smtClean="0"/>
              <a:t>01/02/44</a:t>
            </a:fld>
            <a:endParaRPr lang="ar-SA"/>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ar-SA"/>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F30CE9C1-775A-4F1F-AC56-8D2EE730D9E2}" type="slidenum">
              <a:rPr lang="ar-SA" smtClean="0"/>
              <a:t>‹#›</a:t>
            </a:fld>
            <a:endParaRPr lang="ar-SA"/>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415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6DEB90F5-AADD-4575-AF0D-5443F6234F79}" type="datetimeFigureOut">
              <a:rPr lang="ar-SA" smtClean="0"/>
              <a:t>01/02/44</a:t>
            </a:fld>
            <a:endParaRPr lang="ar-SA"/>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ar-SA"/>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30CE9C1-775A-4F1F-AC56-8D2EE730D9E2}" type="slidenum">
              <a:rPr lang="ar-SA" smtClean="0"/>
              <a:t>‹#›</a:t>
            </a:fld>
            <a:endParaRPr lang="ar-SA"/>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2073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AB437F1-1CB7-48A5-9509-B70B4A9522F3}"/>
              </a:ext>
            </a:extLst>
          </p:cNvPr>
          <p:cNvSpPr>
            <a:spLocks noGrp="1"/>
          </p:cNvSpPr>
          <p:nvPr>
            <p:ph type="ctrTitle"/>
          </p:nvPr>
        </p:nvSpPr>
        <p:spPr/>
        <p:txBody>
          <a:bodyPr/>
          <a:lstStyle/>
          <a:p>
            <a:r>
              <a:rPr lang="ar-SA" sz="6600" dirty="0"/>
              <a:t>بسم الله الرحمن الرحيم</a:t>
            </a:r>
          </a:p>
        </p:txBody>
      </p:sp>
      <p:sp>
        <p:nvSpPr>
          <p:cNvPr id="3" name="عنوان فرعي 2">
            <a:extLst>
              <a:ext uri="{FF2B5EF4-FFF2-40B4-BE49-F238E27FC236}">
                <a16:creationId xmlns:a16="http://schemas.microsoft.com/office/drawing/2014/main" id="{0271BFD4-51A8-4C64-B975-5F6CB02A460C}"/>
              </a:ext>
            </a:extLst>
          </p:cNvPr>
          <p:cNvSpPr>
            <a:spLocks noGrp="1"/>
          </p:cNvSpPr>
          <p:nvPr>
            <p:ph type="subTitle" idx="1"/>
          </p:nvPr>
        </p:nvSpPr>
        <p:spPr/>
        <p:txBody>
          <a:bodyPr/>
          <a:lstStyle/>
          <a:p>
            <a:endParaRPr lang="ar-SA"/>
          </a:p>
        </p:txBody>
      </p:sp>
    </p:spTree>
    <p:extLst>
      <p:ext uri="{BB962C8B-B14F-4D97-AF65-F5344CB8AC3E}">
        <p14:creationId xmlns:p14="http://schemas.microsoft.com/office/powerpoint/2010/main" val="663825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BABE503-0C23-48B8-94A4-8AAD6741EE98}"/>
              </a:ext>
            </a:extLst>
          </p:cNvPr>
          <p:cNvSpPr>
            <a:spLocks noGrp="1"/>
          </p:cNvSpPr>
          <p:nvPr>
            <p:ph type="title"/>
          </p:nvPr>
        </p:nvSpPr>
        <p:spPr/>
        <p:txBody>
          <a:bodyPr/>
          <a:lstStyle/>
          <a:p>
            <a:r>
              <a:rPr lang="ar-SA" dirty="0"/>
              <a:t>من أمثلة برامج قاعدة البيانات</a:t>
            </a:r>
          </a:p>
        </p:txBody>
      </p:sp>
      <p:sp>
        <p:nvSpPr>
          <p:cNvPr id="3" name="عنصر نائب للمحتوى 2">
            <a:extLst>
              <a:ext uri="{FF2B5EF4-FFF2-40B4-BE49-F238E27FC236}">
                <a16:creationId xmlns:a16="http://schemas.microsoft.com/office/drawing/2014/main" id="{E698FDE1-1849-4ECC-9E24-3B2864EE7B25}"/>
              </a:ext>
            </a:extLst>
          </p:cNvPr>
          <p:cNvSpPr>
            <a:spLocks noGrp="1"/>
          </p:cNvSpPr>
          <p:nvPr>
            <p:ph idx="1"/>
          </p:nvPr>
        </p:nvSpPr>
        <p:spPr/>
        <p:txBody>
          <a:bodyPr/>
          <a:lstStyle/>
          <a:p>
            <a:pPr>
              <a:lnSpc>
                <a:spcPct val="300000"/>
              </a:lnSpc>
            </a:pPr>
            <a:r>
              <a:rPr lang="ar-SA" dirty="0"/>
              <a:t>وورد</a:t>
            </a:r>
          </a:p>
          <a:p>
            <a:pPr>
              <a:lnSpc>
                <a:spcPct val="300000"/>
              </a:lnSpc>
            </a:pPr>
            <a:r>
              <a:rPr lang="ar-SA" dirty="0"/>
              <a:t>بوربوينت</a:t>
            </a:r>
          </a:p>
          <a:p>
            <a:pPr>
              <a:lnSpc>
                <a:spcPct val="300000"/>
              </a:lnSpc>
            </a:pPr>
            <a:r>
              <a:rPr lang="ar-SA" dirty="0"/>
              <a:t>اكسل</a:t>
            </a:r>
          </a:p>
        </p:txBody>
      </p:sp>
      <p:sp>
        <p:nvSpPr>
          <p:cNvPr id="4" name="مستطيل 3">
            <a:extLst>
              <a:ext uri="{FF2B5EF4-FFF2-40B4-BE49-F238E27FC236}">
                <a16:creationId xmlns:a16="http://schemas.microsoft.com/office/drawing/2014/main" id="{7938C5CA-F848-4CA1-8528-F7F3B94B2697}"/>
              </a:ext>
            </a:extLst>
          </p:cNvPr>
          <p:cNvSpPr/>
          <p:nvPr/>
        </p:nvSpPr>
        <p:spPr>
          <a:xfrm>
            <a:off x="8974183" y="4767942"/>
            <a:ext cx="2429692" cy="679269"/>
          </a:xfrm>
          <a:prstGeom prst="rect">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Tree>
    <p:extLst>
      <p:ext uri="{BB962C8B-B14F-4D97-AF65-F5344CB8AC3E}">
        <p14:creationId xmlns:p14="http://schemas.microsoft.com/office/powerpoint/2010/main" val="386796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9E4D382D-C44C-4203-A50D-B52B524D0CA0}"/>
              </a:ext>
            </a:extLst>
          </p:cNvPr>
          <p:cNvSpPr>
            <a:spLocks noGrp="1"/>
          </p:cNvSpPr>
          <p:nvPr>
            <p:ph type="ctrTitle"/>
          </p:nvPr>
        </p:nvSpPr>
        <p:spPr/>
        <p:txBody>
          <a:bodyPr/>
          <a:lstStyle/>
          <a:p>
            <a:r>
              <a:rPr lang="ar-SA" dirty="0"/>
              <a:t>تقويم ختامي</a:t>
            </a:r>
          </a:p>
        </p:txBody>
      </p:sp>
      <p:sp>
        <p:nvSpPr>
          <p:cNvPr id="5" name="عنوان فرعي 4">
            <a:extLst>
              <a:ext uri="{FF2B5EF4-FFF2-40B4-BE49-F238E27FC236}">
                <a16:creationId xmlns:a16="http://schemas.microsoft.com/office/drawing/2014/main" id="{C8E082D1-170C-4B38-A215-4063A13BEAC1}"/>
              </a:ext>
            </a:extLst>
          </p:cNvPr>
          <p:cNvSpPr>
            <a:spLocks noGrp="1"/>
          </p:cNvSpPr>
          <p:nvPr>
            <p:ph type="subTitle" idx="1"/>
          </p:nvPr>
        </p:nvSpPr>
        <p:spPr/>
        <p:txBody>
          <a:bodyPr/>
          <a:lstStyle/>
          <a:p>
            <a:endParaRPr lang="ar-SA"/>
          </a:p>
        </p:txBody>
      </p:sp>
    </p:spTree>
    <p:extLst>
      <p:ext uri="{BB962C8B-B14F-4D97-AF65-F5344CB8AC3E}">
        <p14:creationId xmlns:p14="http://schemas.microsoft.com/office/powerpoint/2010/main" val="3735429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6059FBF-3D05-40CA-BD36-F46703C3D83C}"/>
              </a:ext>
            </a:extLst>
          </p:cNvPr>
          <p:cNvSpPr>
            <a:spLocks noGrp="1"/>
          </p:cNvSpPr>
          <p:nvPr>
            <p:ph type="title"/>
          </p:nvPr>
        </p:nvSpPr>
        <p:spPr/>
        <p:txBody>
          <a:bodyPr/>
          <a:lstStyle/>
          <a:p>
            <a:endParaRPr lang="ar-SA"/>
          </a:p>
        </p:txBody>
      </p:sp>
      <p:pic>
        <p:nvPicPr>
          <p:cNvPr id="5" name="عنصر نائب للمحتوى 4">
            <a:extLst>
              <a:ext uri="{FF2B5EF4-FFF2-40B4-BE49-F238E27FC236}">
                <a16:creationId xmlns:a16="http://schemas.microsoft.com/office/drawing/2014/main" id="{53D05B79-6972-465D-867A-1CB21267DB8B}"/>
              </a:ext>
            </a:extLst>
          </p:cNvPr>
          <p:cNvPicPr>
            <a:picLocks noGrp="1" noChangeAspect="1"/>
          </p:cNvPicPr>
          <p:nvPr>
            <p:ph idx="1"/>
          </p:nvPr>
        </p:nvPicPr>
        <p:blipFill rotWithShape="1">
          <a:blip r:embed="rId2"/>
          <a:srcRect l="18693" t="20791" r="43370" b="13191"/>
          <a:stretch/>
        </p:blipFill>
        <p:spPr>
          <a:xfrm>
            <a:off x="1018903" y="143374"/>
            <a:ext cx="9953897" cy="6571251"/>
          </a:xfrm>
        </p:spPr>
      </p:pic>
      <p:sp>
        <p:nvSpPr>
          <p:cNvPr id="6" name="شكل بيضاوي 5">
            <a:extLst>
              <a:ext uri="{FF2B5EF4-FFF2-40B4-BE49-F238E27FC236}">
                <a16:creationId xmlns:a16="http://schemas.microsoft.com/office/drawing/2014/main" id="{4D647F3B-FCDA-4536-A0D0-FA7D3D173600}"/>
              </a:ext>
            </a:extLst>
          </p:cNvPr>
          <p:cNvSpPr/>
          <p:nvPr/>
        </p:nvSpPr>
        <p:spPr>
          <a:xfrm>
            <a:off x="1776549" y="1858192"/>
            <a:ext cx="391885" cy="3135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a:extLst>
              <a:ext uri="{FF2B5EF4-FFF2-40B4-BE49-F238E27FC236}">
                <a16:creationId xmlns:a16="http://schemas.microsoft.com/office/drawing/2014/main" id="{402FB184-B378-47C9-8A0B-01E7A27766CA}"/>
              </a:ext>
            </a:extLst>
          </p:cNvPr>
          <p:cNvSpPr/>
          <p:nvPr/>
        </p:nvSpPr>
        <p:spPr>
          <a:xfrm>
            <a:off x="1776549" y="2284912"/>
            <a:ext cx="391885" cy="3135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بيضاوي 7">
            <a:extLst>
              <a:ext uri="{FF2B5EF4-FFF2-40B4-BE49-F238E27FC236}">
                <a16:creationId xmlns:a16="http://schemas.microsoft.com/office/drawing/2014/main" id="{606AC1BA-C964-4C62-87FA-61028893746C}"/>
              </a:ext>
            </a:extLst>
          </p:cNvPr>
          <p:cNvSpPr/>
          <p:nvPr/>
        </p:nvSpPr>
        <p:spPr>
          <a:xfrm>
            <a:off x="1802674" y="4259581"/>
            <a:ext cx="391885" cy="3135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a:extLst>
              <a:ext uri="{FF2B5EF4-FFF2-40B4-BE49-F238E27FC236}">
                <a16:creationId xmlns:a16="http://schemas.microsoft.com/office/drawing/2014/main" id="{1318D9D6-3943-41D1-BE61-BB4231FAC5B0}"/>
              </a:ext>
            </a:extLst>
          </p:cNvPr>
          <p:cNvSpPr/>
          <p:nvPr/>
        </p:nvSpPr>
        <p:spPr>
          <a:xfrm>
            <a:off x="1789611" y="5720443"/>
            <a:ext cx="391885" cy="3135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9759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4DB7A75-E1AD-4BD1-BC1C-C14D1DB7EF21}"/>
              </a:ext>
            </a:extLst>
          </p:cNvPr>
          <p:cNvSpPr>
            <a:spLocks noGrp="1"/>
          </p:cNvSpPr>
          <p:nvPr>
            <p:ph type="title"/>
          </p:nvPr>
        </p:nvSpPr>
        <p:spPr/>
        <p:txBody>
          <a:bodyPr/>
          <a:lstStyle/>
          <a:p>
            <a:endParaRPr lang="ar-SA"/>
          </a:p>
        </p:txBody>
      </p:sp>
      <p:sp>
        <p:nvSpPr>
          <p:cNvPr id="3" name="عنصر نائب للمحتوى 2">
            <a:extLst>
              <a:ext uri="{FF2B5EF4-FFF2-40B4-BE49-F238E27FC236}">
                <a16:creationId xmlns:a16="http://schemas.microsoft.com/office/drawing/2014/main" id="{0DF5D59A-9CF0-4312-8746-60D19130E202}"/>
              </a:ext>
            </a:extLst>
          </p:cNvPr>
          <p:cNvSpPr>
            <a:spLocks noGrp="1"/>
          </p:cNvSpPr>
          <p:nvPr>
            <p:ph idx="1"/>
          </p:nvPr>
        </p:nvSpPr>
        <p:spPr/>
        <p:txBody>
          <a:bodyPr/>
          <a:lstStyle/>
          <a:p>
            <a:endParaRPr lang="ar-SA"/>
          </a:p>
        </p:txBody>
      </p:sp>
      <p:pic>
        <p:nvPicPr>
          <p:cNvPr id="5" name="صورة 4">
            <a:extLst>
              <a:ext uri="{FF2B5EF4-FFF2-40B4-BE49-F238E27FC236}">
                <a16:creationId xmlns:a16="http://schemas.microsoft.com/office/drawing/2014/main" id="{A85B6CC2-1ADB-4480-9E97-C5E6FFEB0295}"/>
              </a:ext>
            </a:extLst>
          </p:cNvPr>
          <p:cNvPicPr>
            <a:picLocks noChangeAspect="1"/>
          </p:cNvPicPr>
          <p:nvPr/>
        </p:nvPicPr>
        <p:blipFill rotWithShape="1">
          <a:blip r:embed="rId2"/>
          <a:srcRect l="16928" t="21510" r="41072" b="16174"/>
          <a:stretch/>
        </p:blipFill>
        <p:spPr>
          <a:xfrm>
            <a:off x="862147" y="-84275"/>
            <a:ext cx="9823270" cy="6896555"/>
          </a:xfrm>
          <a:prstGeom prst="rect">
            <a:avLst/>
          </a:prstGeom>
        </p:spPr>
      </p:pic>
      <p:sp>
        <p:nvSpPr>
          <p:cNvPr id="6" name="شكل بيضاوي 5">
            <a:extLst>
              <a:ext uri="{FF2B5EF4-FFF2-40B4-BE49-F238E27FC236}">
                <a16:creationId xmlns:a16="http://schemas.microsoft.com/office/drawing/2014/main" id="{95F7113E-3895-4557-934F-2AA683DB4100}"/>
              </a:ext>
            </a:extLst>
          </p:cNvPr>
          <p:cNvSpPr/>
          <p:nvPr/>
        </p:nvSpPr>
        <p:spPr>
          <a:xfrm>
            <a:off x="2155372" y="1583872"/>
            <a:ext cx="391885" cy="3135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a:extLst>
              <a:ext uri="{FF2B5EF4-FFF2-40B4-BE49-F238E27FC236}">
                <a16:creationId xmlns:a16="http://schemas.microsoft.com/office/drawing/2014/main" id="{81942011-53C7-4F2E-B67D-5DFD956E41E7}"/>
              </a:ext>
            </a:extLst>
          </p:cNvPr>
          <p:cNvSpPr/>
          <p:nvPr/>
        </p:nvSpPr>
        <p:spPr>
          <a:xfrm>
            <a:off x="3122023" y="2210889"/>
            <a:ext cx="391885" cy="3135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بيضاوي 7">
            <a:extLst>
              <a:ext uri="{FF2B5EF4-FFF2-40B4-BE49-F238E27FC236}">
                <a16:creationId xmlns:a16="http://schemas.microsoft.com/office/drawing/2014/main" id="{5DED34D3-446E-4E0C-93B1-9E99D32E86DE}"/>
              </a:ext>
            </a:extLst>
          </p:cNvPr>
          <p:cNvSpPr/>
          <p:nvPr/>
        </p:nvSpPr>
        <p:spPr>
          <a:xfrm>
            <a:off x="2155371" y="2795452"/>
            <a:ext cx="391885" cy="3135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a:extLst>
              <a:ext uri="{FF2B5EF4-FFF2-40B4-BE49-F238E27FC236}">
                <a16:creationId xmlns:a16="http://schemas.microsoft.com/office/drawing/2014/main" id="{9270F2F5-C329-4DA2-9E9A-9BEDF9FADA63}"/>
              </a:ext>
            </a:extLst>
          </p:cNvPr>
          <p:cNvSpPr/>
          <p:nvPr/>
        </p:nvSpPr>
        <p:spPr>
          <a:xfrm>
            <a:off x="3122023" y="3429000"/>
            <a:ext cx="391885" cy="3135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بيضاوي 9">
            <a:extLst>
              <a:ext uri="{FF2B5EF4-FFF2-40B4-BE49-F238E27FC236}">
                <a16:creationId xmlns:a16="http://schemas.microsoft.com/office/drawing/2014/main" id="{DB3F1EC8-4422-450B-BC70-5307404EB51E}"/>
              </a:ext>
            </a:extLst>
          </p:cNvPr>
          <p:cNvSpPr/>
          <p:nvPr/>
        </p:nvSpPr>
        <p:spPr>
          <a:xfrm>
            <a:off x="3122023" y="4058194"/>
            <a:ext cx="391885" cy="3135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شكل بيضاوي 10">
            <a:extLst>
              <a:ext uri="{FF2B5EF4-FFF2-40B4-BE49-F238E27FC236}">
                <a16:creationId xmlns:a16="http://schemas.microsoft.com/office/drawing/2014/main" id="{519E29EF-2926-4B52-8D8B-7966435370DC}"/>
              </a:ext>
            </a:extLst>
          </p:cNvPr>
          <p:cNvSpPr/>
          <p:nvPr/>
        </p:nvSpPr>
        <p:spPr>
          <a:xfrm>
            <a:off x="2155371" y="4692832"/>
            <a:ext cx="391885" cy="3135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شكل بيضاوي 11">
            <a:extLst>
              <a:ext uri="{FF2B5EF4-FFF2-40B4-BE49-F238E27FC236}">
                <a16:creationId xmlns:a16="http://schemas.microsoft.com/office/drawing/2014/main" id="{EC04A410-969A-4E0A-B71F-E3D74D4C0309}"/>
              </a:ext>
            </a:extLst>
          </p:cNvPr>
          <p:cNvSpPr/>
          <p:nvPr/>
        </p:nvSpPr>
        <p:spPr>
          <a:xfrm>
            <a:off x="2155370" y="5322026"/>
            <a:ext cx="391885" cy="3135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شكل بيضاوي 12">
            <a:extLst>
              <a:ext uri="{FF2B5EF4-FFF2-40B4-BE49-F238E27FC236}">
                <a16:creationId xmlns:a16="http://schemas.microsoft.com/office/drawing/2014/main" id="{2370C005-776F-4665-84A2-2D2BF32216A4}"/>
              </a:ext>
            </a:extLst>
          </p:cNvPr>
          <p:cNvSpPr/>
          <p:nvPr/>
        </p:nvSpPr>
        <p:spPr>
          <a:xfrm>
            <a:off x="3122023" y="5932714"/>
            <a:ext cx="391885" cy="3135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0101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a:extLst>
              <a:ext uri="{FF2B5EF4-FFF2-40B4-BE49-F238E27FC236}">
                <a16:creationId xmlns:a16="http://schemas.microsoft.com/office/drawing/2014/main" id="{56404EDE-19D1-4F73-8E63-157EA1ACF202}"/>
              </a:ext>
            </a:extLst>
          </p:cNvPr>
          <p:cNvSpPr>
            <a:spLocks noGrp="1"/>
          </p:cNvSpPr>
          <p:nvPr>
            <p:ph type="title"/>
          </p:nvPr>
        </p:nvSpPr>
        <p:spPr/>
        <p:txBody>
          <a:bodyPr>
            <a:normAutofit/>
          </a:bodyPr>
          <a:lstStyle/>
          <a:p>
            <a:r>
              <a:rPr lang="ar-SA" sz="19900" dirty="0">
                <a:latin typeface="Aldhabi" panose="01000000000000000000" pitchFamily="2" charset="-78"/>
                <a:cs typeface="Aldhabi" panose="01000000000000000000" pitchFamily="2" charset="-78"/>
              </a:rPr>
              <a:t>وقل </a:t>
            </a:r>
            <a:r>
              <a:rPr lang="ar-SA" sz="19900" dirty="0">
                <a:solidFill>
                  <a:srgbClr val="C00000"/>
                </a:solidFill>
                <a:latin typeface="Aldhabi" panose="01000000000000000000" pitchFamily="2" charset="-78"/>
                <a:cs typeface="Aldhabi" panose="01000000000000000000" pitchFamily="2" charset="-78"/>
              </a:rPr>
              <a:t>ربي</a:t>
            </a:r>
            <a:r>
              <a:rPr lang="ar-SA" sz="19900" dirty="0">
                <a:latin typeface="Aldhabi" panose="01000000000000000000" pitchFamily="2" charset="-78"/>
                <a:cs typeface="Aldhabi" panose="01000000000000000000" pitchFamily="2" charset="-78"/>
              </a:rPr>
              <a:t> زدني علما</a:t>
            </a:r>
          </a:p>
        </p:txBody>
      </p:sp>
      <p:sp>
        <p:nvSpPr>
          <p:cNvPr id="7" name="عنصر نائب للنص 6">
            <a:extLst>
              <a:ext uri="{FF2B5EF4-FFF2-40B4-BE49-F238E27FC236}">
                <a16:creationId xmlns:a16="http://schemas.microsoft.com/office/drawing/2014/main" id="{ADAECE2D-252D-4C69-B261-2248F67630FB}"/>
              </a:ext>
            </a:extLst>
          </p:cNvPr>
          <p:cNvSpPr>
            <a:spLocks noGrp="1"/>
          </p:cNvSpPr>
          <p:nvPr>
            <p:ph type="body" idx="1"/>
          </p:nvPr>
        </p:nvSpPr>
        <p:spPr/>
        <p:txBody>
          <a:bodyPr/>
          <a:lstStyle/>
          <a:p>
            <a:endParaRPr lang="ar-SA"/>
          </a:p>
        </p:txBody>
      </p:sp>
    </p:spTree>
    <p:extLst>
      <p:ext uri="{BB962C8B-B14F-4D97-AF65-F5344CB8AC3E}">
        <p14:creationId xmlns:p14="http://schemas.microsoft.com/office/powerpoint/2010/main" val="1479842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D982024E-BA6D-4F5A-BA87-86076D8C6A85}"/>
              </a:ext>
            </a:extLst>
          </p:cNvPr>
          <p:cNvSpPr>
            <a:spLocks noGrp="1"/>
          </p:cNvSpPr>
          <p:nvPr>
            <p:ph type="ctrTitle"/>
          </p:nvPr>
        </p:nvSpPr>
        <p:spPr/>
        <p:txBody>
          <a:bodyPr/>
          <a:lstStyle/>
          <a:p>
            <a:r>
              <a:rPr lang="ar-SA" dirty="0"/>
              <a:t>وحدة جمع المعلومات</a:t>
            </a:r>
          </a:p>
        </p:txBody>
      </p:sp>
      <p:sp>
        <p:nvSpPr>
          <p:cNvPr id="5" name="عنوان فرعي 4">
            <a:extLst>
              <a:ext uri="{FF2B5EF4-FFF2-40B4-BE49-F238E27FC236}">
                <a16:creationId xmlns:a16="http://schemas.microsoft.com/office/drawing/2014/main" id="{B1499B5E-F635-4E32-9D25-B9043A7AAA7E}"/>
              </a:ext>
            </a:extLst>
          </p:cNvPr>
          <p:cNvSpPr>
            <a:spLocks noGrp="1"/>
          </p:cNvSpPr>
          <p:nvPr>
            <p:ph type="subTitle" idx="1"/>
          </p:nvPr>
        </p:nvSpPr>
        <p:spPr/>
        <p:txBody>
          <a:bodyPr>
            <a:normAutofit fontScale="85000" lnSpcReduction="10000"/>
          </a:bodyPr>
          <a:lstStyle/>
          <a:p>
            <a:r>
              <a:rPr lang="ar-SA" sz="4800" dirty="0">
                <a:solidFill>
                  <a:srgbClr val="92D050"/>
                </a:solidFill>
              </a:rPr>
              <a:t>درس: 1-قواعد البيانات والنماذج</a:t>
            </a:r>
          </a:p>
        </p:txBody>
      </p:sp>
    </p:spTree>
    <p:extLst>
      <p:ext uri="{BB962C8B-B14F-4D97-AF65-F5344CB8AC3E}">
        <p14:creationId xmlns:p14="http://schemas.microsoft.com/office/powerpoint/2010/main" val="1760078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B44A052-73CD-4B57-9B37-7BF909074FA4}"/>
              </a:ext>
            </a:extLst>
          </p:cNvPr>
          <p:cNvSpPr>
            <a:spLocks noGrp="1"/>
          </p:cNvSpPr>
          <p:nvPr>
            <p:ph type="title"/>
          </p:nvPr>
        </p:nvSpPr>
        <p:spPr>
          <a:xfrm>
            <a:off x="1371599" y="247650"/>
            <a:ext cx="9601200" cy="1485900"/>
          </a:xfrm>
        </p:spPr>
        <p:txBody>
          <a:bodyPr>
            <a:normAutofit fontScale="90000"/>
          </a:bodyPr>
          <a:lstStyle/>
          <a:p>
            <a:pPr algn="r"/>
            <a:r>
              <a:rPr lang="ar-SA" sz="2400" dirty="0">
                <a:solidFill>
                  <a:srgbClr val="C00000"/>
                </a:solidFill>
              </a:rPr>
              <a:t>مراجعة الدرس السابق</a:t>
            </a:r>
            <a:br>
              <a:rPr lang="ar-SA" sz="2400" dirty="0">
                <a:solidFill>
                  <a:srgbClr val="C00000"/>
                </a:solidFill>
              </a:rPr>
            </a:br>
            <a:br>
              <a:rPr lang="ar-SA" dirty="0"/>
            </a:br>
            <a:r>
              <a:rPr lang="ar-SA" dirty="0">
                <a:solidFill>
                  <a:schemeClr val="accent5">
                    <a:lumMod val="75000"/>
                  </a:schemeClr>
                </a:solidFill>
              </a:rPr>
              <a:t>اختاري الإجابة الصحيحة مما يأتي:</a:t>
            </a:r>
          </a:p>
        </p:txBody>
      </p:sp>
      <p:sp>
        <p:nvSpPr>
          <p:cNvPr id="3" name="عنصر نائب للمحتوى 2">
            <a:extLst>
              <a:ext uri="{FF2B5EF4-FFF2-40B4-BE49-F238E27FC236}">
                <a16:creationId xmlns:a16="http://schemas.microsoft.com/office/drawing/2014/main" id="{96B0D49A-93D5-4B2D-873D-1EC0ABCEDA6F}"/>
              </a:ext>
            </a:extLst>
          </p:cNvPr>
          <p:cNvSpPr>
            <a:spLocks noGrp="1"/>
          </p:cNvSpPr>
          <p:nvPr>
            <p:ph idx="1"/>
          </p:nvPr>
        </p:nvSpPr>
        <p:spPr>
          <a:xfrm>
            <a:off x="1371599" y="1907177"/>
            <a:ext cx="10319657" cy="4258492"/>
          </a:xfrm>
          <a:ln w="28575">
            <a:solidFill>
              <a:srgbClr val="FFC000"/>
            </a:solidFill>
          </a:ln>
        </p:spPr>
        <p:txBody>
          <a:bodyPr>
            <a:normAutofit fontScale="85000" lnSpcReduction="20000"/>
          </a:bodyPr>
          <a:lstStyle/>
          <a:p>
            <a:pPr marL="0" indent="0">
              <a:buNone/>
            </a:pPr>
            <a:endParaRPr lang="ar-SA" sz="3300" dirty="0">
              <a:solidFill>
                <a:schemeClr val="tx2">
                  <a:lumMod val="75000"/>
                  <a:lumOff val="25000"/>
                </a:schemeClr>
              </a:solidFill>
            </a:endParaRPr>
          </a:p>
          <a:p>
            <a:pPr marL="0" indent="0">
              <a:buNone/>
            </a:pPr>
            <a:r>
              <a:rPr lang="ar-SA" sz="3300" dirty="0">
                <a:solidFill>
                  <a:schemeClr val="tx2">
                    <a:lumMod val="75000"/>
                    <a:lumOff val="25000"/>
                  </a:schemeClr>
                </a:solidFill>
              </a:rPr>
              <a:t>1- مجموعة من الحقائق التي لم يتم تحليلها أو معالجتها:</a:t>
            </a:r>
          </a:p>
          <a:p>
            <a:pPr marL="0" indent="0" algn="ctr">
              <a:buNone/>
            </a:pPr>
            <a:r>
              <a:rPr lang="ar-SA" sz="3300" dirty="0"/>
              <a:t>( البيانات – معلومات)</a:t>
            </a:r>
          </a:p>
          <a:p>
            <a:pPr marL="0" indent="0">
              <a:buNone/>
            </a:pPr>
            <a:endParaRPr lang="ar-SA" sz="3300" dirty="0"/>
          </a:p>
          <a:p>
            <a:pPr marL="0" indent="0">
              <a:buNone/>
            </a:pPr>
            <a:r>
              <a:rPr lang="ar-SA" sz="3300" dirty="0">
                <a:solidFill>
                  <a:schemeClr val="tx2">
                    <a:lumMod val="75000"/>
                    <a:lumOff val="25000"/>
                  </a:schemeClr>
                </a:solidFill>
              </a:rPr>
              <a:t>2- الحقل في قاعدة المعلومات يمثل:</a:t>
            </a:r>
          </a:p>
          <a:p>
            <a:pPr marL="0" indent="0" algn="ctr">
              <a:buNone/>
            </a:pPr>
            <a:r>
              <a:rPr lang="ar-SA" sz="3300" dirty="0"/>
              <a:t>( عمود – صف – خلية)</a:t>
            </a:r>
          </a:p>
          <a:p>
            <a:pPr marL="0" indent="0">
              <a:buNone/>
            </a:pPr>
            <a:endParaRPr lang="ar-SA" sz="3300" dirty="0"/>
          </a:p>
          <a:p>
            <a:pPr marL="0" indent="0">
              <a:buNone/>
            </a:pPr>
            <a:r>
              <a:rPr lang="ar-SA" sz="3300" dirty="0">
                <a:solidFill>
                  <a:schemeClr val="tx2">
                    <a:lumMod val="75000"/>
                    <a:lumOff val="25000"/>
                  </a:schemeClr>
                </a:solidFill>
              </a:rPr>
              <a:t>3- من أمثلة برامج قواعد البيانات:</a:t>
            </a:r>
          </a:p>
          <a:p>
            <a:pPr marL="0" indent="0" algn="ctr">
              <a:buNone/>
            </a:pPr>
            <a:r>
              <a:rPr lang="ar-SA" sz="3300" dirty="0"/>
              <a:t>( وورد – اكسل – نماذج الانترنت – بوربوينت)</a:t>
            </a:r>
          </a:p>
          <a:p>
            <a:pPr marL="0" indent="0" algn="ctr">
              <a:buNone/>
            </a:pPr>
            <a:endParaRPr lang="ar-SA" dirty="0"/>
          </a:p>
        </p:txBody>
      </p:sp>
    </p:spTree>
    <p:extLst>
      <p:ext uri="{BB962C8B-B14F-4D97-AF65-F5344CB8AC3E}">
        <p14:creationId xmlns:p14="http://schemas.microsoft.com/office/powerpoint/2010/main" val="137956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CD5B002-34AA-4DBB-A404-47391A4E490B}"/>
              </a:ext>
            </a:extLst>
          </p:cNvPr>
          <p:cNvSpPr>
            <a:spLocks noGrp="1"/>
          </p:cNvSpPr>
          <p:nvPr>
            <p:ph type="title"/>
          </p:nvPr>
        </p:nvSpPr>
        <p:spPr>
          <a:xfrm>
            <a:off x="6216649" y="800100"/>
            <a:ext cx="5840367" cy="1916974"/>
          </a:xfrm>
        </p:spPr>
        <p:txBody>
          <a:bodyPr>
            <a:noAutofit/>
          </a:bodyPr>
          <a:lstStyle/>
          <a:p>
            <a:pPr algn="r"/>
            <a:r>
              <a:rPr lang="ar-SA" sz="2800" dirty="0">
                <a:solidFill>
                  <a:schemeClr val="accent6">
                    <a:lumMod val="75000"/>
                  </a:schemeClr>
                </a:solidFill>
                <a:cs typeface="Akhbar MT" pitchFamily="2" charset="-78"/>
              </a:rPr>
              <a:t>نورة</a:t>
            </a:r>
            <a:r>
              <a:rPr lang="ar-SA" sz="2800" dirty="0">
                <a:cs typeface="Akhbar MT" pitchFamily="2" charset="-78"/>
              </a:rPr>
              <a:t> طالبة في الصف الثاني  متوسط أرادت </a:t>
            </a:r>
            <a:r>
              <a:rPr lang="ar-SA" sz="2800" dirty="0">
                <a:solidFill>
                  <a:schemeClr val="accent6">
                    <a:lumMod val="75000"/>
                  </a:schemeClr>
                </a:solidFill>
                <a:cs typeface="Akhbar MT" pitchFamily="2" charset="-78"/>
              </a:rPr>
              <a:t>جمع معلومات </a:t>
            </a:r>
            <a:r>
              <a:rPr lang="ar-SA" sz="2800" dirty="0">
                <a:cs typeface="Akhbar MT" pitchFamily="2" charset="-78"/>
              </a:rPr>
              <a:t>عن ظاهرة </a:t>
            </a:r>
            <a:r>
              <a:rPr lang="ar-SA" sz="2800" dirty="0">
                <a:solidFill>
                  <a:schemeClr val="accent6">
                    <a:lumMod val="75000"/>
                  </a:schemeClr>
                </a:solidFill>
                <a:cs typeface="Akhbar MT" pitchFamily="2" charset="-78"/>
              </a:rPr>
              <a:t>كثرة الغياب </a:t>
            </a:r>
            <a:r>
              <a:rPr lang="ar-SA" sz="2800" dirty="0">
                <a:cs typeface="Akhbar MT" pitchFamily="2" charset="-78"/>
              </a:rPr>
              <a:t>في المدرسة .</a:t>
            </a:r>
            <a:br>
              <a:rPr lang="ar-SA" sz="2800" dirty="0">
                <a:cs typeface="Akhbar MT" pitchFamily="2" charset="-78"/>
              </a:rPr>
            </a:br>
            <a:r>
              <a:rPr lang="ar-SA" sz="2800" dirty="0">
                <a:cs typeface="Akhbar MT" pitchFamily="2" charset="-78"/>
              </a:rPr>
              <a:t>فأعدت </a:t>
            </a:r>
            <a:r>
              <a:rPr lang="ar-SA" sz="2800" dirty="0">
                <a:solidFill>
                  <a:schemeClr val="accent6">
                    <a:lumMod val="75000"/>
                  </a:schemeClr>
                </a:solidFill>
                <a:cs typeface="Akhbar MT" pitchFamily="2" charset="-78"/>
              </a:rPr>
              <a:t>نموذجا</a:t>
            </a:r>
            <a:r>
              <a:rPr lang="ar-SA" sz="2800" dirty="0">
                <a:cs typeface="Akhbar MT" pitchFamily="2" charset="-78"/>
              </a:rPr>
              <a:t> يحتوي على </a:t>
            </a:r>
            <a:r>
              <a:rPr lang="ar-SA" sz="2800" dirty="0">
                <a:solidFill>
                  <a:schemeClr val="accent6">
                    <a:lumMod val="75000"/>
                  </a:schemeClr>
                </a:solidFill>
                <a:cs typeface="Akhbar MT" pitchFamily="2" charset="-78"/>
              </a:rPr>
              <a:t>مجموعة من الأسئلة </a:t>
            </a:r>
            <a:r>
              <a:rPr lang="ar-SA" sz="2800" dirty="0">
                <a:cs typeface="Akhbar MT" pitchFamily="2" charset="-78"/>
              </a:rPr>
              <a:t>وصممتها في برنامج </a:t>
            </a:r>
            <a:r>
              <a:rPr lang="ar-SA" sz="2800" dirty="0">
                <a:solidFill>
                  <a:schemeClr val="accent6">
                    <a:lumMod val="75000"/>
                  </a:schemeClr>
                </a:solidFill>
                <a:cs typeface="Akhbar MT" pitchFamily="2" charset="-78"/>
              </a:rPr>
              <a:t>الوورد</a:t>
            </a:r>
            <a:br>
              <a:rPr lang="ar-SA" sz="2800" dirty="0">
                <a:cs typeface="Akhbar MT" pitchFamily="2" charset="-78"/>
              </a:rPr>
            </a:br>
            <a:r>
              <a:rPr lang="ar-SA" sz="2800" dirty="0">
                <a:cs typeface="Akhbar MT" pitchFamily="2" charset="-78"/>
              </a:rPr>
              <a:t>إلا أنها واجهت بعض </a:t>
            </a:r>
            <a:r>
              <a:rPr lang="ar-SA" sz="2800" dirty="0">
                <a:solidFill>
                  <a:schemeClr val="accent6">
                    <a:lumMod val="75000"/>
                  </a:schemeClr>
                </a:solidFill>
                <a:cs typeface="Akhbar MT" pitchFamily="2" charset="-78"/>
              </a:rPr>
              <a:t>المشاكل </a:t>
            </a:r>
            <a:r>
              <a:rPr lang="ar-SA" sz="2800" dirty="0">
                <a:cs typeface="Akhbar MT" pitchFamily="2" charset="-78"/>
              </a:rPr>
              <a:t>منها التكلفة المادية لطباعة الورق وصعوبة ايصالها لكل الطالبات ..</a:t>
            </a:r>
            <a:br>
              <a:rPr lang="ar-SA" sz="2800" dirty="0">
                <a:cs typeface="Akhbar MT" pitchFamily="2" charset="-78"/>
              </a:rPr>
            </a:br>
            <a:br>
              <a:rPr lang="ar-SA" sz="2800" dirty="0">
                <a:cs typeface="Akhbar MT" pitchFamily="2" charset="-78"/>
              </a:rPr>
            </a:br>
            <a:r>
              <a:rPr lang="ar-SA" sz="2800" dirty="0">
                <a:solidFill>
                  <a:srgbClr val="FF0000"/>
                </a:solidFill>
                <a:cs typeface="Akhbar MT" pitchFamily="2" charset="-78"/>
              </a:rPr>
              <a:t>فهل بإمكانك اقتراح حل ينقذها من المشكلة؟</a:t>
            </a:r>
          </a:p>
        </p:txBody>
      </p:sp>
      <p:pic>
        <p:nvPicPr>
          <p:cNvPr id="1026" name="Picture 2" descr="استبانة جاهزة - نصائح مالية">
            <a:extLst>
              <a:ext uri="{FF2B5EF4-FFF2-40B4-BE49-F238E27FC236}">
                <a16:creationId xmlns:a16="http://schemas.microsoft.com/office/drawing/2014/main" id="{38BC17AC-BA31-4CB6-892E-FDFC47E71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772" y="261258"/>
            <a:ext cx="4845050" cy="5786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536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837BFB0-8E61-463E-A5C5-BD526E5616B1}"/>
              </a:ext>
            </a:extLst>
          </p:cNvPr>
          <p:cNvSpPr>
            <a:spLocks noGrp="1"/>
          </p:cNvSpPr>
          <p:nvPr>
            <p:ph type="title"/>
          </p:nvPr>
        </p:nvSpPr>
        <p:spPr/>
        <p:txBody>
          <a:bodyPr>
            <a:normAutofit/>
          </a:bodyPr>
          <a:lstStyle/>
          <a:p>
            <a:pPr algn="ctr"/>
            <a:r>
              <a:rPr lang="ar-SA" sz="7200" dirty="0">
                <a:solidFill>
                  <a:schemeClr val="accent4">
                    <a:lumMod val="75000"/>
                  </a:schemeClr>
                </a:solidFill>
              </a:rPr>
              <a:t>نماذج الانترنت</a:t>
            </a:r>
          </a:p>
        </p:txBody>
      </p:sp>
      <p:pic>
        <p:nvPicPr>
          <p:cNvPr id="5" name="عنصر نائب للمحتوى 4">
            <a:extLst>
              <a:ext uri="{FF2B5EF4-FFF2-40B4-BE49-F238E27FC236}">
                <a16:creationId xmlns:a16="http://schemas.microsoft.com/office/drawing/2014/main" id="{4252A1A3-FAC9-415D-9CA7-3CA5AA760E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9333" y="5006054"/>
            <a:ext cx="3003398" cy="1691388"/>
          </a:xfrm>
        </p:spPr>
      </p:pic>
      <p:pic>
        <p:nvPicPr>
          <p:cNvPr id="8" name="صورة 7">
            <a:extLst>
              <a:ext uri="{FF2B5EF4-FFF2-40B4-BE49-F238E27FC236}">
                <a16:creationId xmlns:a16="http://schemas.microsoft.com/office/drawing/2014/main" id="{EAA254E1-7003-4B43-8933-FB8CCF811594}"/>
              </a:ext>
            </a:extLst>
          </p:cNvPr>
          <p:cNvPicPr>
            <a:picLocks noChangeAspect="1"/>
          </p:cNvPicPr>
          <p:nvPr/>
        </p:nvPicPr>
        <p:blipFill rotWithShape="1">
          <a:blip r:embed="rId3"/>
          <a:srcRect l="48000" t="43235" r="25214" b="42663"/>
          <a:stretch/>
        </p:blipFill>
        <p:spPr>
          <a:xfrm>
            <a:off x="1502230" y="2037806"/>
            <a:ext cx="10094056" cy="2648495"/>
          </a:xfrm>
          <a:prstGeom prst="rect">
            <a:avLst/>
          </a:prstGeom>
        </p:spPr>
      </p:pic>
    </p:spTree>
    <p:extLst>
      <p:ext uri="{BB962C8B-B14F-4D97-AF65-F5344CB8AC3E}">
        <p14:creationId xmlns:p14="http://schemas.microsoft.com/office/powerpoint/2010/main" val="3479357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7C026EF-21DB-430A-A906-90844DE7860A}"/>
              </a:ext>
            </a:extLst>
          </p:cNvPr>
          <p:cNvSpPr>
            <a:spLocks noGrp="1"/>
          </p:cNvSpPr>
          <p:nvPr>
            <p:ph type="title"/>
          </p:nvPr>
        </p:nvSpPr>
        <p:spPr/>
        <p:txBody>
          <a:bodyPr>
            <a:normAutofit/>
          </a:bodyPr>
          <a:lstStyle/>
          <a:p>
            <a:pPr algn="ctr"/>
            <a:r>
              <a:rPr lang="ar-SA" sz="5400" dirty="0">
                <a:solidFill>
                  <a:schemeClr val="accent4">
                    <a:lumMod val="75000"/>
                  </a:schemeClr>
                </a:solidFill>
              </a:rPr>
              <a:t>أنواع الأسئلة في نماذج الانترنت:</a:t>
            </a:r>
          </a:p>
        </p:txBody>
      </p:sp>
      <p:sp>
        <p:nvSpPr>
          <p:cNvPr id="3" name="عنصر نائب للمحتوى 2">
            <a:extLst>
              <a:ext uri="{FF2B5EF4-FFF2-40B4-BE49-F238E27FC236}">
                <a16:creationId xmlns:a16="http://schemas.microsoft.com/office/drawing/2014/main" id="{40A1115F-4D7F-4989-A9C7-B8F3D26B6FDD}"/>
              </a:ext>
            </a:extLst>
          </p:cNvPr>
          <p:cNvSpPr>
            <a:spLocks noGrp="1"/>
          </p:cNvSpPr>
          <p:nvPr>
            <p:ph idx="1"/>
          </p:nvPr>
        </p:nvSpPr>
        <p:spPr/>
        <p:txBody>
          <a:bodyPr>
            <a:normAutofit/>
          </a:bodyPr>
          <a:lstStyle/>
          <a:p>
            <a:pPr marL="0" indent="0">
              <a:buNone/>
            </a:pPr>
            <a:r>
              <a:rPr lang="ar-SA" sz="2800" u="sng" dirty="0">
                <a:solidFill>
                  <a:srgbClr val="FF0000"/>
                </a:solidFill>
              </a:rPr>
              <a:t>لابد أن أحدد هل السؤال الزامي أم لا</a:t>
            </a:r>
            <a:r>
              <a:rPr lang="ar-SA" sz="2800" dirty="0"/>
              <a:t>.</a:t>
            </a:r>
          </a:p>
          <a:p>
            <a:pPr marL="0" indent="0">
              <a:buNone/>
            </a:pPr>
            <a:r>
              <a:rPr lang="ar-SA" sz="2800" dirty="0"/>
              <a:t>1- نص </a:t>
            </a:r>
          </a:p>
          <a:p>
            <a:pPr marL="0" indent="0">
              <a:buNone/>
            </a:pPr>
            <a:r>
              <a:rPr lang="ar-SA" sz="2800" dirty="0"/>
              <a:t>2- اختيار من متعدد</a:t>
            </a:r>
          </a:p>
          <a:p>
            <a:pPr marL="0" indent="0">
              <a:buNone/>
            </a:pPr>
            <a:r>
              <a:rPr lang="ar-SA" sz="2800" dirty="0"/>
              <a:t>3- </a:t>
            </a:r>
            <a:r>
              <a:rPr lang="ar-SA" sz="2800" dirty="0" err="1"/>
              <a:t>ليكرت</a:t>
            </a:r>
            <a:endParaRPr lang="ar-SA" sz="2800" dirty="0"/>
          </a:p>
          <a:p>
            <a:pPr marL="0" indent="0">
              <a:buNone/>
            </a:pPr>
            <a:r>
              <a:rPr lang="ar-SA" sz="2800" dirty="0"/>
              <a:t>4- التقييم</a:t>
            </a:r>
          </a:p>
        </p:txBody>
      </p:sp>
    </p:spTree>
    <p:extLst>
      <p:ext uri="{BB962C8B-B14F-4D97-AF65-F5344CB8AC3E}">
        <p14:creationId xmlns:p14="http://schemas.microsoft.com/office/powerpoint/2010/main" val="4024270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D982024E-BA6D-4F5A-BA87-86076D8C6A85}"/>
              </a:ext>
            </a:extLst>
          </p:cNvPr>
          <p:cNvSpPr>
            <a:spLocks noGrp="1"/>
          </p:cNvSpPr>
          <p:nvPr>
            <p:ph type="ctrTitle"/>
          </p:nvPr>
        </p:nvSpPr>
        <p:spPr/>
        <p:txBody>
          <a:bodyPr/>
          <a:lstStyle/>
          <a:p>
            <a:r>
              <a:rPr lang="ar-SA" dirty="0"/>
              <a:t>وحدة جمع المعلومات</a:t>
            </a:r>
          </a:p>
        </p:txBody>
      </p:sp>
      <p:sp>
        <p:nvSpPr>
          <p:cNvPr id="5" name="عنوان فرعي 4">
            <a:extLst>
              <a:ext uri="{FF2B5EF4-FFF2-40B4-BE49-F238E27FC236}">
                <a16:creationId xmlns:a16="http://schemas.microsoft.com/office/drawing/2014/main" id="{B1499B5E-F635-4E32-9D25-B9043A7AAA7E}"/>
              </a:ext>
            </a:extLst>
          </p:cNvPr>
          <p:cNvSpPr>
            <a:spLocks noGrp="1"/>
          </p:cNvSpPr>
          <p:nvPr>
            <p:ph type="subTitle" idx="1"/>
          </p:nvPr>
        </p:nvSpPr>
        <p:spPr/>
        <p:txBody>
          <a:bodyPr>
            <a:normAutofit fontScale="85000" lnSpcReduction="10000"/>
          </a:bodyPr>
          <a:lstStyle/>
          <a:p>
            <a:r>
              <a:rPr lang="ar-SA" sz="4800" dirty="0">
                <a:solidFill>
                  <a:srgbClr val="92D050"/>
                </a:solidFill>
              </a:rPr>
              <a:t>درس: 1-قواعد البيانات والنماذج</a:t>
            </a:r>
          </a:p>
        </p:txBody>
      </p:sp>
    </p:spTree>
    <p:extLst>
      <p:ext uri="{BB962C8B-B14F-4D97-AF65-F5344CB8AC3E}">
        <p14:creationId xmlns:p14="http://schemas.microsoft.com/office/powerpoint/2010/main" val="3376878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7707118-DEAC-4D0B-BCC9-FC9C083B48D5}"/>
              </a:ext>
            </a:extLst>
          </p:cNvPr>
          <p:cNvSpPr>
            <a:spLocks noGrp="1"/>
          </p:cNvSpPr>
          <p:nvPr>
            <p:ph type="title"/>
          </p:nvPr>
        </p:nvSpPr>
        <p:spPr/>
        <p:txBody>
          <a:bodyPr/>
          <a:lstStyle/>
          <a:p>
            <a:pPr algn="r"/>
            <a:r>
              <a:rPr lang="ar-SA" dirty="0"/>
              <a:t>شاكرة لكن حسن التفاعل</a:t>
            </a:r>
            <a:br>
              <a:rPr lang="ar-SA" dirty="0"/>
            </a:br>
            <a:endParaRPr lang="ar-SA" dirty="0"/>
          </a:p>
        </p:txBody>
      </p:sp>
      <p:sp>
        <p:nvSpPr>
          <p:cNvPr id="3" name="عنصر نائب للمحتوى 2">
            <a:extLst>
              <a:ext uri="{FF2B5EF4-FFF2-40B4-BE49-F238E27FC236}">
                <a16:creationId xmlns:a16="http://schemas.microsoft.com/office/drawing/2014/main" id="{04A3AB76-C48E-4D1D-9A5E-680554B09A2A}"/>
              </a:ext>
            </a:extLst>
          </p:cNvPr>
          <p:cNvSpPr>
            <a:spLocks noGrp="1"/>
          </p:cNvSpPr>
          <p:nvPr>
            <p:ph idx="1"/>
          </p:nvPr>
        </p:nvSpPr>
        <p:spPr>
          <a:xfrm>
            <a:off x="1933303" y="2590800"/>
            <a:ext cx="9601200" cy="3581400"/>
          </a:xfrm>
        </p:spPr>
        <p:txBody>
          <a:bodyPr/>
          <a:lstStyle/>
          <a:p>
            <a:r>
              <a:rPr lang="ar-SA" dirty="0"/>
              <a:t>الواجب:</a:t>
            </a:r>
          </a:p>
          <a:p>
            <a:pPr marL="0" indent="0">
              <a:buNone/>
            </a:pPr>
            <a:r>
              <a:rPr lang="ar-SA" sz="3200" dirty="0">
                <a:solidFill>
                  <a:srgbClr val="FF0000"/>
                </a:solidFill>
              </a:rPr>
              <a:t>مذاكرة الدرس جيدا</a:t>
            </a:r>
          </a:p>
        </p:txBody>
      </p:sp>
      <p:pic>
        <p:nvPicPr>
          <p:cNvPr id="4" name="صورة 3">
            <a:extLst>
              <a:ext uri="{FF2B5EF4-FFF2-40B4-BE49-F238E27FC236}">
                <a16:creationId xmlns:a16="http://schemas.microsoft.com/office/drawing/2014/main" id="{5710C1C3-EAED-4991-AFD8-10C070DDD7A5}"/>
              </a:ext>
            </a:extLst>
          </p:cNvPr>
          <p:cNvPicPr>
            <a:picLocks noChangeAspect="1"/>
          </p:cNvPicPr>
          <p:nvPr/>
        </p:nvPicPr>
        <p:blipFill>
          <a:blip r:embed="rId2"/>
          <a:stretch>
            <a:fillRect/>
          </a:stretch>
        </p:blipFill>
        <p:spPr>
          <a:xfrm>
            <a:off x="905691" y="2171700"/>
            <a:ext cx="6455098" cy="3581400"/>
          </a:xfrm>
          <a:prstGeom prst="rect">
            <a:avLst/>
          </a:prstGeom>
        </p:spPr>
      </p:pic>
    </p:spTree>
    <p:extLst>
      <p:ext uri="{BB962C8B-B14F-4D97-AF65-F5344CB8AC3E}">
        <p14:creationId xmlns:p14="http://schemas.microsoft.com/office/powerpoint/2010/main" val="1003371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5F52052-1310-4AFD-A254-473E94699936}"/>
              </a:ext>
            </a:extLst>
          </p:cNvPr>
          <p:cNvSpPr>
            <a:spLocks noGrp="1"/>
          </p:cNvSpPr>
          <p:nvPr>
            <p:ph type="title"/>
          </p:nvPr>
        </p:nvSpPr>
        <p:spPr/>
        <p:txBody>
          <a:bodyPr/>
          <a:lstStyle/>
          <a:p>
            <a:r>
              <a:rPr lang="ar-SA" dirty="0"/>
              <a:t>سنتعلم  اليوم:</a:t>
            </a:r>
            <a:br>
              <a:rPr lang="ar-SA" dirty="0"/>
            </a:br>
            <a:endParaRPr lang="ar-SA" dirty="0"/>
          </a:p>
        </p:txBody>
      </p:sp>
      <p:sp>
        <p:nvSpPr>
          <p:cNvPr id="3" name="عنصر نائب للمحتوى 2">
            <a:extLst>
              <a:ext uri="{FF2B5EF4-FFF2-40B4-BE49-F238E27FC236}">
                <a16:creationId xmlns:a16="http://schemas.microsoft.com/office/drawing/2014/main" id="{4718C5E8-9BA7-4313-A0DF-5CA46D8B6574}"/>
              </a:ext>
            </a:extLst>
          </p:cNvPr>
          <p:cNvSpPr>
            <a:spLocks noGrp="1"/>
          </p:cNvSpPr>
          <p:nvPr>
            <p:ph idx="1"/>
          </p:nvPr>
        </p:nvSpPr>
        <p:spPr/>
        <p:txBody>
          <a:bodyPr>
            <a:normAutofit lnSpcReduction="10000"/>
          </a:bodyPr>
          <a:lstStyle/>
          <a:p>
            <a:pPr>
              <a:buFont typeface="Wingdings" panose="05000000000000000000" pitchFamily="2" charset="2"/>
              <a:buChar char="§"/>
            </a:pPr>
            <a:r>
              <a:rPr lang="ar-SA" sz="5400" dirty="0">
                <a:solidFill>
                  <a:schemeClr val="accent5">
                    <a:lumMod val="75000"/>
                  </a:schemeClr>
                </a:solidFill>
              </a:rPr>
              <a:t>الفرق بين البيانات والمعلومات</a:t>
            </a:r>
          </a:p>
          <a:p>
            <a:pPr>
              <a:buFont typeface="Wingdings" panose="05000000000000000000" pitchFamily="2" charset="2"/>
              <a:buChar char="§"/>
            </a:pPr>
            <a:r>
              <a:rPr lang="ar-SA" sz="5400" dirty="0">
                <a:solidFill>
                  <a:schemeClr val="accent5">
                    <a:lumMod val="75000"/>
                  </a:schemeClr>
                </a:solidFill>
              </a:rPr>
              <a:t>المقصود بقاعدة البيانات</a:t>
            </a:r>
          </a:p>
          <a:p>
            <a:pPr>
              <a:buFont typeface="Wingdings" panose="05000000000000000000" pitchFamily="2" charset="2"/>
              <a:buChar char="§"/>
            </a:pPr>
            <a:r>
              <a:rPr lang="ar-SA" sz="5400" dirty="0">
                <a:solidFill>
                  <a:schemeClr val="accent5">
                    <a:lumMod val="75000"/>
                  </a:schemeClr>
                </a:solidFill>
              </a:rPr>
              <a:t>مكونات قاعدة البيانات</a:t>
            </a:r>
          </a:p>
          <a:p>
            <a:pPr>
              <a:buFont typeface="Wingdings" panose="05000000000000000000" pitchFamily="2" charset="2"/>
              <a:buChar char="§"/>
            </a:pPr>
            <a:r>
              <a:rPr lang="ar-SA" sz="5400" dirty="0">
                <a:solidFill>
                  <a:schemeClr val="accent5">
                    <a:lumMod val="75000"/>
                  </a:schemeClr>
                </a:solidFill>
              </a:rPr>
              <a:t>أمثلة لقاعدة البيانات</a:t>
            </a:r>
          </a:p>
        </p:txBody>
      </p:sp>
    </p:spTree>
    <p:extLst>
      <p:ext uri="{BB962C8B-B14F-4D97-AF65-F5344CB8AC3E}">
        <p14:creationId xmlns:p14="http://schemas.microsoft.com/office/powerpoint/2010/main" val="3129463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AD4D5F7-5EE7-4A52-A599-FE823026F5C6}"/>
              </a:ext>
            </a:extLst>
          </p:cNvPr>
          <p:cNvSpPr>
            <a:spLocks noGrp="1"/>
          </p:cNvSpPr>
          <p:nvPr>
            <p:ph type="title"/>
          </p:nvPr>
        </p:nvSpPr>
        <p:spPr>
          <a:xfrm>
            <a:off x="1371599" y="247650"/>
            <a:ext cx="9601200" cy="1485900"/>
          </a:xfrm>
        </p:spPr>
        <p:txBody>
          <a:bodyPr>
            <a:normAutofit/>
          </a:bodyPr>
          <a:lstStyle/>
          <a:p>
            <a:pPr algn="ctr"/>
            <a:r>
              <a:rPr lang="ar-SA" sz="6600" dirty="0">
                <a:solidFill>
                  <a:schemeClr val="tx1"/>
                </a:solidFill>
              </a:rPr>
              <a:t>البيانات والمعلومات</a:t>
            </a:r>
          </a:p>
        </p:txBody>
      </p:sp>
      <p:sp>
        <p:nvSpPr>
          <p:cNvPr id="3" name="عنصر نائب للمحتوى 2">
            <a:extLst>
              <a:ext uri="{FF2B5EF4-FFF2-40B4-BE49-F238E27FC236}">
                <a16:creationId xmlns:a16="http://schemas.microsoft.com/office/drawing/2014/main" id="{764FDFCD-F7B8-40F4-9D31-472DAA34488E}"/>
              </a:ext>
            </a:extLst>
          </p:cNvPr>
          <p:cNvSpPr>
            <a:spLocks noGrp="1"/>
          </p:cNvSpPr>
          <p:nvPr>
            <p:ph idx="1"/>
          </p:nvPr>
        </p:nvSpPr>
        <p:spPr>
          <a:xfrm>
            <a:off x="5812970" y="1985554"/>
            <a:ext cx="5159829" cy="3881846"/>
          </a:xfrm>
        </p:spPr>
        <p:txBody>
          <a:bodyPr>
            <a:normAutofit/>
          </a:bodyPr>
          <a:lstStyle/>
          <a:p>
            <a:r>
              <a:rPr lang="ar-SA" sz="2800" u="sng" dirty="0">
                <a:solidFill>
                  <a:schemeClr val="accent5">
                    <a:lumMod val="75000"/>
                  </a:schemeClr>
                </a:solidFill>
              </a:rPr>
              <a:t>البيانات</a:t>
            </a:r>
            <a:r>
              <a:rPr lang="ar-SA" sz="2800" dirty="0"/>
              <a:t> عبارة عن مجموعة من الحقائق. </a:t>
            </a:r>
          </a:p>
          <a:p>
            <a:endParaRPr lang="ar-SA" sz="2800" dirty="0"/>
          </a:p>
          <a:p>
            <a:r>
              <a:rPr lang="ar-SA" sz="2800" dirty="0"/>
              <a:t>عند معالجة البيانات، أو تنظيمها، أو تقديمها في سياق معين للوصول لمعرفة أو حقائق، تسمى </a:t>
            </a:r>
            <a:r>
              <a:rPr lang="ar-SA" sz="2800" u="sng" dirty="0">
                <a:solidFill>
                  <a:schemeClr val="accent6">
                    <a:lumMod val="75000"/>
                  </a:schemeClr>
                </a:solidFill>
              </a:rPr>
              <a:t>معلومات</a:t>
            </a:r>
          </a:p>
        </p:txBody>
      </p:sp>
      <p:pic>
        <p:nvPicPr>
          <p:cNvPr id="5" name="صورة 4">
            <a:extLst>
              <a:ext uri="{FF2B5EF4-FFF2-40B4-BE49-F238E27FC236}">
                <a16:creationId xmlns:a16="http://schemas.microsoft.com/office/drawing/2014/main" id="{2FF53751-23BB-48C7-AD73-94C28B1DABF7}"/>
              </a:ext>
            </a:extLst>
          </p:cNvPr>
          <p:cNvPicPr>
            <a:picLocks noChangeAspect="1"/>
          </p:cNvPicPr>
          <p:nvPr/>
        </p:nvPicPr>
        <p:blipFill rotWithShape="1">
          <a:blip r:embed="rId2"/>
          <a:srcRect l="10000" t="21891" r="56178" b="9981"/>
          <a:stretch/>
        </p:blipFill>
        <p:spPr>
          <a:xfrm>
            <a:off x="1023258" y="2148840"/>
            <a:ext cx="4123509" cy="4669971"/>
          </a:xfrm>
          <a:prstGeom prst="rect">
            <a:avLst/>
          </a:prstGeom>
        </p:spPr>
      </p:pic>
    </p:spTree>
    <p:extLst>
      <p:ext uri="{BB962C8B-B14F-4D97-AF65-F5344CB8AC3E}">
        <p14:creationId xmlns:p14="http://schemas.microsoft.com/office/powerpoint/2010/main" val="3221962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a:extLst>
              <a:ext uri="{FF2B5EF4-FFF2-40B4-BE49-F238E27FC236}">
                <a16:creationId xmlns:a16="http://schemas.microsoft.com/office/drawing/2014/main" id="{1529B9EC-A404-4448-AA5C-E289C444FB49}"/>
              </a:ext>
            </a:extLst>
          </p:cNvPr>
          <p:cNvSpPr>
            <a:spLocks noGrp="1"/>
          </p:cNvSpPr>
          <p:nvPr>
            <p:ph type="title"/>
          </p:nvPr>
        </p:nvSpPr>
        <p:spPr/>
        <p:txBody>
          <a:bodyPr/>
          <a:lstStyle/>
          <a:p>
            <a:pPr algn="ctr"/>
            <a:r>
              <a:rPr lang="ar-SA" dirty="0"/>
              <a:t>صنفي الى ( </a:t>
            </a:r>
            <a:r>
              <a:rPr lang="ar-SA" dirty="0">
                <a:solidFill>
                  <a:srgbClr val="FF0000"/>
                </a:solidFill>
              </a:rPr>
              <a:t>بيانات</a:t>
            </a:r>
            <a:r>
              <a:rPr lang="ar-SA" dirty="0"/>
              <a:t> أو </a:t>
            </a:r>
            <a:r>
              <a:rPr lang="ar-SA" dirty="0">
                <a:solidFill>
                  <a:schemeClr val="accent4">
                    <a:lumMod val="75000"/>
                  </a:schemeClr>
                </a:solidFill>
              </a:rPr>
              <a:t>معلومات</a:t>
            </a:r>
            <a:r>
              <a:rPr lang="ar-SA" dirty="0"/>
              <a:t>)</a:t>
            </a:r>
          </a:p>
        </p:txBody>
      </p:sp>
      <p:sp>
        <p:nvSpPr>
          <p:cNvPr id="5" name="عنصر نائب للمحتوى 4">
            <a:extLst>
              <a:ext uri="{FF2B5EF4-FFF2-40B4-BE49-F238E27FC236}">
                <a16:creationId xmlns:a16="http://schemas.microsoft.com/office/drawing/2014/main" id="{E9E57291-DCDA-4381-9AAE-33B7E9840E62}"/>
              </a:ext>
            </a:extLst>
          </p:cNvPr>
          <p:cNvSpPr>
            <a:spLocks noGrp="1"/>
          </p:cNvSpPr>
          <p:nvPr>
            <p:ph sz="half" idx="1"/>
          </p:nvPr>
        </p:nvSpPr>
        <p:spPr>
          <a:xfrm>
            <a:off x="8556170" y="130629"/>
            <a:ext cx="3311317" cy="770710"/>
          </a:xfrm>
        </p:spPr>
        <p:txBody>
          <a:bodyPr>
            <a:normAutofit/>
          </a:bodyPr>
          <a:lstStyle/>
          <a:p>
            <a:pPr marL="0" indent="0">
              <a:buNone/>
            </a:pPr>
            <a:r>
              <a:rPr lang="ar-SA" u="sng" dirty="0">
                <a:solidFill>
                  <a:srgbClr val="FFC000"/>
                </a:solidFill>
              </a:rPr>
              <a:t>تدريب</a:t>
            </a:r>
          </a:p>
        </p:txBody>
      </p:sp>
      <p:sp>
        <p:nvSpPr>
          <p:cNvPr id="6" name="عنصر نائب للمحتوى 5">
            <a:extLst>
              <a:ext uri="{FF2B5EF4-FFF2-40B4-BE49-F238E27FC236}">
                <a16:creationId xmlns:a16="http://schemas.microsoft.com/office/drawing/2014/main" id="{B07EA946-D228-4825-872B-7E5C50299351}"/>
              </a:ext>
            </a:extLst>
          </p:cNvPr>
          <p:cNvSpPr>
            <a:spLocks noGrp="1"/>
          </p:cNvSpPr>
          <p:nvPr>
            <p:ph sz="half" idx="2"/>
          </p:nvPr>
        </p:nvSpPr>
        <p:spPr>
          <a:xfrm>
            <a:off x="6525403" y="1567543"/>
            <a:ext cx="4447786" cy="4924697"/>
          </a:xfrm>
        </p:spPr>
        <p:txBody>
          <a:bodyPr>
            <a:normAutofit/>
          </a:bodyPr>
          <a:lstStyle/>
          <a:p>
            <a:pPr>
              <a:lnSpc>
                <a:spcPct val="150000"/>
              </a:lnSpc>
            </a:pPr>
            <a:r>
              <a:rPr lang="ar-SA" dirty="0"/>
              <a:t>أرنب</a:t>
            </a:r>
          </a:p>
          <a:p>
            <a:pPr>
              <a:lnSpc>
                <a:spcPct val="150000"/>
              </a:lnSpc>
            </a:pPr>
            <a:r>
              <a:rPr lang="ar-SA" dirty="0"/>
              <a:t>أسد</a:t>
            </a:r>
          </a:p>
          <a:p>
            <a:pPr>
              <a:lnSpc>
                <a:spcPct val="150000"/>
              </a:lnSpc>
            </a:pPr>
            <a:r>
              <a:rPr lang="ar-SA" dirty="0"/>
              <a:t>محمد</a:t>
            </a:r>
          </a:p>
          <a:p>
            <a:pPr>
              <a:lnSpc>
                <a:spcPct val="150000"/>
              </a:lnSpc>
            </a:pPr>
            <a:r>
              <a:rPr lang="ar-SA" dirty="0"/>
              <a:t>محمد رسول الله</a:t>
            </a:r>
          </a:p>
          <a:p>
            <a:pPr>
              <a:lnSpc>
                <a:spcPct val="150000"/>
              </a:lnSpc>
            </a:pPr>
            <a:r>
              <a:rPr lang="ar-SA" dirty="0"/>
              <a:t>الأسد حيوان مفترس</a:t>
            </a:r>
          </a:p>
          <a:p>
            <a:pPr>
              <a:lnSpc>
                <a:spcPct val="150000"/>
              </a:lnSpc>
            </a:pPr>
            <a:r>
              <a:rPr lang="ar-SA" dirty="0"/>
              <a:t>ريما طالبة في الصف الثاني متوسط</a:t>
            </a:r>
          </a:p>
          <a:p>
            <a:pPr>
              <a:lnSpc>
                <a:spcPct val="150000"/>
              </a:lnSpc>
            </a:pPr>
            <a:r>
              <a:rPr lang="ar-SA" dirty="0"/>
              <a:t>جوال</a:t>
            </a:r>
          </a:p>
          <a:p>
            <a:pPr>
              <a:lnSpc>
                <a:spcPct val="150000"/>
              </a:lnSpc>
            </a:pPr>
            <a:r>
              <a:rPr lang="ar-SA" dirty="0"/>
              <a:t>1444هـ</a:t>
            </a:r>
          </a:p>
        </p:txBody>
      </p:sp>
    </p:spTree>
    <p:extLst>
      <p:ext uri="{BB962C8B-B14F-4D97-AF65-F5344CB8AC3E}">
        <p14:creationId xmlns:p14="http://schemas.microsoft.com/office/powerpoint/2010/main" val="1412659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8D40156-4415-4C40-BA5F-AB20AED70035}"/>
              </a:ext>
            </a:extLst>
          </p:cNvPr>
          <p:cNvSpPr>
            <a:spLocks noGrp="1"/>
          </p:cNvSpPr>
          <p:nvPr>
            <p:ph type="title"/>
          </p:nvPr>
        </p:nvSpPr>
        <p:spPr/>
        <p:txBody>
          <a:bodyPr/>
          <a:lstStyle/>
          <a:p>
            <a:pPr algn="ctr"/>
            <a:r>
              <a:rPr lang="ar-SA" dirty="0"/>
              <a:t>قاعدة البيانات</a:t>
            </a:r>
          </a:p>
        </p:txBody>
      </p:sp>
      <p:pic>
        <p:nvPicPr>
          <p:cNvPr id="5" name="عنصر نائب للمحتوى 4">
            <a:extLst>
              <a:ext uri="{FF2B5EF4-FFF2-40B4-BE49-F238E27FC236}">
                <a16:creationId xmlns:a16="http://schemas.microsoft.com/office/drawing/2014/main" id="{DFFADD81-DD78-4D6E-974C-683B05C0BA06}"/>
              </a:ext>
            </a:extLst>
          </p:cNvPr>
          <p:cNvPicPr>
            <a:picLocks noGrp="1" noChangeAspect="1"/>
          </p:cNvPicPr>
          <p:nvPr>
            <p:ph idx="1"/>
          </p:nvPr>
        </p:nvPicPr>
        <p:blipFill rotWithShape="1">
          <a:blip r:embed="rId2"/>
          <a:srcRect l="9704" t="21880" r="31244" b="18766"/>
          <a:stretch/>
        </p:blipFill>
        <p:spPr>
          <a:xfrm>
            <a:off x="1371600" y="1593668"/>
            <a:ext cx="9810207" cy="5029200"/>
          </a:xfrm>
        </p:spPr>
      </p:pic>
    </p:spTree>
    <p:extLst>
      <p:ext uri="{BB962C8B-B14F-4D97-AF65-F5344CB8AC3E}">
        <p14:creationId xmlns:p14="http://schemas.microsoft.com/office/powerpoint/2010/main" val="3221487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A6DB7DE-382E-4DE5-9658-61D106876DF3}"/>
              </a:ext>
            </a:extLst>
          </p:cNvPr>
          <p:cNvSpPr>
            <a:spLocks noGrp="1"/>
          </p:cNvSpPr>
          <p:nvPr>
            <p:ph type="title"/>
          </p:nvPr>
        </p:nvSpPr>
        <p:spPr/>
        <p:txBody>
          <a:bodyPr/>
          <a:lstStyle/>
          <a:p>
            <a:pPr algn="ctr"/>
            <a:r>
              <a:rPr lang="ar-SA" dirty="0"/>
              <a:t>مكونات قاعدة البيانات</a:t>
            </a:r>
          </a:p>
        </p:txBody>
      </p:sp>
      <p:pic>
        <p:nvPicPr>
          <p:cNvPr id="5" name="صورة 4">
            <a:extLst>
              <a:ext uri="{FF2B5EF4-FFF2-40B4-BE49-F238E27FC236}">
                <a16:creationId xmlns:a16="http://schemas.microsoft.com/office/drawing/2014/main" id="{5089B2D0-A612-4088-81AE-D6211CE016D7}"/>
              </a:ext>
            </a:extLst>
          </p:cNvPr>
          <p:cNvPicPr>
            <a:picLocks noChangeAspect="1"/>
          </p:cNvPicPr>
          <p:nvPr/>
        </p:nvPicPr>
        <p:blipFill rotWithShape="1">
          <a:blip r:embed="rId2"/>
          <a:srcRect l="14786" t="23034" r="33464" b="18079"/>
          <a:stretch/>
        </p:blipFill>
        <p:spPr>
          <a:xfrm>
            <a:off x="1219200" y="1546316"/>
            <a:ext cx="10567851" cy="5220244"/>
          </a:xfrm>
          <a:prstGeom prst="rect">
            <a:avLst/>
          </a:prstGeom>
        </p:spPr>
      </p:pic>
      <p:sp>
        <p:nvSpPr>
          <p:cNvPr id="3" name="عنصر نائب للمحتوى 2">
            <a:extLst>
              <a:ext uri="{FF2B5EF4-FFF2-40B4-BE49-F238E27FC236}">
                <a16:creationId xmlns:a16="http://schemas.microsoft.com/office/drawing/2014/main" id="{79DB0F71-1C52-4AA0-8AFF-B2F4B5AC17FF}"/>
              </a:ext>
            </a:extLst>
          </p:cNvPr>
          <p:cNvSpPr>
            <a:spLocks noGrp="1"/>
          </p:cNvSpPr>
          <p:nvPr>
            <p:ph idx="1"/>
          </p:nvPr>
        </p:nvSpPr>
        <p:spPr>
          <a:xfrm>
            <a:off x="1463040" y="1762941"/>
            <a:ext cx="862148" cy="587285"/>
          </a:xfrm>
        </p:spPr>
        <p:txBody>
          <a:bodyPr>
            <a:normAutofit lnSpcReduction="10000"/>
          </a:bodyPr>
          <a:lstStyle/>
          <a:p>
            <a:pPr marL="0" indent="0">
              <a:buNone/>
            </a:pPr>
            <a:r>
              <a:rPr lang="ar-SA" sz="3600" dirty="0">
                <a:solidFill>
                  <a:srgbClr val="FF0000"/>
                </a:solidFill>
              </a:rPr>
              <a:t>1</a:t>
            </a:r>
          </a:p>
        </p:txBody>
      </p:sp>
      <p:sp>
        <p:nvSpPr>
          <p:cNvPr id="6" name="عنصر نائب للمحتوى 2">
            <a:extLst>
              <a:ext uri="{FF2B5EF4-FFF2-40B4-BE49-F238E27FC236}">
                <a16:creationId xmlns:a16="http://schemas.microsoft.com/office/drawing/2014/main" id="{67342A7A-81BD-4E1D-883D-B0516E9DED0B}"/>
              </a:ext>
            </a:extLst>
          </p:cNvPr>
          <p:cNvSpPr txBox="1">
            <a:spLocks/>
          </p:cNvSpPr>
          <p:nvPr/>
        </p:nvSpPr>
        <p:spPr>
          <a:xfrm>
            <a:off x="3444240" y="5878557"/>
            <a:ext cx="862148" cy="587285"/>
          </a:xfrm>
          <a:prstGeom prst="rect">
            <a:avLst/>
          </a:prstGeom>
        </p:spPr>
        <p:txBody>
          <a:bodyPr vert="horz" lIns="91440" tIns="45720" rIns="91440" bIns="45720" rtlCol="0">
            <a:normAutofit lnSpcReduction="10000"/>
          </a:bodyPr>
          <a:lst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ar-SA" sz="3600" dirty="0">
                <a:solidFill>
                  <a:srgbClr val="FF0000"/>
                </a:solidFill>
              </a:rPr>
              <a:t>2</a:t>
            </a:r>
          </a:p>
        </p:txBody>
      </p:sp>
      <p:sp>
        <p:nvSpPr>
          <p:cNvPr id="7" name="عنصر نائب للمحتوى 2">
            <a:extLst>
              <a:ext uri="{FF2B5EF4-FFF2-40B4-BE49-F238E27FC236}">
                <a16:creationId xmlns:a16="http://schemas.microsoft.com/office/drawing/2014/main" id="{4E2BB855-F007-43BC-8F94-F098A6A84A40}"/>
              </a:ext>
            </a:extLst>
          </p:cNvPr>
          <p:cNvSpPr txBox="1">
            <a:spLocks/>
          </p:cNvSpPr>
          <p:nvPr/>
        </p:nvSpPr>
        <p:spPr>
          <a:xfrm>
            <a:off x="10406743" y="5878556"/>
            <a:ext cx="862148" cy="587285"/>
          </a:xfrm>
          <a:prstGeom prst="rect">
            <a:avLst/>
          </a:prstGeom>
        </p:spPr>
        <p:txBody>
          <a:bodyPr vert="horz" lIns="91440" tIns="45720" rIns="91440" bIns="45720" rtlCol="0">
            <a:normAutofit lnSpcReduction="10000"/>
          </a:bodyPr>
          <a:lst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ar-SA" sz="3600" dirty="0">
                <a:solidFill>
                  <a:srgbClr val="FF0000"/>
                </a:solidFill>
              </a:rPr>
              <a:t>3</a:t>
            </a:r>
          </a:p>
        </p:txBody>
      </p:sp>
    </p:spTree>
    <p:extLst>
      <p:ext uri="{BB962C8B-B14F-4D97-AF65-F5344CB8AC3E}">
        <p14:creationId xmlns:p14="http://schemas.microsoft.com/office/powerpoint/2010/main" val="3563711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F2983C-F825-42C3-A758-BC17652AE61B}"/>
              </a:ext>
            </a:extLst>
          </p:cNvPr>
          <p:cNvSpPr>
            <a:spLocks noGrp="1"/>
          </p:cNvSpPr>
          <p:nvPr>
            <p:ph type="title"/>
          </p:nvPr>
        </p:nvSpPr>
        <p:spPr/>
        <p:txBody>
          <a:bodyPr/>
          <a:lstStyle/>
          <a:p>
            <a:r>
              <a:rPr lang="ar-SA" dirty="0"/>
              <a:t>ماهي مكونات قاعدة البيانات؟</a:t>
            </a:r>
          </a:p>
        </p:txBody>
      </p:sp>
      <p:sp>
        <p:nvSpPr>
          <p:cNvPr id="3" name="عنصر نائب للمحتوى 2">
            <a:extLst>
              <a:ext uri="{FF2B5EF4-FFF2-40B4-BE49-F238E27FC236}">
                <a16:creationId xmlns:a16="http://schemas.microsoft.com/office/drawing/2014/main" id="{8906A360-73CA-4299-A19B-385E966BB859}"/>
              </a:ext>
            </a:extLst>
          </p:cNvPr>
          <p:cNvSpPr>
            <a:spLocks noGrp="1"/>
          </p:cNvSpPr>
          <p:nvPr>
            <p:ph idx="1"/>
          </p:nvPr>
        </p:nvSpPr>
        <p:spPr/>
        <p:txBody>
          <a:bodyPr>
            <a:normAutofit/>
          </a:bodyPr>
          <a:lstStyle/>
          <a:p>
            <a:pPr>
              <a:lnSpc>
                <a:spcPct val="200000"/>
              </a:lnSpc>
            </a:pPr>
            <a:r>
              <a:rPr lang="ar-SA" sz="3200" dirty="0">
                <a:solidFill>
                  <a:schemeClr val="accent5">
                    <a:lumMod val="75000"/>
                  </a:schemeClr>
                </a:solidFill>
              </a:rPr>
              <a:t>1- الجدول: </a:t>
            </a:r>
          </a:p>
          <a:p>
            <a:pPr>
              <a:lnSpc>
                <a:spcPct val="200000"/>
              </a:lnSpc>
            </a:pPr>
            <a:r>
              <a:rPr lang="ar-SA" sz="3200" dirty="0">
                <a:solidFill>
                  <a:schemeClr val="accent5">
                    <a:lumMod val="75000"/>
                  </a:schemeClr>
                </a:solidFill>
              </a:rPr>
              <a:t>2- الخاصية:</a:t>
            </a:r>
          </a:p>
          <a:p>
            <a:pPr>
              <a:lnSpc>
                <a:spcPct val="200000"/>
              </a:lnSpc>
            </a:pPr>
            <a:r>
              <a:rPr lang="ar-SA" sz="3200" dirty="0">
                <a:solidFill>
                  <a:schemeClr val="accent5">
                    <a:lumMod val="75000"/>
                  </a:schemeClr>
                </a:solidFill>
              </a:rPr>
              <a:t>3- السجل:</a:t>
            </a:r>
          </a:p>
        </p:txBody>
      </p:sp>
    </p:spTree>
    <p:extLst>
      <p:ext uri="{BB962C8B-B14F-4D97-AF65-F5344CB8AC3E}">
        <p14:creationId xmlns:p14="http://schemas.microsoft.com/office/powerpoint/2010/main" val="182429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9251B7C-C794-4972-96A3-9D84D3714055}"/>
              </a:ext>
            </a:extLst>
          </p:cNvPr>
          <p:cNvSpPr>
            <a:spLocks noGrp="1"/>
          </p:cNvSpPr>
          <p:nvPr>
            <p:ph type="title"/>
          </p:nvPr>
        </p:nvSpPr>
        <p:spPr/>
        <p:txBody>
          <a:bodyPr/>
          <a:lstStyle/>
          <a:p>
            <a:r>
              <a:rPr lang="ar-SA" dirty="0"/>
              <a:t>أمثلة لبرامج قاعدة البيانات</a:t>
            </a:r>
          </a:p>
        </p:txBody>
      </p:sp>
      <p:sp>
        <p:nvSpPr>
          <p:cNvPr id="3" name="عنصر نائب للمحتوى 2">
            <a:extLst>
              <a:ext uri="{FF2B5EF4-FFF2-40B4-BE49-F238E27FC236}">
                <a16:creationId xmlns:a16="http://schemas.microsoft.com/office/drawing/2014/main" id="{6CAA8F96-4A07-4A05-84CA-AF186793597D}"/>
              </a:ext>
            </a:extLst>
          </p:cNvPr>
          <p:cNvSpPr>
            <a:spLocks noGrp="1"/>
          </p:cNvSpPr>
          <p:nvPr>
            <p:ph idx="1"/>
          </p:nvPr>
        </p:nvSpPr>
        <p:spPr/>
        <p:txBody>
          <a:bodyPr>
            <a:normAutofit/>
          </a:bodyPr>
          <a:lstStyle/>
          <a:p>
            <a:r>
              <a:rPr lang="ar-SA" sz="3600" dirty="0"/>
              <a:t>نماذج عبر الانترنت</a:t>
            </a:r>
          </a:p>
          <a:p>
            <a:r>
              <a:rPr lang="ar-SA" sz="3600" dirty="0"/>
              <a:t>تطبيقات مثل برنامج مايكروسوفت اكسل</a:t>
            </a:r>
          </a:p>
        </p:txBody>
      </p:sp>
    </p:spTree>
    <p:extLst>
      <p:ext uri="{BB962C8B-B14F-4D97-AF65-F5344CB8AC3E}">
        <p14:creationId xmlns:p14="http://schemas.microsoft.com/office/powerpoint/2010/main" val="180609256"/>
      </p:ext>
    </p:extLst>
  </p:cSld>
  <p:clrMapOvr>
    <a:masterClrMapping/>
  </p:clrMapOvr>
</p:sld>
</file>

<file path=ppt/theme/theme1.xml><?xml version="1.0" encoding="utf-8"?>
<a:theme xmlns:a="http://schemas.openxmlformats.org/drawingml/2006/main" name="قص">
  <a:themeElements>
    <a:clrScheme name="قص">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قص">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قص">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قص</Template>
  <TotalTime>80</TotalTime>
  <Words>287</Words>
  <Application>Microsoft Office PowerPoint</Application>
  <PresentationFormat>شاشة عريضة</PresentationFormat>
  <Paragraphs>63</Paragraphs>
  <Slides>20</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20</vt:i4>
      </vt:variant>
    </vt:vector>
  </HeadingPairs>
  <TitlesOfParts>
    <vt:vector size="25" baseType="lpstr">
      <vt:lpstr>Aldhabi</vt:lpstr>
      <vt:lpstr>Arial</vt:lpstr>
      <vt:lpstr>Franklin Gothic Book</vt:lpstr>
      <vt:lpstr>Wingdings</vt:lpstr>
      <vt:lpstr>قص</vt:lpstr>
      <vt:lpstr>بسم الله الرحمن الرحيم</vt:lpstr>
      <vt:lpstr>وحدة جمع المعلومات</vt:lpstr>
      <vt:lpstr>سنتعلم  اليوم: </vt:lpstr>
      <vt:lpstr>البيانات والمعلومات</vt:lpstr>
      <vt:lpstr>صنفي الى ( بيانات أو معلومات)</vt:lpstr>
      <vt:lpstr>قاعدة البيانات</vt:lpstr>
      <vt:lpstr>مكونات قاعدة البيانات</vt:lpstr>
      <vt:lpstr>ماهي مكونات قاعدة البيانات؟</vt:lpstr>
      <vt:lpstr>أمثلة لبرامج قاعدة البيانات</vt:lpstr>
      <vt:lpstr>من أمثلة برامج قاعدة البيانات</vt:lpstr>
      <vt:lpstr>تقويم ختامي</vt:lpstr>
      <vt:lpstr>عرض تقديمي في PowerPoint</vt:lpstr>
      <vt:lpstr>عرض تقديمي في PowerPoint</vt:lpstr>
      <vt:lpstr>وقل ربي زدني علما</vt:lpstr>
      <vt:lpstr>وحدة جمع المعلومات</vt:lpstr>
      <vt:lpstr>مراجعة الدرس السابق  اختاري الإجابة الصحيحة مما يأتي:</vt:lpstr>
      <vt:lpstr>نورة طالبة في الصف الثاني  متوسط أرادت جمع معلومات عن ظاهرة كثرة الغياب في المدرسة . فأعدت نموذجا يحتوي على مجموعة من الأسئلة وصممتها في برنامج الوورد إلا أنها واجهت بعض المشاكل منها التكلفة المادية لطباعة الورق وصعوبة ايصالها لكل الطالبات ..  فهل بإمكانك اقتراح حل ينقذها من المشكلة؟</vt:lpstr>
      <vt:lpstr>نماذج الانترنت</vt:lpstr>
      <vt:lpstr>أنواع الأسئلة في نماذج الانترنت:</vt:lpstr>
      <vt:lpstr>شاكرة لكن حسن التفاعل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ندى الدغيرى</dc:creator>
  <cp:lastModifiedBy>ندى الدغيرى</cp:lastModifiedBy>
  <cp:revision>8</cp:revision>
  <dcterms:created xsi:type="dcterms:W3CDTF">2022-08-26T07:12:08Z</dcterms:created>
  <dcterms:modified xsi:type="dcterms:W3CDTF">2022-08-28T18:18:20Z</dcterms:modified>
</cp:coreProperties>
</file>