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8" r:id="rId1"/>
  </p:sldMasterIdLst>
  <p:sldIdLst>
    <p:sldId id="256" r:id="rId2"/>
    <p:sldId id="267" r:id="rId3"/>
    <p:sldId id="268" r:id="rId4"/>
    <p:sldId id="269" r:id="rId5"/>
    <p:sldId id="270" r:id="rId6"/>
    <p:sldId id="276" r:id="rId7"/>
    <p:sldId id="271" r:id="rId8"/>
    <p:sldId id="272" r:id="rId9"/>
    <p:sldId id="257" r:id="rId10"/>
    <p:sldId id="258" r:id="rId11"/>
    <p:sldId id="259" r:id="rId12"/>
    <p:sldId id="273" r:id="rId13"/>
    <p:sldId id="260" r:id="rId14"/>
    <p:sldId id="277" r:id="rId15"/>
    <p:sldId id="275" r:id="rId16"/>
    <p:sldId id="274" r:id="rId17"/>
    <p:sldId id="261" r:id="rId18"/>
    <p:sldId id="262" r:id="rId19"/>
    <p:sldId id="278" r:id="rId20"/>
    <p:sldId id="263" r:id="rId21"/>
    <p:sldId id="264" r:id="rId22"/>
    <p:sldId id="265" r:id="rId23"/>
    <p:sldId id="266" r:id="rId24"/>
    <p:sldId id="279" r:id="rId25"/>
    <p:sldId id="280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9D049-D03C-44F5-A409-92E4CF6CC5A0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CA4BED71-B881-484A-A133-5029920F6F49}">
      <dgm:prSet phldrT="[نص]" custT="1"/>
      <dgm:spPr/>
      <dgm:t>
        <a:bodyPr/>
        <a:lstStyle/>
        <a:p>
          <a:pPr rtl="1"/>
          <a:r>
            <a:rPr lang="ar-SA" sz="1800" b="1" dirty="0"/>
            <a:t>الدفع الإلكتروني</a:t>
          </a:r>
        </a:p>
      </dgm:t>
    </dgm:pt>
    <dgm:pt modelId="{5071CB58-C5B0-4813-BDAB-86A5EF270121}" type="parTrans" cxnId="{BF4BF726-A941-4B72-83A2-D8D4A9D0ECDF}">
      <dgm:prSet/>
      <dgm:spPr/>
      <dgm:t>
        <a:bodyPr/>
        <a:lstStyle/>
        <a:p>
          <a:pPr rtl="1"/>
          <a:endParaRPr lang="ar-SA"/>
        </a:p>
      </dgm:t>
    </dgm:pt>
    <dgm:pt modelId="{CDA4A9F8-FD59-4E73-88F9-CC8C0635B72D}" type="sibTrans" cxnId="{BF4BF726-A941-4B72-83A2-D8D4A9D0ECDF}">
      <dgm:prSet custT="1"/>
      <dgm:spPr/>
      <dgm:t>
        <a:bodyPr/>
        <a:lstStyle/>
        <a:p>
          <a:pPr rtl="1"/>
          <a:r>
            <a:rPr lang="ar-SA" sz="2000" b="1" dirty="0"/>
            <a:t>التحويل الإلكتروني للأموال</a:t>
          </a:r>
        </a:p>
      </dgm:t>
    </dgm:pt>
    <dgm:pt modelId="{CA94DE46-345D-46E7-A4AC-0EE578F3C810}">
      <dgm:prSet phldrT="[نص]" phldr="1" custT="1"/>
      <dgm:spPr/>
      <dgm:t>
        <a:bodyPr/>
        <a:lstStyle/>
        <a:p>
          <a:pPr rtl="1"/>
          <a:endParaRPr lang="ar-SA" sz="1800" b="1"/>
        </a:p>
      </dgm:t>
    </dgm:pt>
    <dgm:pt modelId="{DA31471F-7FC8-4AF8-A57E-1DC6B79DFB0B}" type="parTrans" cxnId="{6F392F77-5840-45EA-B89E-8C4173D40C61}">
      <dgm:prSet/>
      <dgm:spPr/>
      <dgm:t>
        <a:bodyPr/>
        <a:lstStyle/>
        <a:p>
          <a:pPr rtl="1"/>
          <a:endParaRPr lang="ar-SA"/>
        </a:p>
      </dgm:t>
    </dgm:pt>
    <dgm:pt modelId="{87A61EAA-C023-4D93-ADFA-A2993D5BAA44}" type="sibTrans" cxnId="{6F392F77-5840-45EA-B89E-8C4173D40C61}">
      <dgm:prSet/>
      <dgm:spPr/>
      <dgm:t>
        <a:bodyPr/>
        <a:lstStyle/>
        <a:p>
          <a:pPr rtl="1"/>
          <a:endParaRPr lang="ar-SA"/>
        </a:p>
      </dgm:t>
    </dgm:pt>
    <dgm:pt modelId="{64F535BB-190B-4FDB-B1A7-1E36CCC9450A}">
      <dgm:prSet phldrT="[نص]" custT="1"/>
      <dgm:spPr/>
      <dgm:t>
        <a:bodyPr/>
        <a:lstStyle/>
        <a:p>
          <a:pPr rtl="1"/>
          <a:r>
            <a:rPr lang="ar-SA" sz="1800" b="1" dirty="0"/>
            <a:t>التبادل الإلكتروني للبيانات</a:t>
          </a:r>
        </a:p>
      </dgm:t>
    </dgm:pt>
    <dgm:pt modelId="{97A6E278-B961-4975-AE0A-660C1D495248}" type="parTrans" cxnId="{0CCFE2BF-9566-479E-B7AF-804ADFE3FFFB}">
      <dgm:prSet/>
      <dgm:spPr/>
      <dgm:t>
        <a:bodyPr/>
        <a:lstStyle/>
        <a:p>
          <a:pPr rtl="1"/>
          <a:endParaRPr lang="ar-SA"/>
        </a:p>
      </dgm:t>
    </dgm:pt>
    <dgm:pt modelId="{620C2AAF-6ED0-47FE-8E13-4A2462A1DF59}" type="sibTrans" cxnId="{0CCFE2BF-9566-479E-B7AF-804ADFE3FFFB}">
      <dgm:prSet custT="1"/>
      <dgm:spPr/>
      <dgm:t>
        <a:bodyPr/>
        <a:lstStyle/>
        <a:p>
          <a:pPr rtl="1"/>
          <a:r>
            <a:rPr lang="ar-SA" sz="2000" b="1" dirty="0"/>
            <a:t>التسويق الالكتروني</a:t>
          </a:r>
        </a:p>
      </dgm:t>
    </dgm:pt>
    <dgm:pt modelId="{34EC246D-A979-4F6E-979A-0DFF89F76143}">
      <dgm:prSet phldrT="[نص]" phldr="1" custT="1"/>
      <dgm:spPr/>
      <dgm:t>
        <a:bodyPr/>
        <a:lstStyle/>
        <a:p>
          <a:pPr rtl="1"/>
          <a:endParaRPr lang="ar-SA" sz="1800" b="1"/>
        </a:p>
      </dgm:t>
    </dgm:pt>
    <dgm:pt modelId="{2A1623E6-7A3C-4CEE-9405-5D6A959C8776}" type="parTrans" cxnId="{21851949-9F37-42CC-B338-C6E120D67F66}">
      <dgm:prSet/>
      <dgm:spPr/>
      <dgm:t>
        <a:bodyPr/>
        <a:lstStyle/>
        <a:p>
          <a:pPr rtl="1"/>
          <a:endParaRPr lang="ar-SA"/>
        </a:p>
      </dgm:t>
    </dgm:pt>
    <dgm:pt modelId="{EFB032CC-EA30-4F80-BB58-A196545D0DB4}" type="sibTrans" cxnId="{21851949-9F37-42CC-B338-C6E120D67F66}">
      <dgm:prSet/>
      <dgm:spPr/>
      <dgm:t>
        <a:bodyPr/>
        <a:lstStyle/>
        <a:p>
          <a:pPr rtl="1"/>
          <a:endParaRPr lang="ar-SA"/>
        </a:p>
      </dgm:t>
    </dgm:pt>
    <dgm:pt modelId="{F8D78C4F-CBC9-4410-904F-F9FD43E4387E}">
      <dgm:prSet phldrT="[نص]" custT="1"/>
      <dgm:spPr/>
      <dgm:t>
        <a:bodyPr/>
        <a:lstStyle/>
        <a:p>
          <a:pPr rtl="1"/>
          <a:r>
            <a:rPr lang="ar-SA" sz="1800" b="1" dirty="0"/>
            <a:t>إدارة المخزون</a:t>
          </a:r>
        </a:p>
      </dgm:t>
    </dgm:pt>
    <dgm:pt modelId="{E545F7A2-30E9-457F-B6A3-98320DE4E3C9}" type="parTrans" cxnId="{BC9D8F22-8825-4380-9FB8-0862C23E865B}">
      <dgm:prSet/>
      <dgm:spPr/>
      <dgm:t>
        <a:bodyPr/>
        <a:lstStyle/>
        <a:p>
          <a:pPr rtl="1"/>
          <a:endParaRPr lang="ar-SA"/>
        </a:p>
      </dgm:t>
    </dgm:pt>
    <dgm:pt modelId="{CB8ABEAB-9173-403A-97EB-07E3B87A6487}" type="sibTrans" cxnId="{BC9D8F22-8825-4380-9FB8-0862C23E865B}">
      <dgm:prSet custT="1"/>
      <dgm:spPr/>
      <dgm:t>
        <a:bodyPr/>
        <a:lstStyle/>
        <a:p>
          <a:pPr rtl="1"/>
          <a:r>
            <a:rPr lang="ar-SA" sz="3200" b="1" dirty="0"/>
            <a:t>التوزيع الرقمي</a:t>
          </a:r>
        </a:p>
      </dgm:t>
    </dgm:pt>
    <dgm:pt modelId="{9181F8E8-B7BF-4111-A4CA-5EDF8240A0D2}">
      <dgm:prSet phldrT="[نص]" phldr="1" custT="1"/>
      <dgm:spPr/>
      <dgm:t>
        <a:bodyPr/>
        <a:lstStyle/>
        <a:p>
          <a:pPr rtl="1"/>
          <a:endParaRPr lang="ar-SA" sz="1800" b="1"/>
        </a:p>
      </dgm:t>
    </dgm:pt>
    <dgm:pt modelId="{B61F9E1E-7AD2-4732-856C-5BF44827FA88}" type="parTrans" cxnId="{CBF3861C-289D-4CB8-A515-F31B5E210CD9}">
      <dgm:prSet/>
      <dgm:spPr/>
      <dgm:t>
        <a:bodyPr/>
        <a:lstStyle/>
        <a:p>
          <a:pPr rtl="1"/>
          <a:endParaRPr lang="ar-SA"/>
        </a:p>
      </dgm:t>
    </dgm:pt>
    <dgm:pt modelId="{0A4E8B16-50C7-4994-B971-7E4E15F569A1}" type="sibTrans" cxnId="{CBF3861C-289D-4CB8-A515-F31B5E210CD9}">
      <dgm:prSet/>
      <dgm:spPr/>
      <dgm:t>
        <a:bodyPr/>
        <a:lstStyle/>
        <a:p>
          <a:pPr rtl="1"/>
          <a:endParaRPr lang="ar-SA"/>
        </a:p>
      </dgm:t>
    </dgm:pt>
    <dgm:pt modelId="{4C5B69B7-3F9E-4A66-B1A8-B2A5BEA3DC26}" type="pres">
      <dgm:prSet presAssocID="{6789D049-D03C-44F5-A409-92E4CF6CC5A0}" presName="Name0" presStyleCnt="0">
        <dgm:presLayoutVars>
          <dgm:chMax/>
          <dgm:chPref/>
          <dgm:dir/>
          <dgm:animLvl val="lvl"/>
        </dgm:presLayoutVars>
      </dgm:prSet>
      <dgm:spPr/>
    </dgm:pt>
    <dgm:pt modelId="{4EC3EF70-C266-4064-A1DB-189D89DFED50}" type="pres">
      <dgm:prSet presAssocID="{CA4BED71-B881-484A-A133-5029920F6F49}" presName="composite" presStyleCnt="0"/>
      <dgm:spPr/>
    </dgm:pt>
    <dgm:pt modelId="{7F58B233-A0D8-4B5E-A266-77110E185C6F}" type="pres">
      <dgm:prSet presAssocID="{CA4BED71-B881-484A-A133-5029920F6F4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82D9055-FA24-4091-B666-733B9FDFFB3D}" type="pres">
      <dgm:prSet presAssocID="{CA4BED71-B881-484A-A133-5029920F6F4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B50205D-339E-490E-9811-A6138079355D}" type="pres">
      <dgm:prSet presAssocID="{CA4BED71-B881-484A-A133-5029920F6F49}" presName="BalanceSpacing" presStyleCnt="0"/>
      <dgm:spPr/>
    </dgm:pt>
    <dgm:pt modelId="{91245F26-CB4D-471F-BA43-C09007E07E12}" type="pres">
      <dgm:prSet presAssocID="{CA4BED71-B881-484A-A133-5029920F6F49}" presName="BalanceSpacing1" presStyleCnt="0"/>
      <dgm:spPr/>
    </dgm:pt>
    <dgm:pt modelId="{4F7AA68C-F2A7-4703-8090-97F743419954}" type="pres">
      <dgm:prSet presAssocID="{CDA4A9F8-FD59-4E73-88F9-CC8C0635B72D}" presName="Accent1Text" presStyleLbl="node1" presStyleIdx="1" presStyleCnt="6"/>
      <dgm:spPr/>
    </dgm:pt>
    <dgm:pt modelId="{F52AD00A-B005-443A-BE48-AAE760758B34}" type="pres">
      <dgm:prSet presAssocID="{CDA4A9F8-FD59-4E73-88F9-CC8C0635B72D}" presName="spaceBetweenRectangles" presStyleCnt="0"/>
      <dgm:spPr/>
    </dgm:pt>
    <dgm:pt modelId="{E93A75A6-60C5-4481-B65E-45FFFB5D1991}" type="pres">
      <dgm:prSet presAssocID="{64F535BB-190B-4FDB-B1A7-1E36CCC9450A}" presName="composite" presStyleCnt="0"/>
      <dgm:spPr/>
    </dgm:pt>
    <dgm:pt modelId="{4DB2970D-F014-40DA-8B70-5D0C21DE09CC}" type="pres">
      <dgm:prSet presAssocID="{64F535BB-190B-4FDB-B1A7-1E36CCC9450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40DC8EED-AF11-467A-AFFE-AD3D49C7C01B}" type="pres">
      <dgm:prSet presAssocID="{64F535BB-190B-4FDB-B1A7-1E36CCC9450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E53F563-243E-436E-AB4D-5390EAC0FABD}" type="pres">
      <dgm:prSet presAssocID="{64F535BB-190B-4FDB-B1A7-1E36CCC9450A}" presName="BalanceSpacing" presStyleCnt="0"/>
      <dgm:spPr/>
    </dgm:pt>
    <dgm:pt modelId="{EA2ECB59-88AF-4CD3-9AED-55F62D3C3845}" type="pres">
      <dgm:prSet presAssocID="{64F535BB-190B-4FDB-B1A7-1E36CCC9450A}" presName="BalanceSpacing1" presStyleCnt="0"/>
      <dgm:spPr/>
    </dgm:pt>
    <dgm:pt modelId="{BEB3DEC1-4606-4B14-ABE6-7F9A1BE41957}" type="pres">
      <dgm:prSet presAssocID="{620C2AAF-6ED0-47FE-8E13-4A2462A1DF59}" presName="Accent1Text" presStyleLbl="node1" presStyleIdx="3" presStyleCnt="6"/>
      <dgm:spPr/>
    </dgm:pt>
    <dgm:pt modelId="{0A30B109-2E58-4A32-8EA8-737CC6B66525}" type="pres">
      <dgm:prSet presAssocID="{620C2AAF-6ED0-47FE-8E13-4A2462A1DF59}" presName="spaceBetweenRectangles" presStyleCnt="0"/>
      <dgm:spPr/>
    </dgm:pt>
    <dgm:pt modelId="{3EEA1995-3B2D-4E2B-83FD-838CDE921A44}" type="pres">
      <dgm:prSet presAssocID="{F8D78C4F-CBC9-4410-904F-F9FD43E4387E}" presName="composite" presStyleCnt="0"/>
      <dgm:spPr/>
    </dgm:pt>
    <dgm:pt modelId="{4FF351AF-F46D-4F27-90A1-DD48826C8BD1}" type="pres">
      <dgm:prSet presAssocID="{F8D78C4F-CBC9-4410-904F-F9FD43E4387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F5658C9-5DF7-402A-9019-198D143485F3}" type="pres">
      <dgm:prSet presAssocID="{F8D78C4F-CBC9-4410-904F-F9FD43E4387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9642211-D114-4A6E-9A8F-154103785617}" type="pres">
      <dgm:prSet presAssocID="{F8D78C4F-CBC9-4410-904F-F9FD43E4387E}" presName="BalanceSpacing" presStyleCnt="0"/>
      <dgm:spPr/>
    </dgm:pt>
    <dgm:pt modelId="{28F5621C-E140-44E5-8173-54FA76E20932}" type="pres">
      <dgm:prSet presAssocID="{F8D78C4F-CBC9-4410-904F-F9FD43E4387E}" presName="BalanceSpacing1" presStyleCnt="0"/>
      <dgm:spPr/>
    </dgm:pt>
    <dgm:pt modelId="{9632443A-4D78-4B60-B20F-80C2B497CA6D}" type="pres">
      <dgm:prSet presAssocID="{CB8ABEAB-9173-403A-97EB-07E3B87A6487}" presName="Accent1Text" presStyleLbl="node1" presStyleIdx="5" presStyleCnt="6"/>
      <dgm:spPr/>
    </dgm:pt>
  </dgm:ptLst>
  <dgm:cxnLst>
    <dgm:cxn modelId="{5C0A8519-FC84-431C-97F7-CBB94319BAB0}" type="presOf" srcId="{F8D78C4F-CBC9-4410-904F-F9FD43E4387E}" destId="{4FF351AF-F46D-4F27-90A1-DD48826C8BD1}" srcOrd="0" destOrd="0" presId="urn:microsoft.com/office/officeart/2008/layout/AlternatingHexagons"/>
    <dgm:cxn modelId="{B639D81B-EB39-4CB6-8B99-807B5184FF91}" type="presOf" srcId="{CA4BED71-B881-484A-A133-5029920F6F49}" destId="{7F58B233-A0D8-4B5E-A266-77110E185C6F}" srcOrd="0" destOrd="0" presId="urn:microsoft.com/office/officeart/2008/layout/AlternatingHexagons"/>
    <dgm:cxn modelId="{CBF3861C-289D-4CB8-A515-F31B5E210CD9}" srcId="{F8D78C4F-CBC9-4410-904F-F9FD43E4387E}" destId="{9181F8E8-B7BF-4111-A4CA-5EDF8240A0D2}" srcOrd="0" destOrd="0" parTransId="{B61F9E1E-7AD2-4732-856C-5BF44827FA88}" sibTransId="{0A4E8B16-50C7-4994-B971-7E4E15F569A1}"/>
    <dgm:cxn modelId="{6B698F21-EA7A-4BFB-AE0B-CEE5B987359A}" type="presOf" srcId="{CB8ABEAB-9173-403A-97EB-07E3B87A6487}" destId="{9632443A-4D78-4B60-B20F-80C2B497CA6D}" srcOrd="0" destOrd="0" presId="urn:microsoft.com/office/officeart/2008/layout/AlternatingHexagons"/>
    <dgm:cxn modelId="{BC9D8F22-8825-4380-9FB8-0862C23E865B}" srcId="{6789D049-D03C-44F5-A409-92E4CF6CC5A0}" destId="{F8D78C4F-CBC9-4410-904F-F9FD43E4387E}" srcOrd="2" destOrd="0" parTransId="{E545F7A2-30E9-457F-B6A3-98320DE4E3C9}" sibTransId="{CB8ABEAB-9173-403A-97EB-07E3B87A6487}"/>
    <dgm:cxn modelId="{BF4BF726-A941-4B72-83A2-D8D4A9D0ECDF}" srcId="{6789D049-D03C-44F5-A409-92E4CF6CC5A0}" destId="{CA4BED71-B881-484A-A133-5029920F6F49}" srcOrd="0" destOrd="0" parTransId="{5071CB58-C5B0-4813-BDAB-86A5EF270121}" sibTransId="{CDA4A9F8-FD59-4E73-88F9-CC8C0635B72D}"/>
    <dgm:cxn modelId="{0B785561-50AA-44E1-809A-C59956E3AE69}" type="presOf" srcId="{620C2AAF-6ED0-47FE-8E13-4A2462A1DF59}" destId="{BEB3DEC1-4606-4B14-ABE6-7F9A1BE41957}" srcOrd="0" destOrd="0" presId="urn:microsoft.com/office/officeart/2008/layout/AlternatingHexagons"/>
    <dgm:cxn modelId="{80816546-98CC-4AA9-9240-81E648063350}" type="presOf" srcId="{64F535BB-190B-4FDB-B1A7-1E36CCC9450A}" destId="{4DB2970D-F014-40DA-8B70-5D0C21DE09CC}" srcOrd="0" destOrd="0" presId="urn:microsoft.com/office/officeart/2008/layout/AlternatingHexagons"/>
    <dgm:cxn modelId="{21851949-9F37-42CC-B338-C6E120D67F66}" srcId="{64F535BB-190B-4FDB-B1A7-1E36CCC9450A}" destId="{34EC246D-A979-4F6E-979A-0DFF89F76143}" srcOrd="0" destOrd="0" parTransId="{2A1623E6-7A3C-4CEE-9405-5D6A959C8776}" sibTransId="{EFB032CC-EA30-4F80-BB58-A196545D0DB4}"/>
    <dgm:cxn modelId="{6F392F77-5840-45EA-B89E-8C4173D40C61}" srcId="{CA4BED71-B881-484A-A133-5029920F6F49}" destId="{CA94DE46-345D-46E7-A4AC-0EE578F3C810}" srcOrd="0" destOrd="0" parTransId="{DA31471F-7FC8-4AF8-A57E-1DC6B79DFB0B}" sibTransId="{87A61EAA-C023-4D93-ADFA-A2993D5BAA44}"/>
    <dgm:cxn modelId="{739A249A-80C2-47F4-8E30-96685C6F3D3C}" type="presOf" srcId="{6789D049-D03C-44F5-A409-92E4CF6CC5A0}" destId="{4C5B69B7-3F9E-4A66-B1A8-B2A5BEA3DC26}" srcOrd="0" destOrd="0" presId="urn:microsoft.com/office/officeart/2008/layout/AlternatingHexagons"/>
    <dgm:cxn modelId="{C178C0AD-C14D-40F6-BE06-352F9994B236}" type="presOf" srcId="{34EC246D-A979-4F6E-979A-0DFF89F76143}" destId="{40DC8EED-AF11-467A-AFFE-AD3D49C7C01B}" srcOrd="0" destOrd="0" presId="urn:microsoft.com/office/officeart/2008/layout/AlternatingHexagons"/>
    <dgm:cxn modelId="{CC2B16B2-E0A5-4EB9-821A-AD4D7F4A99DB}" type="presOf" srcId="{CDA4A9F8-FD59-4E73-88F9-CC8C0635B72D}" destId="{4F7AA68C-F2A7-4703-8090-97F743419954}" srcOrd="0" destOrd="0" presId="urn:microsoft.com/office/officeart/2008/layout/AlternatingHexagons"/>
    <dgm:cxn modelId="{0CCFE2BF-9566-479E-B7AF-804ADFE3FFFB}" srcId="{6789D049-D03C-44F5-A409-92E4CF6CC5A0}" destId="{64F535BB-190B-4FDB-B1A7-1E36CCC9450A}" srcOrd="1" destOrd="0" parTransId="{97A6E278-B961-4975-AE0A-660C1D495248}" sibTransId="{620C2AAF-6ED0-47FE-8E13-4A2462A1DF59}"/>
    <dgm:cxn modelId="{1BC8CBE5-17B9-45E4-BD2A-B33B33665D92}" type="presOf" srcId="{9181F8E8-B7BF-4111-A4CA-5EDF8240A0D2}" destId="{7F5658C9-5DF7-402A-9019-198D143485F3}" srcOrd="0" destOrd="0" presId="urn:microsoft.com/office/officeart/2008/layout/AlternatingHexagons"/>
    <dgm:cxn modelId="{5B026FE8-5A2F-4F71-8569-DBF713F66F24}" type="presOf" srcId="{CA94DE46-345D-46E7-A4AC-0EE578F3C810}" destId="{A82D9055-FA24-4091-B666-733B9FDFFB3D}" srcOrd="0" destOrd="0" presId="urn:microsoft.com/office/officeart/2008/layout/AlternatingHexagons"/>
    <dgm:cxn modelId="{597B43AC-B25E-4C6E-9956-84DCE3F70543}" type="presParOf" srcId="{4C5B69B7-3F9E-4A66-B1A8-B2A5BEA3DC26}" destId="{4EC3EF70-C266-4064-A1DB-189D89DFED50}" srcOrd="0" destOrd="0" presId="urn:microsoft.com/office/officeart/2008/layout/AlternatingHexagons"/>
    <dgm:cxn modelId="{FB0A0FA4-E9B6-4796-AE8D-0B74EBB97C71}" type="presParOf" srcId="{4EC3EF70-C266-4064-A1DB-189D89DFED50}" destId="{7F58B233-A0D8-4B5E-A266-77110E185C6F}" srcOrd="0" destOrd="0" presId="urn:microsoft.com/office/officeart/2008/layout/AlternatingHexagons"/>
    <dgm:cxn modelId="{B6325ED7-F722-417A-9F5D-3DE7A9684C2F}" type="presParOf" srcId="{4EC3EF70-C266-4064-A1DB-189D89DFED50}" destId="{A82D9055-FA24-4091-B666-733B9FDFFB3D}" srcOrd="1" destOrd="0" presId="urn:microsoft.com/office/officeart/2008/layout/AlternatingHexagons"/>
    <dgm:cxn modelId="{0C8D054B-3FB4-48CC-B198-7AA50758E3DF}" type="presParOf" srcId="{4EC3EF70-C266-4064-A1DB-189D89DFED50}" destId="{DB50205D-339E-490E-9811-A6138079355D}" srcOrd="2" destOrd="0" presId="urn:microsoft.com/office/officeart/2008/layout/AlternatingHexagons"/>
    <dgm:cxn modelId="{4CEF21BA-6957-4799-B24F-F509AAE9A96F}" type="presParOf" srcId="{4EC3EF70-C266-4064-A1DB-189D89DFED50}" destId="{91245F26-CB4D-471F-BA43-C09007E07E12}" srcOrd="3" destOrd="0" presId="urn:microsoft.com/office/officeart/2008/layout/AlternatingHexagons"/>
    <dgm:cxn modelId="{59C526DB-BCE8-43D3-8E8D-C25B88DF55DC}" type="presParOf" srcId="{4EC3EF70-C266-4064-A1DB-189D89DFED50}" destId="{4F7AA68C-F2A7-4703-8090-97F743419954}" srcOrd="4" destOrd="0" presId="urn:microsoft.com/office/officeart/2008/layout/AlternatingHexagons"/>
    <dgm:cxn modelId="{512649E9-A448-438F-AA28-9365186132DD}" type="presParOf" srcId="{4C5B69B7-3F9E-4A66-B1A8-B2A5BEA3DC26}" destId="{F52AD00A-B005-443A-BE48-AAE760758B34}" srcOrd="1" destOrd="0" presId="urn:microsoft.com/office/officeart/2008/layout/AlternatingHexagons"/>
    <dgm:cxn modelId="{85D08385-64E2-4A0A-B8A0-0CD4DEA0DE83}" type="presParOf" srcId="{4C5B69B7-3F9E-4A66-B1A8-B2A5BEA3DC26}" destId="{E93A75A6-60C5-4481-B65E-45FFFB5D1991}" srcOrd="2" destOrd="0" presId="urn:microsoft.com/office/officeart/2008/layout/AlternatingHexagons"/>
    <dgm:cxn modelId="{33987B83-2882-4122-9F86-DFD7CBACB167}" type="presParOf" srcId="{E93A75A6-60C5-4481-B65E-45FFFB5D1991}" destId="{4DB2970D-F014-40DA-8B70-5D0C21DE09CC}" srcOrd="0" destOrd="0" presId="urn:microsoft.com/office/officeart/2008/layout/AlternatingHexagons"/>
    <dgm:cxn modelId="{BBF20BCA-4105-4638-923E-A1AA42FB73DB}" type="presParOf" srcId="{E93A75A6-60C5-4481-B65E-45FFFB5D1991}" destId="{40DC8EED-AF11-467A-AFFE-AD3D49C7C01B}" srcOrd="1" destOrd="0" presId="urn:microsoft.com/office/officeart/2008/layout/AlternatingHexagons"/>
    <dgm:cxn modelId="{79D27226-8A46-442C-9928-3D63D2AA292E}" type="presParOf" srcId="{E93A75A6-60C5-4481-B65E-45FFFB5D1991}" destId="{FE53F563-243E-436E-AB4D-5390EAC0FABD}" srcOrd="2" destOrd="0" presId="urn:microsoft.com/office/officeart/2008/layout/AlternatingHexagons"/>
    <dgm:cxn modelId="{6CC877FB-47F3-40C3-A023-6DA3340DBFDC}" type="presParOf" srcId="{E93A75A6-60C5-4481-B65E-45FFFB5D1991}" destId="{EA2ECB59-88AF-4CD3-9AED-55F62D3C3845}" srcOrd="3" destOrd="0" presId="urn:microsoft.com/office/officeart/2008/layout/AlternatingHexagons"/>
    <dgm:cxn modelId="{9ED23A4D-33B5-4D5D-8922-A8B624092C8F}" type="presParOf" srcId="{E93A75A6-60C5-4481-B65E-45FFFB5D1991}" destId="{BEB3DEC1-4606-4B14-ABE6-7F9A1BE41957}" srcOrd="4" destOrd="0" presId="urn:microsoft.com/office/officeart/2008/layout/AlternatingHexagons"/>
    <dgm:cxn modelId="{6BBC3C6D-0A03-415C-BB4C-FD279B2012E7}" type="presParOf" srcId="{4C5B69B7-3F9E-4A66-B1A8-B2A5BEA3DC26}" destId="{0A30B109-2E58-4A32-8EA8-737CC6B66525}" srcOrd="3" destOrd="0" presId="urn:microsoft.com/office/officeart/2008/layout/AlternatingHexagons"/>
    <dgm:cxn modelId="{0D976ACF-2C35-49C2-AB87-76B3691FCEF6}" type="presParOf" srcId="{4C5B69B7-3F9E-4A66-B1A8-B2A5BEA3DC26}" destId="{3EEA1995-3B2D-4E2B-83FD-838CDE921A44}" srcOrd="4" destOrd="0" presId="urn:microsoft.com/office/officeart/2008/layout/AlternatingHexagons"/>
    <dgm:cxn modelId="{C9B4BFBB-7893-4F34-84EE-0E7AFB3EFA93}" type="presParOf" srcId="{3EEA1995-3B2D-4E2B-83FD-838CDE921A44}" destId="{4FF351AF-F46D-4F27-90A1-DD48826C8BD1}" srcOrd="0" destOrd="0" presId="urn:microsoft.com/office/officeart/2008/layout/AlternatingHexagons"/>
    <dgm:cxn modelId="{BBB4F9E0-ED66-47FE-BEBE-A664BF92ADB9}" type="presParOf" srcId="{3EEA1995-3B2D-4E2B-83FD-838CDE921A44}" destId="{7F5658C9-5DF7-402A-9019-198D143485F3}" srcOrd="1" destOrd="0" presId="urn:microsoft.com/office/officeart/2008/layout/AlternatingHexagons"/>
    <dgm:cxn modelId="{EC3BD026-2A7D-4D6F-A5FA-9EA3C6B3DB01}" type="presParOf" srcId="{3EEA1995-3B2D-4E2B-83FD-838CDE921A44}" destId="{09642211-D114-4A6E-9A8F-154103785617}" srcOrd="2" destOrd="0" presId="urn:microsoft.com/office/officeart/2008/layout/AlternatingHexagons"/>
    <dgm:cxn modelId="{29CEE991-4852-43F6-81FB-1A2D1FAA2409}" type="presParOf" srcId="{3EEA1995-3B2D-4E2B-83FD-838CDE921A44}" destId="{28F5621C-E140-44E5-8173-54FA76E20932}" srcOrd="3" destOrd="0" presId="urn:microsoft.com/office/officeart/2008/layout/AlternatingHexagons"/>
    <dgm:cxn modelId="{CBEA7525-A753-40D0-A167-4B6E6C43739F}" type="presParOf" srcId="{3EEA1995-3B2D-4E2B-83FD-838CDE921A44}" destId="{9632443A-4D78-4B60-B20F-80C2B497CA6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8B233-A0D8-4B5E-A266-77110E185C6F}">
      <dsp:nvSpPr>
        <dsp:cNvPr id="0" name=""/>
        <dsp:cNvSpPr/>
      </dsp:nvSpPr>
      <dsp:spPr>
        <a:xfrm rot="5400000">
          <a:off x="5985690" y="113041"/>
          <a:ext cx="1712260" cy="14896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الدفع الإلكتروني</a:t>
          </a:r>
        </a:p>
      </dsp:txBody>
      <dsp:txXfrm rot="-5400000">
        <a:off x="6329127" y="268571"/>
        <a:ext cx="1025386" cy="1178606"/>
      </dsp:txXfrm>
    </dsp:sp>
    <dsp:sp modelId="{A82D9055-FA24-4091-B666-733B9FDFFB3D}">
      <dsp:nvSpPr>
        <dsp:cNvPr id="0" name=""/>
        <dsp:cNvSpPr/>
      </dsp:nvSpPr>
      <dsp:spPr>
        <a:xfrm>
          <a:off x="7631857" y="344196"/>
          <a:ext cx="1910882" cy="102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800" b="1" kern="1200"/>
        </a:p>
      </dsp:txBody>
      <dsp:txXfrm>
        <a:off x="7631857" y="344196"/>
        <a:ext cx="1910882" cy="1027356"/>
      </dsp:txXfrm>
    </dsp:sp>
    <dsp:sp modelId="{4F7AA68C-F2A7-4703-8090-97F743419954}">
      <dsp:nvSpPr>
        <dsp:cNvPr id="0" name=""/>
        <dsp:cNvSpPr/>
      </dsp:nvSpPr>
      <dsp:spPr>
        <a:xfrm rot="5400000">
          <a:off x="4376850" y="113041"/>
          <a:ext cx="1712260" cy="14896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التحويل الإلكتروني للأموال</a:t>
          </a:r>
        </a:p>
      </dsp:txBody>
      <dsp:txXfrm rot="-5400000">
        <a:off x="4720287" y="268571"/>
        <a:ext cx="1025386" cy="1178606"/>
      </dsp:txXfrm>
    </dsp:sp>
    <dsp:sp modelId="{4DB2970D-F014-40DA-8B70-5D0C21DE09CC}">
      <dsp:nvSpPr>
        <dsp:cNvPr id="0" name=""/>
        <dsp:cNvSpPr/>
      </dsp:nvSpPr>
      <dsp:spPr>
        <a:xfrm rot="5400000">
          <a:off x="5178188" y="1566408"/>
          <a:ext cx="1712260" cy="14896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التبادل الإلكتروني للبيانات</a:t>
          </a:r>
        </a:p>
      </dsp:txBody>
      <dsp:txXfrm rot="-5400000">
        <a:off x="5521625" y="1721938"/>
        <a:ext cx="1025386" cy="1178606"/>
      </dsp:txXfrm>
    </dsp:sp>
    <dsp:sp modelId="{40DC8EED-AF11-467A-AFFE-AD3D49C7C01B}">
      <dsp:nvSpPr>
        <dsp:cNvPr id="0" name=""/>
        <dsp:cNvSpPr/>
      </dsp:nvSpPr>
      <dsp:spPr>
        <a:xfrm>
          <a:off x="3378603" y="1797563"/>
          <a:ext cx="1849241" cy="102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800" b="1" kern="1200"/>
        </a:p>
      </dsp:txBody>
      <dsp:txXfrm>
        <a:off x="3378603" y="1797563"/>
        <a:ext cx="1849241" cy="1027356"/>
      </dsp:txXfrm>
    </dsp:sp>
    <dsp:sp modelId="{BEB3DEC1-4606-4B14-ABE6-7F9A1BE41957}">
      <dsp:nvSpPr>
        <dsp:cNvPr id="0" name=""/>
        <dsp:cNvSpPr/>
      </dsp:nvSpPr>
      <dsp:spPr>
        <a:xfrm rot="5400000">
          <a:off x="6787028" y="1566408"/>
          <a:ext cx="1712260" cy="14896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1" kern="1200" dirty="0"/>
            <a:t>التسويق الالكتروني</a:t>
          </a:r>
        </a:p>
      </dsp:txBody>
      <dsp:txXfrm rot="-5400000">
        <a:off x="7130465" y="1721938"/>
        <a:ext cx="1025386" cy="1178606"/>
      </dsp:txXfrm>
    </dsp:sp>
    <dsp:sp modelId="{4FF351AF-F46D-4F27-90A1-DD48826C8BD1}">
      <dsp:nvSpPr>
        <dsp:cNvPr id="0" name=""/>
        <dsp:cNvSpPr/>
      </dsp:nvSpPr>
      <dsp:spPr>
        <a:xfrm rot="5400000">
          <a:off x="5985690" y="3019774"/>
          <a:ext cx="1712260" cy="14896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b="1" kern="1200" dirty="0"/>
            <a:t>إدارة المخزون</a:t>
          </a:r>
        </a:p>
      </dsp:txBody>
      <dsp:txXfrm rot="-5400000">
        <a:off x="6329127" y="3175304"/>
        <a:ext cx="1025386" cy="1178606"/>
      </dsp:txXfrm>
    </dsp:sp>
    <dsp:sp modelId="{7F5658C9-5DF7-402A-9019-198D143485F3}">
      <dsp:nvSpPr>
        <dsp:cNvPr id="0" name=""/>
        <dsp:cNvSpPr/>
      </dsp:nvSpPr>
      <dsp:spPr>
        <a:xfrm>
          <a:off x="7631857" y="3250929"/>
          <a:ext cx="1910882" cy="102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800" b="1" kern="1200"/>
        </a:p>
      </dsp:txBody>
      <dsp:txXfrm>
        <a:off x="7631857" y="3250929"/>
        <a:ext cx="1910882" cy="1027356"/>
      </dsp:txXfrm>
    </dsp:sp>
    <dsp:sp modelId="{9632443A-4D78-4B60-B20F-80C2B497CA6D}">
      <dsp:nvSpPr>
        <dsp:cNvPr id="0" name=""/>
        <dsp:cNvSpPr/>
      </dsp:nvSpPr>
      <dsp:spPr>
        <a:xfrm rot="5400000">
          <a:off x="4376850" y="3019774"/>
          <a:ext cx="1712260" cy="14896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/>
            <a:t>التوزيع الرقمي</a:t>
          </a:r>
        </a:p>
      </dsp:txBody>
      <dsp:txXfrm rot="-5400000">
        <a:off x="4720287" y="3175304"/>
        <a:ext cx="1025386" cy="117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19:14:08.74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1 446,'-1'61,"4"0,18 114,-16-150,1 7,16 46,-20-71,1 1,0-1,0 0,0 0,1-1,0 1,1-1,0 0,0 0,0 0,11 9,-12-13,-1 0,1-1,0 1,-1-1,1 0,0 0,0 0,0 0,0-1,-1 1,1-1,0 0,0-1,0 1,0 0,0-1,0 0,0 0,-1 0,5-2,10-5,0 0,29-19,-26 15,201-126,17-9,80-46,-61 36,198-104,-419 241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19:15:43.7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1 446,'-1'61,"4"0,18 114,-16-150,1 7,16 46,-20-71,1 1,0-1,0 0,0 0,1-1,0 1,1-1,0 0,0 0,0 0,11 9,-12-13,-1 0,1-1,0 1,-1-1,1 0,0 0,0 0,0 0,0-1,-1 1,1-1,0 0,0-1,0 1,0 0,0-1,0 0,0 0,-1 0,5-2,10-5,0 0,29-19,-26 15,201-126,17-9,80-46,-61 36,198-104,-419 241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19:15:43.74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1 446,'-1'61,"4"0,18 114,-16-150,1 7,16 46,-20-71,1 1,0-1,0 0,0 0,1-1,0 1,1-1,0 0,0 0,0 0,11 9,-12-13,-1 0,1-1,0 1,-1-1,1 0,0 0,0 0,0 0,0-1,-1 1,1-1,0 0,0-1,0 1,0 0,0-1,0 0,0 0,-1 0,5-2,10-5,0 0,29-19,-26 15,201-126,17-9,80-46,-61 36,198-104,-419 241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1T19:17:14.014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1 446,'-1'61,"4"0,18 114,-16-150,1 7,16 46,-20-71,1 1,0-1,0 0,0 0,1-1,0 1,1-1,0 0,0 0,0 0,11 9,-12-13,-1 0,1-1,0 1,-1-1,1 0,0 0,0 0,0 0,0-1,-1 1,1-1,0 0,0-1,0 1,0 0,0-1,0 0,0 0,-1 0,5-2,10-5,0 0,29-19,-26 15,201-126,17-9,80-46,-61 36,198-104,-419 241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1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3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1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9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4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2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000" cap="none" spc="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000" cap="none" spc="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000" cap="none" spc="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3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27" r:id="rId5"/>
    <p:sldLayoutId id="2147483732" r:id="rId6"/>
    <p:sldLayoutId id="2147483728" r:id="rId7"/>
    <p:sldLayoutId id="2147483729" r:id="rId8"/>
    <p:sldLayoutId id="2147483730" r:id="rId9"/>
    <p:sldLayoutId id="2147483731" r:id="rId10"/>
    <p:sldLayoutId id="2147483733" r:id="rId11"/>
  </p:sldLayoutIdLst>
  <p:txStyles>
    <p:titleStyle>
      <a:lvl1pPr marL="0" algn="l" defTabSz="914400" rtl="0" eaLnBrk="1" latinLnBrk="0" hangingPunct="1">
        <a:lnSpc>
          <a:spcPct val="110000"/>
        </a:lnSpc>
        <a:spcBef>
          <a:spcPct val="0"/>
        </a:spcBef>
        <a:buNone/>
        <a:defRPr lang="en-US" sz="5200" b="1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3" descr="خلفيه متجهة للألوان المتطايرة">
            <a:extLst>
              <a:ext uri="{FF2B5EF4-FFF2-40B4-BE49-F238E27FC236}">
                <a16:creationId xmlns:a16="http://schemas.microsoft.com/office/drawing/2014/main" id="{AB14FC4F-8176-590A-EADD-5DB66CD47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7267" r="-1" b="-1"/>
          <a:stretch/>
        </p:blipFill>
        <p:spPr>
          <a:xfrm>
            <a:off x="20" y="10"/>
            <a:ext cx="12188932" cy="6857326"/>
          </a:xfrm>
          <a:prstGeom prst="rect">
            <a:avLst/>
          </a:prstGeom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2C48047-8525-40D6-BA07-D16C6DE7D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FFFF"/>
                </a:solidFill>
              </a:rPr>
              <a:t>التعاملات عبر الانترنت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3C915A9-BEFD-41DD-BADA-490DA4110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endParaRPr lang="ar-SA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48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282690-6606-45BE-B85F-1D2B4523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654"/>
            <a:ext cx="10515600" cy="964883"/>
          </a:xfrm>
        </p:spPr>
        <p:txBody>
          <a:bodyPr/>
          <a:lstStyle/>
          <a:p>
            <a:pPr algn="ctr"/>
            <a:r>
              <a:rPr lang="ar-SA" dirty="0"/>
              <a:t>عزيزتي .. اربطي بين كل تقنية ومفهومها:</a:t>
            </a:r>
          </a:p>
        </p:txBody>
      </p:sp>
      <p:sp>
        <p:nvSpPr>
          <p:cNvPr id="5" name="سداسي 4">
            <a:extLst>
              <a:ext uri="{FF2B5EF4-FFF2-40B4-BE49-F238E27FC236}">
                <a16:creationId xmlns:a16="http://schemas.microsoft.com/office/drawing/2014/main" id="{9D41C60A-89A4-47FC-AD54-190C793C363F}"/>
              </a:ext>
            </a:extLst>
          </p:cNvPr>
          <p:cNvSpPr/>
          <p:nvPr/>
        </p:nvSpPr>
        <p:spPr>
          <a:xfrm>
            <a:off x="9102093" y="1719055"/>
            <a:ext cx="2217420" cy="1709945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الدفع الالكتروني</a:t>
            </a:r>
          </a:p>
        </p:txBody>
      </p:sp>
      <p:sp>
        <p:nvSpPr>
          <p:cNvPr id="7" name="سداسي 6">
            <a:extLst>
              <a:ext uri="{FF2B5EF4-FFF2-40B4-BE49-F238E27FC236}">
                <a16:creationId xmlns:a16="http://schemas.microsoft.com/office/drawing/2014/main" id="{D7E75A19-28D4-464F-97D8-7AE5D0EFFAE2}"/>
              </a:ext>
            </a:extLst>
          </p:cNvPr>
          <p:cNvSpPr/>
          <p:nvPr/>
        </p:nvSpPr>
        <p:spPr>
          <a:xfrm>
            <a:off x="9401993" y="3901608"/>
            <a:ext cx="2217420" cy="1709945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endParaRPr lang="ar-SA" dirty="0"/>
          </a:p>
          <a:p>
            <a:pPr lvl="0" rtl="1"/>
            <a:r>
              <a:rPr lang="ar-SA" sz="1800" b="1" dirty="0"/>
              <a:t>التسويق الالكتروني</a:t>
            </a:r>
          </a:p>
        </p:txBody>
      </p:sp>
      <p:sp>
        <p:nvSpPr>
          <p:cNvPr id="8" name="سداسي 7">
            <a:extLst>
              <a:ext uri="{FF2B5EF4-FFF2-40B4-BE49-F238E27FC236}">
                <a16:creationId xmlns:a16="http://schemas.microsoft.com/office/drawing/2014/main" id="{8AAF4460-4DE7-4426-820B-C6B7823A4B10}"/>
              </a:ext>
            </a:extLst>
          </p:cNvPr>
          <p:cNvSpPr/>
          <p:nvPr/>
        </p:nvSpPr>
        <p:spPr>
          <a:xfrm>
            <a:off x="7184573" y="2956392"/>
            <a:ext cx="2217420" cy="170994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التحويل الإلكتروني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5BA10F4-3D9A-48EF-916A-A1F5B9704E3B}"/>
              </a:ext>
            </a:extLst>
          </p:cNvPr>
          <p:cNvSpPr/>
          <p:nvPr/>
        </p:nvSpPr>
        <p:spPr>
          <a:xfrm>
            <a:off x="1325879" y="1511820"/>
            <a:ext cx="3749040" cy="9648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هي عملية الدفع مقابل السلع أو الخدمات ، باستخدام بطاقات </a:t>
            </a:r>
            <a:r>
              <a:rPr lang="ar-SA" dirty="0" err="1"/>
              <a:t>الإتمان</a:t>
            </a:r>
            <a:r>
              <a:rPr lang="ar-SA" dirty="0"/>
              <a:t>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B0232FB-1BBC-4C20-B7C1-9C8E60E63C03}"/>
              </a:ext>
            </a:extLst>
          </p:cNvPr>
          <p:cNvSpPr/>
          <p:nvPr/>
        </p:nvSpPr>
        <p:spPr>
          <a:xfrm>
            <a:off x="2476773" y="2936725"/>
            <a:ext cx="3749040" cy="9648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معاملة تتم عبر الانترنت ،بين حسابات مختلفة من نفس المصرف أو حسابات مصرفية مختلفة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CE2B49B-C5B1-44E3-BF77-E5BA05E31BF2}"/>
              </a:ext>
            </a:extLst>
          </p:cNvPr>
          <p:cNvSpPr/>
          <p:nvPr/>
        </p:nvSpPr>
        <p:spPr>
          <a:xfrm>
            <a:off x="1325879" y="4554247"/>
            <a:ext cx="3749040" cy="9648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الترويج التجاري لمنتج أو علامة تجارية ،باستخدام أدوات تساعد على زيادة الاهتمام بالمنتجات والعملاء</a:t>
            </a:r>
          </a:p>
        </p:txBody>
      </p:sp>
    </p:spTree>
    <p:extLst>
      <p:ext uri="{BB962C8B-B14F-4D97-AF65-F5344CB8AC3E}">
        <p14:creationId xmlns:p14="http://schemas.microsoft.com/office/powerpoint/2010/main" val="77870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282690-6606-45BE-B85F-1D2B4523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654"/>
            <a:ext cx="10515600" cy="964883"/>
          </a:xfrm>
        </p:spPr>
        <p:txBody>
          <a:bodyPr/>
          <a:lstStyle/>
          <a:p>
            <a:pPr algn="ctr"/>
            <a:r>
              <a:rPr lang="ar-SA" dirty="0"/>
              <a:t>عزيزتي .. اربطي بين كل تقنية ومفهومها:</a:t>
            </a:r>
          </a:p>
        </p:txBody>
      </p:sp>
      <p:sp>
        <p:nvSpPr>
          <p:cNvPr id="6" name="سداسي 5">
            <a:extLst>
              <a:ext uri="{FF2B5EF4-FFF2-40B4-BE49-F238E27FC236}">
                <a16:creationId xmlns:a16="http://schemas.microsoft.com/office/drawing/2014/main" id="{212EE72E-DC6A-448B-AE31-DCF067462E57}"/>
              </a:ext>
            </a:extLst>
          </p:cNvPr>
          <p:cNvSpPr/>
          <p:nvPr/>
        </p:nvSpPr>
        <p:spPr>
          <a:xfrm>
            <a:off x="9326881" y="1216372"/>
            <a:ext cx="2045970" cy="1651158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endParaRPr lang="ar-SA" dirty="0"/>
          </a:p>
          <a:p>
            <a:pPr lvl="0" algn="ctr" rtl="1"/>
            <a:r>
              <a:rPr lang="ar-SA" sz="1800" b="1" dirty="0"/>
              <a:t>التوزيع الرقمي</a:t>
            </a:r>
          </a:p>
        </p:txBody>
      </p:sp>
      <p:sp>
        <p:nvSpPr>
          <p:cNvPr id="9" name="سداسي 8">
            <a:extLst>
              <a:ext uri="{FF2B5EF4-FFF2-40B4-BE49-F238E27FC236}">
                <a16:creationId xmlns:a16="http://schemas.microsoft.com/office/drawing/2014/main" id="{1D61C109-ACD2-4181-A07E-94E2FE46DA0D}"/>
              </a:ext>
            </a:extLst>
          </p:cNvPr>
          <p:cNvSpPr/>
          <p:nvPr/>
        </p:nvSpPr>
        <p:spPr>
          <a:xfrm>
            <a:off x="7659734" y="2862055"/>
            <a:ext cx="2045970" cy="165115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1800" b="1" dirty="0"/>
              <a:t>التبادل الإلكتروني للبيانات</a:t>
            </a:r>
          </a:p>
        </p:txBody>
      </p:sp>
      <p:sp>
        <p:nvSpPr>
          <p:cNvPr id="10" name="سداسي 9">
            <a:extLst>
              <a:ext uri="{FF2B5EF4-FFF2-40B4-BE49-F238E27FC236}">
                <a16:creationId xmlns:a16="http://schemas.microsoft.com/office/drawing/2014/main" id="{C1F3E301-9B94-4002-991A-C7161976A115}"/>
              </a:ext>
            </a:extLst>
          </p:cNvPr>
          <p:cNvSpPr/>
          <p:nvPr/>
        </p:nvSpPr>
        <p:spPr>
          <a:xfrm>
            <a:off x="9326881" y="4513213"/>
            <a:ext cx="2045970" cy="1651158"/>
          </a:xfrm>
          <a:prstGeom prst="hexag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SA" sz="1800" b="1" dirty="0"/>
              <a:t>إدارة المخزون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5BA10F4-3D9A-48EF-916A-A1F5B9704E3B}"/>
              </a:ext>
            </a:extLst>
          </p:cNvPr>
          <p:cNvSpPr/>
          <p:nvPr/>
        </p:nvSpPr>
        <p:spPr>
          <a:xfrm>
            <a:off x="1648641" y="1751953"/>
            <a:ext cx="4119154" cy="1217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عملية تبادل المعلومات التجارية بشكل الكتروني ، ويسمح لشركة بإرسال معلومات إلى شركة أخرى الكترونيا بدلا من التبادل الورقي 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9B0232FB-1BBC-4C20-B7C1-9C8E60E63C03}"/>
              </a:ext>
            </a:extLst>
          </p:cNvPr>
          <p:cNvSpPr/>
          <p:nvPr/>
        </p:nvSpPr>
        <p:spPr>
          <a:xfrm>
            <a:off x="2486297" y="3296193"/>
            <a:ext cx="4119154" cy="1217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الإشراف على البضائع وتدفقها من المورد إلى المستودعات ثم إلى نقاط البيع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2CE2B49B-C5B1-44E3-BF77-E5BA05E31BF2}"/>
              </a:ext>
            </a:extLst>
          </p:cNvPr>
          <p:cNvSpPr/>
          <p:nvPr/>
        </p:nvSpPr>
        <p:spPr>
          <a:xfrm>
            <a:off x="1300843" y="4805833"/>
            <a:ext cx="4119154" cy="1217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عملية إيصال محتوى وسائط رقمية مثل الصوت والصور والفيديو والكتب الإلكترونية التي تم شراؤها عبر الانترنت</a:t>
            </a:r>
          </a:p>
        </p:txBody>
      </p:sp>
    </p:spTree>
    <p:extLst>
      <p:ext uri="{BB962C8B-B14F-4D97-AF65-F5344CB8AC3E}">
        <p14:creationId xmlns:p14="http://schemas.microsoft.com/office/powerpoint/2010/main" val="282523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6A543E-1414-4AEA-817E-BBB8E583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236E7A5-288B-4DA0-9735-C68539EDC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3F75B35-9CA0-478D-8108-BCE49D4F7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57" t="20557" r="17500" b="17508"/>
          <a:stretch/>
        </p:blipFill>
        <p:spPr>
          <a:xfrm>
            <a:off x="699825" y="490741"/>
            <a:ext cx="10993610" cy="58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5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2539F1-07F5-44BA-94B1-1AE38C35C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طرق الدفع </a:t>
            </a:r>
            <a:r>
              <a:rPr lang="ar-SA" dirty="0" err="1"/>
              <a:t>الألكتروني</a:t>
            </a:r>
            <a:endParaRPr lang="ar-SA" dirty="0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DD87071-4037-450C-A37D-037F56BDC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sz="3200" b="1" dirty="0">
                <a:solidFill>
                  <a:schemeClr val="accent4">
                    <a:lumMod val="75000"/>
                    <a:alpha val="70000"/>
                  </a:schemeClr>
                </a:solidFill>
              </a:rPr>
              <a:t>بطاقات </a:t>
            </a:r>
            <a:r>
              <a:rPr lang="ar-SA" sz="3200" b="1" dirty="0" err="1">
                <a:solidFill>
                  <a:schemeClr val="accent4">
                    <a:lumMod val="75000"/>
                    <a:alpha val="70000"/>
                  </a:schemeClr>
                </a:solidFill>
              </a:rPr>
              <a:t>الإتمان</a:t>
            </a:r>
            <a:r>
              <a:rPr lang="ar-SA" sz="3200" b="1" dirty="0">
                <a:solidFill>
                  <a:schemeClr val="accent4">
                    <a:lumMod val="75000"/>
                    <a:alpha val="70000"/>
                  </a:schemeClr>
                </a:solidFill>
              </a:rPr>
              <a:t> والخصم الفوري</a:t>
            </a:r>
          </a:p>
          <a:p>
            <a:pPr algn="r"/>
            <a:r>
              <a:rPr lang="ar-SA" sz="3200" b="1" dirty="0">
                <a:solidFill>
                  <a:schemeClr val="accent4">
                    <a:lumMod val="75000"/>
                    <a:alpha val="70000"/>
                  </a:schemeClr>
                </a:solidFill>
              </a:rPr>
              <a:t>الدفع بواسطة الهاتف المحمول</a:t>
            </a:r>
          </a:p>
          <a:p>
            <a:pPr algn="r"/>
            <a:r>
              <a:rPr lang="ar-SA" sz="3200" b="1" dirty="0">
                <a:solidFill>
                  <a:schemeClr val="accent4">
                    <a:lumMod val="75000"/>
                    <a:alpha val="70000"/>
                  </a:schemeClr>
                </a:solidFill>
              </a:rPr>
              <a:t>المحفظة الإلكترونية</a:t>
            </a:r>
          </a:p>
          <a:p>
            <a:pPr algn="r"/>
            <a:r>
              <a:rPr lang="ar-SA" sz="3200" b="1" dirty="0">
                <a:solidFill>
                  <a:schemeClr val="accent4">
                    <a:lumMod val="75000"/>
                    <a:alpha val="70000"/>
                  </a:schemeClr>
                </a:solidFill>
              </a:rPr>
              <a:t>الدفع الإلكتروني عبر الشبكة الإلكترونية</a:t>
            </a:r>
          </a:p>
          <a:p>
            <a:pPr algn="r"/>
            <a:r>
              <a:rPr lang="ar-SA" sz="3200" b="1" dirty="0">
                <a:solidFill>
                  <a:schemeClr val="accent4">
                    <a:lumMod val="75000"/>
                    <a:alpha val="70000"/>
                  </a:schemeClr>
                </a:solidFill>
              </a:rPr>
              <a:t>خدمة الفواتير عبر البريد الالكتروني</a:t>
            </a:r>
          </a:p>
        </p:txBody>
      </p:sp>
    </p:spTree>
    <p:extLst>
      <p:ext uri="{BB962C8B-B14F-4D97-AF65-F5344CB8AC3E}">
        <p14:creationId xmlns:p14="http://schemas.microsoft.com/office/powerpoint/2010/main" val="1469235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22332D0-EEE5-4B4F-81E7-E6D07CEB5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4" t="27036" r="10536" b="60039"/>
          <a:stretch/>
        </p:blipFill>
        <p:spPr>
          <a:xfrm>
            <a:off x="531496" y="1833533"/>
            <a:ext cx="11129008" cy="1325563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3AC94E89-9814-4847-AE11-DE19E6A5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أكمل الفراغ بما يناسبه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7380A5-5563-46D4-AC5A-5FAFA1C8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3" y="2543061"/>
            <a:ext cx="4048940" cy="885939"/>
          </a:xfrm>
        </p:spPr>
        <p:txBody>
          <a:bodyPr/>
          <a:lstStyle/>
          <a:p>
            <a:pPr marL="228600" indent="0" algn="r">
              <a:buNone/>
            </a:pPr>
            <a:r>
              <a:rPr lang="ar-SA" sz="4000" b="1" dirty="0">
                <a:solidFill>
                  <a:srgbClr val="0070C0">
                    <a:alpha val="70000"/>
                  </a:srgbClr>
                </a:solidFill>
              </a:rPr>
              <a:t>المحفظة الإلكترونية</a:t>
            </a:r>
          </a:p>
        </p:txBody>
      </p:sp>
    </p:spTree>
    <p:extLst>
      <p:ext uri="{BB962C8B-B14F-4D97-AF65-F5344CB8AC3E}">
        <p14:creationId xmlns:p14="http://schemas.microsoft.com/office/powerpoint/2010/main" val="24118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B338EE-AFFF-47B7-9270-2DBB06D6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FDAB89-81CE-4839-82DE-832E53844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B536FF0-6ADE-486D-A92C-F5ED30983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7" t="35803" r="16536" b="17317"/>
          <a:stretch/>
        </p:blipFill>
        <p:spPr>
          <a:xfrm>
            <a:off x="627017" y="681037"/>
            <a:ext cx="11025051" cy="549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3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1E2A8C-4F5F-4F97-9868-B29DA03A9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4169AD-D1F8-455E-9DCE-64645C3B8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301F419-B7ED-4A31-847C-7C86300C8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6" t="22463" r="8179" b="22844"/>
          <a:stretch/>
        </p:blipFill>
        <p:spPr>
          <a:xfrm>
            <a:off x="991790" y="862149"/>
            <a:ext cx="10515600" cy="461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7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E5B8EF-6CBF-41F5-85AE-29C37801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أنظمة الدفع بواسطة باي بال وأبل باي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F245CBE5-5903-4E7C-8C66-FE0D48C30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3505" y="2057400"/>
            <a:ext cx="3343275" cy="13716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85D9401-DB9A-4FC0-B8DC-57532F5B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296" y="2152922"/>
            <a:ext cx="3200400" cy="14287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B40C58F-D9D9-4E7D-927C-44EED0E85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855" y="3834221"/>
            <a:ext cx="2828925" cy="163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6B0855-C3DC-4FF0-9FC3-E3DF42D9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7924"/>
            <a:ext cx="10515600" cy="1325563"/>
          </a:xfrm>
        </p:spPr>
        <p:txBody>
          <a:bodyPr/>
          <a:lstStyle/>
          <a:p>
            <a:pPr algn="ctr"/>
            <a:r>
              <a:rPr lang="ar-SA" dirty="0"/>
              <a:t>مقارنة بين الدفع بالأبل باي وباي بال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212E9E-26CA-4B05-84CE-9800AE2D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28856C0-D61D-416A-82DE-6E8D9821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9" t="16936" r="27679" b="18461"/>
          <a:stretch/>
        </p:blipFill>
        <p:spPr>
          <a:xfrm>
            <a:off x="838200" y="1580606"/>
            <a:ext cx="10515600" cy="481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11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94E89-9814-4847-AE11-DE19E6A5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أكمل الفراغ بما يناسبه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3968FD8-831B-4AB1-8826-2C4340DC9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39995" r="7964" b="42174"/>
          <a:stretch/>
        </p:blipFill>
        <p:spPr>
          <a:xfrm>
            <a:off x="1506582" y="2110818"/>
            <a:ext cx="9544596" cy="1750423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7380A5-5563-46D4-AC5A-5FAFA1C8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600"/>
            <a:ext cx="2690403" cy="670402"/>
          </a:xfrm>
        </p:spPr>
        <p:txBody>
          <a:bodyPr/>
          <a:lstStyle/>
          <a:p>
            <a:pPr marL="228600" indent="0" algn="r">
              <a:buNone/>
            </a:pPr>
            <a:r>
              <a:rPr lang="ar-SA" sz="4000" b="1" dirty="0">
                <a:solidFill>
                  <a:srgbClr val="0070C0">
                    <a:alpha val="70000"/>
                  </a:srgbClr>
                </a:solidFill>
              </a:rPr>
              <a:t>باي بال</a:t>
            </a:r>
          </a:p>
        </p:txBody>
      </p:sp>
    </p:spTree>
    <p:extLst>
      <p:ext uri="{BB962C8B-B14F-4D97-AF65-F5344CB8AC3E}">
        <p14:creationId xmlns:p14="http://schemas.microsoft.com/office/powerpoint/2010/main" val="420950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E8DD34-2E94-4A48-928A-112A25872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ar-SA"/>
            </a:br>
            <a:r>
              <a:rPr lang="ar-SA"/>
              <a:t>البيع عبر الانترنت يسمى 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A27BCE-9795-4258-8EF3-5EEABEEA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200000"/>
              </a:lnSpc>
            </a:pPr>
            <a:r>
              <a:rPr lang="ar-SA" dirty="0"/>
              <a:t>التجارة الالكترونية</a:t>
            </a:r>
          </a:p>
          <a:p>
            <a:pPr algn="r">
              <a:lnSpc>
                <a:spcPct val="200000"/>
              </a:lnSpc>
            </a:pPr>
            <a:r>
              <a:rPr lang="ar-SA" dirty="0"/>
              <a:t>التعلم الالكتروني</a:t>
            </a:r>
          </a:p>
          <a:p>
            <a:pPr algn="r">
              <a:lnSpc>
                <a:spcPct val="200000"/>
              </a:lnSpc>
            </a:pPr>
            <a:r>
              <a:rPr lang="ar-SA" dirty="0"/>
              <a:t>الخدمات الحكومية الإلكترونية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9A0C040-5178-4A26-BD75-E9E822F2B963}"/>
                  </a:ext>
                </a:extLst>
              </p14:cNvPr>
              <p14:cNvContentPartPr/>
              <p14:nvPr/>
            </p14:nvContentPartPr>
            <p14:xfrm>
              <a:off x="8882126" y="2491251"/>
              <a:ext cx="660600" cy="35280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9A0C040-5178-4A26-BD75-E9E822F2B9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64126" y="2473251"/>
                <a:ext cx="69624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82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922108-DEAF-4E8A-BE2F-DF2FA3D0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069386"/>
          </a:xfrm>
        </p:spPr>
        <p:txBody>
          <a:bodyPr/>
          <a:lstStyle/>
          <a:p>
            <a:pPr algn="ctr"/>
            <a:r>
              <a:rPr lang="ar-SA" dirty="0"/>
              <a:t>التعاملات الآمنة عبر الانترنت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755158-3596-4231-9D43-1636B05A2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0" y="1487747"/>
            <a:ext cx="6324600" cy="525354"/>
          </a:xfrm>
        </p:spPr>
        <p:txBody>
          <a:bodyPr/>
          <a:lstStyle/>
          <a:p>
            <a:pPr marL="228600" indent="0" algn="r">
              <a:buNone/>
            </a:pPr>
            <a:r>
              <a:rPr lang="ar-SA" dirty="0"/>
              <a:t>بعض النصائح للتأكد من أمان التعاملات المالية عبر الانترنت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A12A3D8-1BBE-4FE3-8889-47694E1959A5}"/>
              </a:ext>
            </a:extLst>
          </p:cNvPr>
          <p:cNvSpPr/>
          <p:nvPr/>
        </p:nvSpPr>
        <p:spPr>
          <a:xfrm>
            <a:off x="8784772" y="2369489"/>
            <a:ext cx="2349137" cy="149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حدث البرامج في الحاسب والأجهزة الذكية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C52EC9F-93A9-4EE4-974C-E2FBE6F2F70F}"/>
              </a:ext>
            </a:extLst>
          </p:cNvPr>
          <p:cNvSpPr/>
          <p:nvPr/>
        </p:nvSpPr>
        <p:spPr>
          <a:xfrm>
            <a:off x="1058091" y="2369489"/>
            <a:ext cx="2349137" cy="149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اقرأ اتفاقية الخصوصية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B1A21BD-3CF3-4268-B543-C7DDB440906F}"/>
              </a:ext>
            </a:extLst>
          </p:cNvPr>
          <p:cNvSpPr/>
          <p:nvPr/>
        </p:nvSpPr>
        <p:spPr>
          <a:xfrm>
            <a:off x="3732713" y="2330301"/>
            <a:ext cx="2349137" cy="149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ابحث عن إشارات الثقة والشهادات الرقمية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862C0234-9265-4D2D-89E5-76FC2EAE2D8A}"/>
              </a:ext>
            </a:extLst>
          </p:cNvPr>
          <p:cNvSpPr/>
          <p:nvPr/>
        </p:nvSpPr>
        <p:spPr>
          <a:xfrm>
            <a:off x="6271260" y="2369489"/>
            <a:ext cx="2349137" cy="149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كن حذرا عند تسوقك عبر الانترنت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C1DC806-D86A-4077-A094-77B352925084}"/>
              </a:ext>
            </a:extLst>
          </p:cNvPr>
          <p:cNvSpPr/>
          <p:nvPr/>
        </p:nvSpPr>
        <p:spPr>
          <a:xfrm>
            <a:off x="5096692" y="4309323"/>
            <a:ext cx="2349137" cy="149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احتفظ بسجلات معاملاتك عبر الانترنت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986A4DEB-2A1B-4EF7-85E2-24B6B0A93F24}"/>
              </a:ext>
            </a:extLst>
          </p:cNvPr>
          <p:cNvSpPr/>
          <p:nvPr/>
        </p:nvSpPr>
        <p:spPr>
          <a:xfrm>
            <a:off x="8033657" y="4309323"/>
            <a:ext cx="2349137" cy="149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لا تشارك كلمات المرور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76AF42A-1250-43EE-8DCE-2F02F670C072}"/>
              </a:ext>
            </a:extLst>
          </p:cNvPr>
          <p:cNvSpPr/>
          <p:nvPr/>
        </p:nvSpPr>
        <p:spPr>
          <a:xfrm>
            <a:off x="2050868" y="4309323"/>
            <a:ext cx="2349137" cy="149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/>
              <a:t>بعد شرائك من الانترنت، تحقق من بريدك الالكتروني  </a:t>
            </a:r>
          </a:p>
        </p:txBody>
      </p:sp>
    </p:spTree>
    <p:extLst>
      <p:ext uri="{BB962C8B-B14F-4D97-AF65-F5344CB8AC3E}">
        <p14:creationId xmlns:p14="http://schemas.microsoft.com/office/powerpoint/2010/main" val="3565947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A5BBAA-7C16-40FC-8613-38135F1B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الاتصال الآمن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DB5D54-78E6-49F4-A251-AA9CC4CD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0" algn="r">
              <a:buNone/>
            </a:pPr>
            <a:r>
              <a:rPr lang="en-US" dirty="0"/>
              <a:t> </a:t>
            </a:r>
            <a:r>
              <a:rPr lang="ar-SA" dirty="0"/>
              <a:t>لضمان تدفق البيانات بين الطرفين</a:t>
            </a:r>
            <a:r>
              <a:rPr lang="en-US" dirty="0"/>
              <a:t> </a:t>
            </a:r>
            <a:r>
              <a:rPr lang="ar-SA" dirty="0"/>
              <a:t>هو اتصال يشفر بواسطة بروتوكول أو أكثر من بروتوكولات الأمان</a:t>
            </a:r>
          </a:p>
          <a:p>
            <a:pPr marL="228600" indent="0" algn="r">
              <a:buNone/>
            </a:pPr>
            <a:r>
              <a:rPr lang="ar-SA" dirty="0"/>
              <a:t>على الشبكة.</a:t>
            </a:r>
          </a:p>
          <a:p>
            <a:pPr marL="228600" indent="0" algn="r">
              <a:buNone/>
            </a:pP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4E68C1E-5FAF-4F83-91BF-8BBB784011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2" t="50000" r="17821" b="15602"/>
          <a:stretch/>
        </p:blipFill>
        <p:spPr>
          <a:xfrm>
            <a:off x="1190897" y="3311433"/>
            <a:ext cx="9810205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4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FC2990-C659-43EF-8B34-A269598C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400FBF28-D58C-4FB9-A6C8-D8D896AE6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13" t="31282" r="22023" b="12042"/>
          <a:stretch/>
        </p:blipFill>
        <p:spPr>
          <a:xfrm>
            <a:off x="1931124" y="2991394"/>
            <a:ext cx="8329749" cy="2945561"/>
          </a:xfr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3B97956-C55C-405C-A8F7-1E6472709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71" t="33135" r="15571" b="40757"/>
          <a:stretch/>
        </p:blipFill>
        <p:spPr>
          <a:xfrm>
            <a:off x="537754" y="527389"/>
            <a:ext cx="11116491" cy="246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53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88CCE3-2BAA-4B8B-AC38-7DFFE1A4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232"/>
            <a:ext cx="10515600" cy="1325563"/>
          </a:xfrm>
        </p:spPr>
        <p:txBody>
          <a:bodyPr/>
          <a:lstStyle/>
          <a:p>
            <a:pPr algn="ctr"/>
            <a:r>
              <a:rPr lang="ar-SA" dirty="0"/>
              <a:t>عمليات الاحتيال عبر الانترنت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67060D-6D16-44C3-8741-5E441AC32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4F4E04B-CF84-41FA-8F3C-C0C285411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3" t="27799" r="22214" b="6836"/>
          <a:stretch/>
        </p:blipFill>
        <p:spPr>
          <a:xfrm>
            <a:off x="590005" y="1280161"/>
            <a:ext cx="11011989" cy="500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20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242C4F-E7FE-44DB-8704-DDF3E17D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FAE62F8-1E3D-429B-A0D3-3E75BDAB8A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85" t="14268" r="32500" b="21892"/>
          <a:stretch/>
        </p:blipFill>
        <p:spPr>
          <a:xfrm>
            <a:off x="2625634" y="0"/>
            <a:ext cx="6557555" cy="68580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EFE113-98B0-4086-8503-864CD58FD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932" y="197711"/>
            <a:ext cx="613954" cy="483326"/>
          </a:xfrm>
        </p:spPr>
        <p:txBody>
          <a:bodyPr/>
          <a:lstStyle/>
          <a:p>
            <a:pPr marL="228600" indent="0">
              <a:buNone/>
            </a:pPr>
            <a:r>
              <a:rPr lang="ar-SA" sz="3200" b="1" dirty="0">
                <a:solidFill>
                  <a:srgbClr val="0070C0">
                    <a:alpha val="70000"/>
                  </a:srgbClr>
                </a:solidFill>
              </a:rPr>
              <a:t>5</a:t>
            </a:r>
          </a:p>
        </p:txBody>
      </p:sp>
      <p:sp>
        <p:nvSpPr>
          <p:cNvPr id="7" name="عنصر نائب للمحتوى 2">
            <a:extLst>
              <a:ext uri="{FF2B5EF4-FFF2-40B4-BE49-F238E27FC236}">
                <a16:creationId xmlns:a16="http://schemas.microsoft.com/office/drawing/2014/main" id="{2D2635A8-E2DA-42E0-97DE-3F38C6FFC7D1}"/>
              </a:ext>
            </a:extLst>
          </p:cNvPr>
          <p:cNvSpPr txBox="1">
            <a:spLocks/>
          </p:cNvSpPr>
          <p:nvPr/>
        </p:nvSpPr>
        <p:spPr>
          <a:xfrm>
            <a:off x="4730932" y="1343818"/>
            <a:ext cx="613954" cy="483326"/>
          </a:xfrm>
          <a:prstGeom prst="rect">
            <a:avLst/>
          </a:prstGeom>
        </p:spPr>
        <p:txBody>
          <a:bodyPr lIns="109728" tIns="109728" rIns="109728" bIns="91440"/>
          <a:lstStyle>
            <a:lvl1pPr marL="457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 typeface="Wingdings" panose="05000000000000000000" pitchFamily="2" charset="2"/>
              <a:buNone/>
            </a:pPr>
            <a:r>
              <a:rPr lang="ar-SA" sz="3200" b="1" dirty="0">
                <a:solidFill>
                  <a:srgbClr val="0070C0">
                    <a:alpha val="70000"/>
                  </a:srgbClr>
                </a:solidFill>
              </a:rPr>
              <a:t>2</a:t>
            </a:r>
          </a:p>
        </p:txBody>
      </p:sp>
      <p:sp>
        <p:nvSpPr>
          <p:cNvPr id="8" name="عنصر نائب للمحتوى 2">
            <a:extLst>
              <a:ext uri="{FF2B5EF4-FFF2-40B4-BE49-F238E27FC236}">
                <a16:creationId xmlns:a16="http://schemas.microsoft.com/office/drawing/2014/main" id="{AA516396-7E8C-4DB2-930F-C2C5D5FDF6B7}"/>
              </a:ext>
            </a:extLst>
          </p:cNvPr>
          <p:cNvSpPr txBox="1">
            <a:spLocks/>
          </p:cNvSpPr>
          <p:nvPr/>
        </p:nvSpPr>
        <p:spPr>
          <a:xfrm>
            <a:off x="4706984" y="2669381"/>
            <a:ext cx="613954" cy="483326"/>
          </a:xfrm>
          <a:prstGeom prst="rect">
            <a:avLst/>
          </a:prstGeom>
        </p:spPr>
        <p:txBody>
          <a:bodyPr lIns="109728" tIns="109728" rIns="109728" bIns="91440"/>
          <a:lstStyle>
            <a:lvl1pPr marL="457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 typeface="Wingdings" panose="05000000000000000000" pitchFamily="2" charset="2"/>
              <a:buNone/>
            </a:pPr>
            <a:r>
              <a:rPr lang="ar-SA" sz="3200" b="1" dirty="0">
                <a:solidFill>
                  <a:srgbClr val="0070C0">
                    <a:alpha val="70000"/>
                  </a:srgbClr>
                </a:solidFill>
              </a:rPr>
              <a:t>3</a:t>
            </a: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B95F0799-9B5D-418B-96DC-2C9A573A59E2}"/>
              </a:ext>
            </a:extLst>
          </p:cNvPr>
          <p:cNvSpPr txBox="1">
            <a:spLocks/>
          </p:cNvSpPr>
          <p:nvPr/>
        </p:nvSpPr>
        <p:spPr>
          <a:xfrm>
            <a:off x="4730932" y="3853020"/>
            <a:ext cx="613954" cy="483326"/>
          </a:xfrm>
          <a:prstGeom prst="rect">
            <a:avLst/>
          </a:prstGeom>
        </p:spPr>
        <p:txBody>
          <a:bodyPr lIns="109728" tIns="109728" rIns="109728" bIns="91440"/>
          <a:lstStyle>
            <a:lvl1pPr marL="457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 typeface="Wingdings" panose="05000000000000000000" pitchFamily="2" charset="2"/>
              <a:buNone/>
            </a:pPr>
            <a:r>
              <a:rPr lang="ar-SA" sz="3200" b="1" dirty="0">
                <a:solidFill>
                  <a:srgbClr val="0070C0">
                    <a:alpha val="70000"/>
                  </a:srgbClr>
                </a:solidFill>
              </a:rPr>
              <a:t>1</a:t>
            </a:r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5C717782-3A09-466D-93D7-6D7F2A2AE072}"/>
              </a:ext>
            </a:extLst>
          </p:cNvPr>
          <p:cNvSpPr txBox="1">
            <a:spLocks/>
          </p:cNvSpPr>
          <p:nvPr/>
        </p:nvSpPr>
        <p:spPr>
          <a:xfrm>
            <a:off x="4730932" y="5113847"/>
            <a:ext cx="613954" cy="483326"/>
          </a:xfrm>
          <a:prstGeom prst="rect">
            <a:avLst/>
          </a:prstGeom>
        </p:spPr>
        <p:txBody>
          <a:bodyPr lIns="109728" tIns="109728" rIns="109728" bIns="91440"/>
          <a:lstStyle>
            <a:lvl1pPr marL="457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 typeface="Wingdings" panose="05000000000000000000" pitchFamily="2" charset="2"/>
              <a:buNone/>
            </a:pPr>
            <a:r>
              <a:rPr lang="ar-SA" sz="3200" b="1" dirty="0">
                <a:solidFill>
                  <a:srgbClr val="0070C0">
                    <a:alpha val="70000"/>
                  </a:srgbClr>
                </a:solidFill>
              </a:rPr>
              <a:t>6</a:t>
            </a:r>
          </a:p>
        </p:txBody>
      </p:sp>
      <p:sp>
        <p:nvSpPr>
          <p:cNvPr id="11" name="عنصر نائب للمحتوى 2">
            <a:extLst>
              <a:ext uri="{FF2B5EF4-FFF2-40B4-BE49-F238E27FC236}">
                <a16:creationId xmlns:a16="http://schemas.microsoft.com/office/drawing/2014/main" id="{6758B64F-225B-4BA2-95C6-2DA978F696C2}"/>
              </a:ext>
            </a:extLst>
          </p:cNvPr>
          <p:cNvSpPr txBox="1">
            <a:spLocks/>
          </p:cNvSpPr>
          <p:nvPr/>
        </p:nvSpPr>
        <p:spPr>
          <a:xfrm>
            <a:off x="4706984" y="6374674"/>
            <a:ext cx="613954" cy="483326"/>
          </a:xfrm>
          <a:prstGeom prst="rect">
            <a:avLst/>
          </a:prstGeom>
        </p:spPr>
        <p:txBody>
          <a:bodyPr lIns="109728" tIns="109728" rIns="109728" bIns="91440"/>
          <a:lstStyle>
            <a:lvl1pPr marL="457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 typeface="Wingdings" panose="05000000000000000000" pitchFamily="2" charset="2"/>
              <a:buNone/>
            </a:pPr>
            <a:r>
              <a:rPr lang="ar-SA" sz="3200" b="1" dirty="0">
                <a:solidFill>
                  <a:srgbClr val="0070C0">
                    <a:alpha val="70000"/>
                  </a:srgb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94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637394-A3BC-4A50-9299-508C652A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97" y="482254"/>
            <a:ext cx="10515600" cy="690563"/>
          </a:xfrm>
        </p:spPr>
        <p:txBody>
          <a:bodyPr/>
          <a:lstStyle/>
          <a:p>
            <a:pPr algn="r"/>
            <a:r>
              <a:rPr lang="ar-SA" dirty="0"/>
              <a:t>مشروع الوحدة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AE52E7-ED74-4FCB-83F1-183CA0E01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623" y="1172817"/>
            <a:ext cx="9355182" cy="904177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ar-SA" dirty="0"/>
              <a:t>افترض أنك تريد شراء منتج عبر الانترنت، ابحث في الانترنت عن متجر للشراء منه</a:t>
            </a:r>
          </a:p>
          <a:p>
            <a:pPr algn="ctr"/>
            <a:endParaRPr lang="ar-SA" dirty="0"/>
          </a:p>
        </p:txBody>
      </p:sp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406E3A13-3AED-4DC1-B92B-ED2D382235BD}"/>
              </a:ext>
            </a:extLst>
          </p:cNvPr>
          <p:cNvSpPr txBox="1">
            <a:spLocks/>
          </p:cNvSpPr>
          <p:nvPr/>
        </p:nvSpPr>
        <p:spPr>
          <a:xfrm>
            <a:off x="2207622" y="2189605"/>
            <a:ext cx="9355182" cy="2942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109728" tIns="109728" rIns="109728" bIns="91440"/>
          <a:lstStyle>
            <a:lvl1pPr marL="457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/>
              <a:t>بشكل أكثر تحديدا، أجب عن الأسئلة التالية:</a:t>
            </a:r>
          </a:p>
          <a:p>
            <a:pPr algn="r"/>
            <a:r>
              <a:rPr lang="ar-SA" dirty="0"/>
              <a:t>ما اسم هذا المتجر ، ويعتبر من أي نوع من المتاجر الإلكترونية.</a:t>
            </a:r>
          </a:p>
          <a:p>
            <a:pPr algn="r"/>
            <a:r>
              <a:rPr lang="ar-SA" dirty="0"/>
              <a:t>هل توجد إشارات ثقة في الصفحة </a:t>
            </a:r>
          </a:p>
          <a:p>
            <a:pPr algn="r"/>
            <a:r>
              <a:rPr lang="ar-SA" dirty="0"/>
              <a:t>هل الاتصال آمن</a:t>
            </a:r>
          </a:p>
          <a:p>
            <a:pPr algn="r"/>
            <a:r>
              <a:rPr lang="ar-SA" dirty="0"/>
              <a:t>ما خيارات الدفع المتوفرة ، وما مستوى أمانها</a:t>
            </a:r>
          </a:p>
          <a:p>
            <a:pPr algn="ctr"/>
            <a:endParaRPr lang="ar-SA" dirty="0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DE6CB026-388F-4308-9109-27D2403D8067}"/>
              </a:ext>
            </a:extLst>
          </p:cNvPr>
          <p:cNvSpPr txBox="1">
            <a:spLocks/>
          </p:cNvSpPr>
          <p:nvPr/>
        </p:nvSpPr>
        <p:spPr>
          <a:xfrm>
            <a:off x="2207621" y="5233094"/>
            <a:ext cx="9355182" cy="9041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lIns="109728" tIns="109728" rIns="109728" bIns="91440"/>
          <a:lstStyle>
            <a:lvl1pPr marL="457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/>
              <a:t>أجب عن  الأسئلة السابقة ثم أعد تقريرا عن المتجر الذي اخترت الشراء منه ،واشرح الأسباب التي جعلتك تعد هذا المتجر آمنا .</a:t>
            </a:r>
          </a:p>
          <a:p>
            <a:pPr algn="ctr"/>
            <a:endParaRPr lang="ar-SA" dirty="0"/>
          </a:p>
        </p:txBody>
      </p:sp>
      <p:sp>
        <p:nvSpPr>
          <p:cNvPr id="6" name="عنصر نائب للمحتوى 2">
            <a:extLst>
              <a:ext uri="{FF2B5EF4-FFF2-40B4-BE49-F238E27FC236}">
                <a16:creationId xmlns:a16="http://schemas.microsoft.com/office/drawing/2014/main" id="{CCF2882D-7218-48B6-AA51-C98999C03384}"/>
              </a:ext>
            </a:extLst>
          </p:cNvPr>
          <p:cNvSpPr txBox="1">
            <a:spLocks/>
          </p:cNvSpPr>
          <p:nvPr/>
        </p:nvSpPr>
        <p:spPr>
          <a:xfrm>
            <a:off x="95788" y="2845936"/>
            <a:ext cx="2022570" cy="1985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109728" tIns="109728" rIns="109728" bIns="91440"/>
          <a:lstStyle>
            <a:lvl1pPr marL="457200" indent="-22860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1455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Clr>
                <a:schemeClr val="tx2">
                  <a:lumMod val="10000"/>
                  <a:lumOff val="90000"/>
                </a:schemeClr>
              </a:buClr>
              <a:buSzPct val="80000"/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dirty="0"/>
              <a:t>آخر موعد لاستقبال المشروع يوم الأحد</a:t>
            </a:r>
          </a:p>
          <a:p>
            <a:pPr algn="ctr"/>
            <a:r>
              <a:rPr lang="ar-SA" sz="1800" b="1" dirty="0">
                <a:solidFill>
                  <a:srgbClr val="FF0000">
                    <a:alpha val="70000"/>
                  </a:srgbClr>
                </a:solidFill>
              </a:rPr>
              <a:t>26-5-1445هـ</a:t>
            </a:r>
            <a:endParaRPr lang="ar-SA" sz="1400" b="1" dirty="0">
              <a:solidFill>
                <a:srgbClr val="FF0000">
                  <a:alpha val="70000"/>
                </a:srgbClr>
              </a:solidFill>
            </a:endParaRPr>
          </a:p>
          <a:p>
            <a:pPr algn="ctr"/>
            <a:r>
              <a:rPr lang="ar-SA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551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F249D7-3A8E-4D9D-A1E2-13C5A739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نموذج التجارة التي يتم فيه تبادل التجارة بين الشركات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7043EB-4DC6-40E2-94B5-D748CD4AA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200000"/>
              </a:lnSpc>
            </a:pPr>
            <a:r>
              <a:rPr lang="ar-SA" sz="4000" dirty="0"/>
              <a:t>شركة إلى شركة</a:t>
            </a:r>
          </a:p>
          <a:p>
            <a:pPr algn="r">
              <a:lnSpc>
                <a:spcPct val="200000"/>
              </a:lnSpc>
            </a:pPr>
            <a:r>
              <a:rPr lang="ar-SA" sz="4000" dirty="0"/>
              <a:t>شركة إلى مستهلك</a:t>
            </a:r>
          </a:p>
          <a:p>
            <a:pPr algn="r">
              <a:lnSpc>
                <a:spcPct val="200000"/>
              </a:lnSpc>
            </a:pPr>
            <a:r>
              <a:rPr lang="ar-SA" sz="4000" dirty="0"/>
              <a:t>مستهلك إلى مستهلك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7FEE4389-1FF3-4F74-9082-D6DD5125B6B6}"/>
                  </a:ext>
                </a:extLst>
              </p14:cNvPr>
              <p14:cNvContentPartPr/>
              <p14:nvPr/>
            </p14:nvContentPartPr>
            <p14:xfrm>
              <a:off x="7667280" y="3076200"/>
              <a:ext cx="660600" cy="35280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7FEE4389-1FF3-4F74-9082-D6DD5125B6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280" y="3058200"/>
                <a:ext cx="69624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8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F249D7-3A8E-4D9D-A1E2-13C5A739D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نموذج التجارة التي يتم فيه تبادل التجارة بين المستهلكون مع بعضهم البعض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7043EB-4DC6-40E2-94B5-D748CD4AA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200000"/>
              </a:lnSpc>
            </a:pPr>
            <a:r>
              <a:rPr lang="ar-SA" sz="4000" dirty="0"/>
              <a:t>شركة إلى شركة</a:t>
            </a:r>
          </a:p>
          <a:p>
            <a:pPr algn="r">
              <a:lnSpc>
                <a:spcPct val="200000"/>
              </a:lnSpc>
            </a:pPr>
            <a:r>
              <a:rPr lang="ar-SA" sz="4000" dirty="0"/>
              <a:t>شركة إلى مستهلك</a:t>
            </a:r>
          </a:p>
          <a:p>
            <a:pPr algn="r">
              <a:lnSpc>
                <a:spcPct val="200000"/>
              </a:lnSpc>
            </a:pPr>
            <a:r>
              <a:rPr lang="ar-SA" sz="4000" dirty="0"/>
              <a:t>مستهلك إلى مستهلك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7FEE4389-1FF3-4F74-9082-D6DD5125B6B6}"/>
                  </a:ext>
                </a:extLst>
              </p14:cNvPr>
              <p14:cNvContentPartPr/>
              <p14:nvPr/>
            </p14:nvContentPartPr>
            <p14:xfrm>
              <a:off x="6988011" y="5675708"/>
              <a:ext cx="660600" cy="35280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7FEE4389-1FF3-4F74-9082-D6DD5125B6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011" y="5657708"/>
                <a:ext cx="69624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53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A02479-69BD-4774-B327-58D08BE9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من أمثلة السوق الافتراضي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64ED069-3F6D-4D1D-B5A7-7810F60C4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sz="4400" dirty="0"/>
              <a:t>جنرال الكتريك</a:t>
            </a:r>
          </a:p>
          <a:p>
            <a:pPr algn="r"/>
            <a:r>
              <a:rPr lang="ar-SA" sz="4400" dirty="0"/>
              <a:t>انتل</a:t>
            </a:r>
          </a:p>
          <a:p>
            <a:pPr algn="r"/>
            <a:r>
              <a:rPr lang="ar-SA" sz="4400" dirty="0"/>
              <a:t>الألعاب الإلكترونية</a:t>
            </a:r>
          </a:p>
          <a:p>
            <a:pPr algn="r"/>
            <a:r>
              <a:rPr lang="ar-SA" sz="4400" dirty="0"/>
              <a:t>سيسكو</a:t>
            </a:r>
          </a:p>
          <a:p>
            <a:pPr algn="r"/>
            <a:endParaRPr lang="ar-SA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2C13A1D0-F64E-43D4-9E79-D9A8C79E4F7F}"/>
                  </a:ext>
                </a:extLst>
              </p14:cNvPr>
              <p14:cNvContentPartPr/>
              <p14:nvPr/>
            </p14:nvContentPartPr>
            <p14:xfrm>
              <a:off x="7053326" y="4398428"/>
              <a:ext cx="660600" cy="35280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2C13A1D0-F64E-43D4-9E79-D9A8C79E4F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5326" y="4380428"/>
                <a:ext cx="696240" cy="3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36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94E89-9814-4847-AE11-DE19E6A55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أكمل الفراغ بما يناسبه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D7840D-4DCC-4495-A325-061B4B71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86" t="59814" r="20714" b="30277"/>
          <a:stretch/>
        </p:blipFill>
        <p:spPr>
          <a:xfrm>
            <a:off x="509450" y="2006600"/>
            <a:ext cx="11150237" cy="2134326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7380A5-5563-46D4-AC5A-5FAFA1C8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027" y="2986030"/>
            <a:ext cx="3151957" cy="885939"/>
          </a:xfrm>
        </p:spPr>
        <p:txBody>
          <a:bodyPr/>
          <a:lstStyle/>
          <a:p>
            <a:pPr marL="228600" indent="0" algn="r">
              <a:buNone/>
            </a:pPr>
            <a:r>
              <a:rPr lang="ar-SA" sz="4400" b="1" dirty="0">
                <a:solidFill>
                  <a:srgbClr val="0070C0">
                    <a:alpha val="70000"/>
                  </a:srgbClr>
                </a:solidFill>
              </a:rPr>
              <a:t>إدارة المخزون</a:t>
            </a:r>
          </a:p>
        </p:txBody>
      </p:sp>
    </p:spTree>
    <p:extLst>
      <p:ext uri="{BB962C8B-B14F-4D97-AF65-F5344CB8AC3E}">
        <p14:creationId xmlns:p14="http://schemas.microsoft.com/office/powerpoint/2010/main" val="16406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3" descr="خلفيه متجهة للألوان المتطايرة">
            <a:extLst>
              <a:ext uri="{FF2B5EF4-FFF2-40B4-BE49-F238E27FC236}">
                <a16:creationId xmlns:a16="http://schemas.microsoft.com/office/drawing/2014/main" id="{AB14FC4F-8176-590A-EADD-5DB66CD470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7267" r="-1" b="-1"/>
          <a:stretch/>
        </p:blipFill>
        <p:spPr>
          <a:xfrm>
            <a:off x="20" y="10"/>
            <a:ext cx="12188932" cy="6857326"/>
          </a:xfrm>
          <a:prstGeom prst="rect">
            <a:avLst/>
          </a:prstGeom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2C48047-8525-40D6-BA07-D16C6DE7D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FFFF"/>
                </a:solidFill>
              </a:rPr>
              <a:t>التعاملات عبر الانترنت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3C915A9-BEFD-41DD-BADA-490DA4110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endParaRPr lang="ar-SA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0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7CA9EC-FFE4-41B7-81EB-3016F078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سنتعلم اليوم بإذن الله: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AF8ACF-39CA-4601-A395-6D0FBE11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A" sz="4000" dirty="0"/>
              <a:t>تقنيات التجارة الإلكترونية</a:t>
            </a:r>
          </a:p>
          <a:p>
            <a:pPr algn="r"/>
            <a:r>
              <a:rPr lang="ar-SA" sz="4000" dirty="0"/>
              <a:t>طرق الدفع الإلكتروني</a:t>
            </a:r>
          </a:p>
          <a:p>
            <a:pPr algn="r"/>
            <a:r>
              <a:rPr lang="ar-SA" sz="4000" dirty="0"/>
              <a:t>المعاملات الآمنة عبر الإنترنت</a:t>
            </a:r>
          </a:p>
          <a:p>
            <a:pPr algn="r"/>
            <a:r>
              <a:rPr lang="ar-SA" sz="4000" dirty="0"/>
              <a:t>الاتصال الآمن عبر الانترنت</a:t>
            </a:r>
          </a:p>
          <a:p>
            <a:pPr algn="r"/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262208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9E00BF-10B2-4513-8D0C-B1BB4E4B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تقنيات التجارة الإلكترونية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9B22F6BC-CEBD-4054-AC49-74604BC62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96890"/>
              </p:ext>
            </p:extLst>
          </p:nvPr>
        </p:nvGraphicFramePr>
        <p:xfrm>
          <a:off x="-457200" y="1554480"/>
          <a:ext cx="12921343" cy="4622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345551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RegularSeedRightStep">
      <a:dk1>
        <a:srgbClr val="000000"/>
      </a:dk1>
      <a:lt1>
        <a:srgbClr val="FFFFFF"/>
      </a:lt1>
      <a:dk2>
        <a:srgbClr val="1C2732"/>
      </a:dk2>
      <a:lt2>
        <a:srgbClr val="F3F0F1"/>
      </a:lt2>
      <a:accent1>
        <a:srgbClr val="21B782"/>
      </a:accent1>
      <a:accent2>
        <a:srgbClr val="14B1BC"/>
      </a:accent2>
      <a:accent3>
        <a:srgbClr val="298CE7"/>
      </a:accent3>
      <a:accent4>
        <a:srgbClr val="2E40D9"/>
      </a:accent4>
      <a:accent5>
        <a:srgbClr val="6529E7"/>
      </a:accent5>
      <a:accent6>
        <a:srgbClr val="A217D5"/>
      </a:accent6>
      <a:hlink>
        <a:srgbClr val="BF3F6C"/>
      </a:hlink>
      <a:folHlink>
        <a:srgbClr val="7F7F7F"/>
      </a:folHlink>
    </a:clrScheme>
    <a:fontScheme name="Custom 5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445</Words>
  <Application>Microsoft Office PowerPoint</Application>
  <PresentationFormat>شاشة عريضة</PresentationFormat>
  <Paragraphs>91</Paragraphs>
  <Slides>25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LuminousVTI</vt:lpstr>
      <vt:lpstr>التعاملات عبر الانترنت</vt:lpstr>
      <vt:lpstr> البيع عبر الانترنت يسمى </vt:lpstr>
      <vt:lpstr>نموذج التجارة التي يتم فيه تبادل التجارة بين الشركات</vt:lpstr>
      <vt:lpstr>نموذج التجارة التي يتم فيه تبادل التجارة بين المستهلكون مع بعضهم البعض</vt:lpstr>
      <vt:lpstr>من أمثلة السوق الافتراضي</vt:lpstr>
      <vt:lpstr>أكمل الفراغ بما يناسبه</vt:lpstr>
      <vt:lpstr>التعاملات عبر الانترنت</vt:lpstr>
      <vt:lpstr>سنتعلم اليوم بإذن الله:</vt:lpstr>
      <vt:lpstr>تقنيات التجارة الإلكترونية</vt:lpstr>
      <vt:lpstr>عزيزتي .. اربطي بين كل تقنية ومفهومها:</vt:lpstr>
      <vt:lpstr>عزيزتي .. اربطي بين كل تقنية ومفهومها:</vt:lpstr>
      <vt:lpstr>عرض تقديمي في PowerPoint</vt:lpstr>
      <vt:lpstr>طرق الدفع الألكتروني</vt:lpstr>
      <vt:lpstr>أكمل الفراغ بما يناسبه</vt:lpstr>
      <vt:lpstr>عرض تقديمي في PowerPoint</vt:lpstr>
      <vt:lpstr>عرض تقديمي في PowerPoint</vt:lpstr>
      <vt:lpstr>أنظمة الدفع بواسطة باي بال وأبل باي</vt:lpstr>
      <vt:lpstr>مقارنة بين الدفع بالأبل باي وباي بال</vt:lpstr>
      <vt:lpstr>أكمل الفراغ بما يناسبه</vt:lpstr>
      <vt:lpstr>التعاملات الآمنة عبر الانترنت</vt:lpstr>
      <vt:lpstr>الاتصال الآمن </vt:lpstr>
      <vt:lpstr>عرض تقديمي في PowerPoint</vt:lpstr>
      <vt:lpstr>عمليات الاحتيال عبر الانترنت</vt:lpstr>
      <vt:lpstr>عرض تقديمي في PowerPoint</vt:lpstr>
      <vt:lpstr>مشروع الوحدة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التعاملات عبر الانترنت</dc:title>
  <dc:creator>ندى الدغيرى</dc:creator>
  <cp:lastModifiedBy>ندى الدغيرى</cp:lastModifiedBy>
  <cp:revision>5</cp:revision>
  <dcterms:created xsi:type="dcterms:W3CDTF">2023-11-30T06:34:07Z</dcterms:created>
  <dcterms:modified xsi:type="dcterms:W3CDTF">2023-12-06T04:46:09Z</dcterms:modified>
</cp:coreProperties>
</file>