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7" r:id="rId9"/>
    <p:sldId id="268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56" autoAdjust="0"/>
    <p:restoredTop sz="94746"/>
  </p:normalViewPr>
  <p:slideViewPr>
    <p:cSldViewPr snapToGrid="0" snapToObjects="1">
      <p:cViewPr varScale="1">
        <p:scale>
          <a:sx n="73" d="100"/>
          <a:sy n="73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8T09:15:48.545"/>
    </inkml:context>
    <inkml:brush xml:id="br0">
      <inkml:brushProperty name="width" value="0.5" units="cm"/>
      <inkml:brushProperty name="height" value="1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7590 1234,'-30'-1,"1"-2,0-1,0-2,-44-13,-4-1,26 10,-66-3,76 10,0-2,1-1,-47-14,-288-112,25 9,166 74,-1 0,95 19,7 1,-1 3,0 4,-131-17,39 22,-249-11,-1664 30,1228-2,638 18,15 1,123-17,-335 17,211-9,45-4,148-4,1 1,0 1,0 0,1 1,-1 0,1 1,0 1,0 0,-19 15,-1 2,2 2,-40 40,59-53,1 1,-1 0,2 1,0 0,1 1,1 0,0 1,1 0,1 0,1 0,0 1,1 0,1 1,1-1,0 1,2-1,0 29,4 18,3 0,3 0,2-1,4 0,2-1,3 0,2-2,32 60,-40-93,1-1,2-1,0 0,2-1,0-1,2-1,27 23,-36-37,1-2,0 0,0 0,1-1,0-1,0 0,0-1,19 3,32 11,395 125,-342-120,237 16,-125-19,463 23,3-43,-280-4,815 4,-1122-5,-1-5,126-29,6 0,-29 22,291 14,-258 6,-143-2,-1-5,162-27,-16-2,11-3,-218 27,-1-1,1-2,-2-1,56-28,-72 30,-1 0,0-1,-1-1,0-1,-1 0,0-2,-1 0,23-29,-29 31,0-1,0 0,-2-1,0 0,0-1,-2 0,0 0,-1 0,0-1,-2 0,0 0,-1-1,-1 1,0-24,-1-20,-3 0,-2 0,-3 0,-3 1,-21-73,18 100,-2 0,-31-53,12 24,-54-89,76 135,0 0,-2 2,0-1,0 2,-1 0,-25-18,-3 2,9 6,-73-40,93 58,0 0,0 1,0 0,-1 2,0-1,0 2,0 0,0 0,-18 2,-26 5,1 3,-81 22,26-5,-24 8,74-17,-68 9,-435 20,38-84,237 11,-382 17,397 14,6-5,-297 5,343 16,73-4,-447 63,280-10,272-57,0 1,0 3,-79 38,-1-1,71-33,-1-2,0-3,-102 12,123-22,0 2,0 1,-52 19,75-22,0 1,0 0,0 1,0 1,1 0,0 0,1 1,0 0,0 1,1 0,0 1,-15 20,21-26,1 0,0-1,0 1,0 0,0 0,1 0,-1 1,1-1,0 0,0 0,1 1,-1-1,1 1,0-1,0 0,1 1,-1-1,1 0,2 7,-1-5,1 0,0 0,1-1,-1 1,1-1,0 0,1 0,-1-1,1 1,0-1,10 7,9 4,1-2,0-1,0 0,1-2,29 7,64 13,2-4,229 18,254-26,-577-18,1894-1,-710-3,430 4,-1604-2,72-13,12-1,11 14,-91 3,0-1,0-2,0-2,71-16,-112 20,0 0,-1 0,1 0,0 0,0 0,0 0,0 0,0 0,0 0,0 0,0 0,0 0,0 0,-1 0,1 0,0 0,0 0,0 0,0 0,0-1,0 1,0 0,0 0,0 0,0 0,0 0,0 0,0 0,0 0,0 0,0-1,0 1,0 0,0 0,0 0,0 0,0 0,0 0,0 0,0 0,0 0,0-1,0 1,0 0,0 0,0 0,0 0,0 0,0 0,0 0,0 0,1 0,-20-4,-28-1,-997 1,527 7,-1633-3,1362-28,630 19,-62-4,-378-11,-909 26,1471-2,0-2,0-1,0-2,1-2,-59-17,90 22,0 0,-1 0,1 0,0 0,0-1,0 0,0 0,1 0,-1 0,1-1,0 1,0-1,0 0,0 0,1 0,-1 0,-2-9,4 10,0-1,0 1,0-1,1 1,-1-1,1 0,0 1,0-1,1 0,-1 1,1-1,0 1,0-1,0 1,0-1,0 1,1-1,0 1,-1 0,1 0,1 0,-1 0,5-4,15-14,1 2,0 1,2 1,27-14,8-7,-2-3,2 4,2 2,1 3,117-42,5 11,45-13,-189 66,1 1,0 2,75-3,113 13,53-1,-209-5,133-23,-83 6,1 5,215 4,1143 13,-1345-10,-2-5,172-39,164-17,-203 65,-43 1,-184-1,0-2,76-21,21-4,-90 23,34-5,143-6,-215 19,-7 0,0 1,1-1,-1 0,0 0,1-1,-1 1,0-1,1 0,-1 0,0 0,0-1,0 1,0-1,4-2,-8 3,0 1,1 0,-1 0,0 0,0-1,0 1,0 0,0 0,0-1,0 1,0 0,0 0,0 0,0-1,0 1,0 0,0 0,0-1,0 1,0 0,0 0,0 0,0-1,0 1,0 0,-1 0,1 0,0-1,0 1,0 0,0 0,0 0,-1-1,1 1,0 0,0 0,0 0,0 0,-1 0,1 0,0 0,0-1,0 1,-1 0,1 0,0 0,0 0,-1 0,-15-5,14 4,-364-76,-44-7,98 17,-240 7,-3 51,-843 9,1184-18,16 0,117 17,0 5,-92 15,-129 39,135-34,118-20,1 3,-69 18,66-12,-1-1,1-3,-89 3,-162-13,127-3,-480 4,642 0,0 1,0 0,0 1,0 0,0 1,1 0,-1 1,1 1,0 0,0 0,0 1,1 1,0 0,0 0,1 1,0 1,1 0,-1 0,1 1,1 0,0 0,-6 12,-25 34,-45 76,76-117,0 1,1 0,1 1,0 0,1 0,-4 28,0 34,-20 278,29-329,0-7,0-1,1 1,1-1,6 28,-7-43,1 0,-1 0,1-1,0 1,0 0,1-1,0 0,-1 1,1-1,1 0,-1-1,0 1,1-1,0 1,0-1,0 0,0 0,1-1,-1 1,1-1,-1 0,9 2,3 0,0-1,0-1,27 1,9-2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8T09:26:42.52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7624 1563,'0'-6,"-6"-2,-2-12,-6-2,-7-5,1-3,-10-2,2-3,-2-1,-7-1,-5 0,-6-6,-8-2,-7 0,-5-3,-3-2,-2-3,-7 1,-2-4,-12 3,-9-3,-5 2,-8-2,-4-4,0 3,9 3,4 0,8 9,9 5,7 5,5 0,4 8,8 7,9 8,9 5,-1 5,2 2,3 1,3 1,-4-7,-6-2,-2-6,-3-1,-5 2,-11 3,-5-3,-8-6,-1 0,0-2,-3 1,-4 5,-6 4,-4-3,-4 2,-1 2,-1 3,-1 2,0 2,7 1,1 1,1 1,-8 6,-4 2,-1 5,1 7,-6 6,-7 4,-13-2,-8-1,-3 2,-7 1,-2 2,2 1,3 1,15-5,19-2,18 1,19-5,12 0,12 2,4-3,10 0,8 3,-3 3,6 2,-4-3,5-1,1 1,0 3,-6 7,-4 4,0 8,7 0,-4-1,6 3,2 5,0 5,-1 5,5 2,1 3,-1 1,4 1,-1 5,5 3,4-1,0-2,-5 5,2 0,-3 4,3 0,4 3,4-2,5 3,2-2,2-4,1-4,1-10,0 2,0-1,0 1,-1-6,0-3,0 0,0 2,0 1,0-4,0-2,0 2,0 3,6-5,2 0,0 1,-2-3,5-6,0 0,5 3,5 5,0-3,1 2,5-4,-4 1,2 3,2 3,-4-3,1-5,8 6,0-2,-1-4,7 6,4 5,7 4,7 2,0-11,4-5,3 2,3 2,4-3,7 1,10-9,2-8,-2 3,-3-2,3 5,-2-5,-2-5,-3-2,-4-7,5-3,7 1,7 2,5 2,-1-4,-5-1,-13-4,-8-7,-10-5,-9-4,-2-4,9-2,12-1,13 0,10 0,19 0,10 0,7 1,6 0,5-1,2 1,1 0,1 1,-7-1,-8 0,-8 0,-13 0,-7-6,4-2,-4-6,-2-1,1-10,1 0,2-9,1-5,7-2,-4 1,-7 0,-10 0,-8 9,-6 2,-10 0,-5-1,-1-2,-5-1,0-8,-3 3,-6 3,2-7,5-1,4-6,11 0,6-5,-4-6,-2 2,-2-2,-5-3,-1-3,-6-3,6-1,-1-2,1-1,-4-6,0 3,-10 4,-7 0,-4 1,-3 6,5 2,-4-1,5 5,-6-1,4-2,2 4,-7-2,4 4,-5 5,-2-7,1 0,0 4,-5-8,-8 1,-6 5,1 5,-3-7,-2 0,-3 4,3 5,0-1,-1 1,-2 3,-2-3,-2 0,-1 3,0 3,-2-4,1 1,-1 1,1-4,0 0,0 3,0-4,-6 1,-3-4,2 1,-6-3,-6 2,1 4,2-3,-2 2,-3 3,1 3,-2 4,2 2,-1 7,3 3,-1 0,-5-1,-3-2,2-2,0-2,-2 6,-4 7,-1 7,-2 7,-2 4,-6-3,-3 0,0 1,8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8T09:26:46.65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8T09:26:47.18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8T09:29:26.250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gnorePressure" value="1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5919 620,'0'0,"0"-6,-7-10,-8-6,-7 1,-6-4,-12-3,-3 4,-9-2,-13 6,-7-3,-11-1,-2 3,0 5,2 5,3-3,-11-4,-7-5,-5 1,-4 5,-2-2,5-4,9 4,6-4,8 5,4 4,3 4,9-3,1 3,-7-5,-2 1,-9 3,0 3,-1 3,3-5,1 1,-4 1,1 2,8 2,10 2,2 1,8 1,6 0,4 0,-3 1,2-1,-5 0,-6 0,-6 1,-4-1,-11 0,-3 0,0 0,7 0,2 0,3 0,6 0,8 0,6 0,-2 0,3 0,3 0,-5 0,3 0,0 0,-4 0,-5 0,-6 7,3 1,-4 6,-2 0,5-2,-3 4,6-3,-3 6,6 3,-4-2,5-4,10 3,-2-4,3-4,1 4,1 4,1-2,-6 5,0 3,-7 3,1 4,3 2,2-5,10 0,3-7,9 2,-1-6,7 2,-2 3,-3-3,3 3,-4-5,5 11,-3 3,-3 3,3 9,-3 9,-2 7,-3 6,5-3,5 2,6-6,5 2,4 1,2-4,2-5,1-6,1 3,-1-3,0 5,-1-2,0-3,1-3,-1-3,0-1,0-3,0 7,0-1,7-7,0 6,7-9,7 0,-2 6,5-7,-5 8,4-6,2-1,4-1,2 1,3-6,1 0,2 1,7 2,0 1,0-4,-8 0,-3-6,7 2,-8 1,0-3,1 2,7 3,8-5,2 3,-1 3,4-5,-9 2,3-5,-2 3,-2-5,-2 4,-2-5,-1 4,6-4,-1 3,8 5,6-4,5 3,-2-4,-4-5,8 3,4-3,2-4,-4 4,0-2,-7-3,-6 5,1-2,-4 5,-4-3,4-2,-3-3,6-4,-3-2,-2-2,4-1,-3 0,-2-1,4 1,11-1,6 8,-2 1,2-1,0-1,2-1,7-2,9-2,1 0,-1-1,-2 0,-12 0,-9-1,-10 1,-8 0,-5 0,4 0,5 0,0 0,6 0,5 0,5 0,3 0,3 0,1 0,1 0,-6 0,-9 0,1 0,1 0,-5-8,3 1,3-8,10-6,4 1,2 4,1 4,-1-3,-1-4,-1 2,-9 3,0-4,-1-3,-6 3,2-4,8-3,-4-4,-5 4,1-1,-6-3,-5 6,2-9,-3 5,-4-3,-2 0,-3 5,-9-1,-2 6,0-2,0-2,3-4,1-9,1-4,1-16,-6 0,0-6,0-4,-6 5,2 5,-6 0,2 4,-4 5,-5-3,-3-4,-4 2,-3-12,-2 4,0-4,-1 6,0-3,1 7,-1-3,1 4,0 5,-8 5,1 2,0 4,-7 1,-5 1,2 0,-5-7,-4 7,3 1,-1 0,-4 8,-1 0,-4 7,6-2,-1 5,-1-2,-1 3,-3-3,0 4,-2 2,-1 5,-1 3,1-5,-1 1,8 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
المستوى الثاني
المستوى الثالث
المستوى الرابع
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EFD863-6E7A-E746-9E3F-A10D2BDE3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5400" dirty="0"/>
              <a:t>الدرس الثالث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B2BA0C1-0B0D-F147-B387-C751953E06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3600" b="1" dirty="0">
                <a:solidFill>
                  <a:schemeClr val="accent6"/>
                </a:solidFill>
              </a:rPr>
              <a:t>الدوال</a:t>
            </a:r>
          </a:p>
        </p:txBody>
      </p:sp>
    </p:spTree>
    <p:extLst>
      <p:ext uri="{BB962C8B-B14F-4D97-AF65-F5344CB8AC3E}">
        <p14:creationId xmlns:p14="http://schemas.microsoft.com/office/powerpoint/2010/main" val="255303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38C71B-6154-774D-9248-A4499062F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046" y="199663"/>
            <a:ext cx="9601200" cy="1485900"/>
          </a:xfrm>
        </p:spPr>
        <p:txBody>
          <a:bodyPr>
            <a:normAutofit/>
          </a:bodyPr>
          <a:lstStyle/>
          <a:p>
            <a:pPr algn="r"/>
            <a:r>
              <a:rPr lang="ar-SA" sz="3200" dirty="0"/>
              <a:t>المعاملات والوسائط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2708284-CF94-9D49-A696-98E1BA0FE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699" y="942613"/>
            <a:ext cx="10972800" cy="30622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ar-SA" sz="2400" b="1" u="sng" dirty="0">
                <a:solidFill>
                  <a:schemeClr val="accent2"/>
                </a:solidFill>
              </a:rPr>
              <a:t>المعاملات : </a:t>
            </a:r>
            <a:r>
              <a:rPr lang="ar-SA" sz="2400" dirty="0"/>
              <a:t>هي المتغيرات التي يمكن الإعلان عنها في الدالة  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dirty="0"/>
              <a:t>ودائما تستخدم المعاملات داخل الدالة .</a:t>
            </a:r>
          </a:p>
          <a:p>
            <a:pPr>
              <a:lnSpc>
                <a:spcPct val="150000"/>
              </a:lnSpc>
            </a:pPr>
            <a:r>
              <a:rPr lang="ar-SA" sz="2400" dirty="0" err="1">
                <a:solidFill>
                  <a:schemeClr val="accent4"/>
                </a:solidFill>
              </a:rPr>
              <a:t>لانه</a:t>
            </a:r>
            <a:r>
              <a:rPr lang="ar-SA" sz="2400" dirty="0">
                <a:solidFill>
                  <a:schemeClr val="accent4"/>
                </a:solidFill>
              </a:rPr>
              <a:t> </a:t>
            </a:r>
            <a:r>
              <a:rPr lang="ar-SA" sz="2400" dirty="0" err="1">
                <a:solidFill>
                  <a:schemeClr val="accent4"/>
                </a:solidFill>
              </a:rPr>
              <a:t>لايمكن</a:t>
            </a:r>
            <a:r>
              <a:rPr lang="ar-SA" sz="2400" dirty="0">
                <a:solidFill>
                  <a:schemeClr val="accent4"/>
                </a:solidFill>
              </a:rPr>
              <a:t> الوصول للمعاملات إلا من خلال الدالة فإنها تسمى : </a:t>
            </a:r>
            <a:r>
              <a:rPr lang="ar-SA" sz="2400" b="1" u="sng" dirty="0">
                <a:solidFill>
                  <a:schemeClr val="accent5"/>
                </a:solidFill>
              </a:rPr>
              <a:t>متغيرات محلية </a:t>
            </a:r>
          </a:p>
          <a:p>
            <a:pPr>
              <a:lnSpc>
                <a:spcPct val="150000"/>
              </a:lnSpc>
            </a:pPr>
            <a:r>
              <a:rPr lang="ar-SA" sz="2400" dirty="0">
                <a:solidFill>
                  <a:schemeClr val="accent4"/>
                </a:solidFill>
              </a:rPr>
              <a:t>تسمى المتغيرات التي يتم تمريرها إلى الدالة  : </a:t>
            </a:r>
            <a:r>
              <a:rPr lang="ar-SA" sz="2400" b="1" u="sng" dirty="0">
                <a:solidFill>
                  <a:schemeClr val="accent5"/>
                </a:solidFill>
              </a:rPr>
              <a:t>الوسائط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4275A9A-4BCC-524A-86ED-47CC4E6A3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684" y="3718022"/>
            <a:ext cx="4984750" cy="3105254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CFCBF0E4-B878-0E49-97E7-FF2F814F597F}"/>
              </a:ext>
            </a:extLst>
          </p:cNvPr>
          <p:cNvSpPr txBox="1"/>
          <p:nvPr/>
        </p:nvSpPr>
        <p:spPr>
          <a:xfrm>
            <a:off x="3275635" y="3703899"/>
            <a:ext cx="960699" cy="5092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marL="0" algn="r" defTabSz="457200" rtl="1" eaLnBrk="1" latinLnBrk="0" hangingPunct="1"/>
            <a:endParaRPr lang="ar-SA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7F211DB-7FF2-3E4E-8ADA-921F5894E3A1}"/>
              </a:ext>
            </a:extLst>
          </p:cNvPr>
          <p:cNvSpPr txBox="1"/>
          <p:nvPr/>
        </p:nvSpPr>
        <p:spPr>
          <a:xfrm>
            <a:off x="2658360" y="6348714"/>
            <a:ext cx="960699" cy="5092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marL="0" algn="r" defTabSz="457200" rtl="1" eaLnBrk="1" latinLnBrk="0" hangingPunct="1"/>
            <a:endParaRPr lang="ar-SA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E891EC1-030D-724D-8C6C-44683D2A0CE6}"/>
              </a:ext>
            </a:extLst>
          </p:cNvPr>
          <p:cNvSpPr txBox="1"/>
          <p:nvPr/>
        </p:nvSpPr>
        <p:spPr>
          <a:xfrm>
            <a:off x="3096227" y="3310889"/>
            <a:ext cx="13195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المعاملات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7E5AF2-D9FD-284B-B10C-22490D2D86A7}"/>
              </a:ext>
            </a:extLst>
          </p:cNvPr>
          <p:cNvSpPr txBox="1"/>
          <p:nvPr/>
        </p:nvSpPr>
        <p:spPr>
          <a:xfrm>
            <a:off x="3790831" y="6455630"/>
            <a:ext cx="11284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الوسائط</a:t>
            </a:r>
          </a:p>
        </p:txBody>
      </p:sp>
    </p:spTree>
    <p:extLst>
      <p:ext uri="{BB962C8B-B14F-4D97-AF65-F5344CB8AC3E}">
        <p14:creationId xmlns:p14="http://schemas.microsoft.com/office/powerpoint/2010/main" val="31437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615B8B-1332-9F49-8142-6B23B208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8678" y="188089"/>
            <a:ext cx="9601200" cy="1485900"/>
          </a:xfrm>
        </p:spPr>
        <p:txBody>
          <a:bodyPr>
            <a:normAutofit/>
          </a:bodyPr>
          <a:lstStyle/>
          <a:p>
            <a:pPr algn="r"/>
            <a:r>
              <a:rPr lang="ar-SA" sz="3200" b="1" dirty="0"/>
              <a:t>نشاط</a:t>
            </a: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96FABFF0-6326-2E42-A74E-DEC1CB05FE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5020" y="1058235"/>
            <a:ext cx="8620068" cy="4288303"/>
          </a:xfrm>
        </p:spPr>
      </p:pic>
    </p:spTree>
    <p:extLst>
      <p:ext uri="{BB962C8B-B14F-4D97-AF65-F5344CB8AC3E}">
        <p14:creationId xmlns:p14="http://schemas.microsoft.com/office/powerpoint/2010/main" val="3286096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75CCB9-7A9C-974D-AF05-0482AF06C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75" y="257536"/>
            <a:ext cx="9601200" cy="1485900"/>
          </a:xfrm>
        </p:spPr>
        <p:txBody>
          <a:bodyPr>
            <a:normAutofit/>
          </a:bodyPr>
          <a:lstStyle/>
          <a:p>
            <a:pPr algn="r"/>
            <a:r>
              <a:rPr lang="ar-SA" sz="3600" dirty="0"/>
              <a:t>عبارة الارجاع </a:t>
            </a:r>
            <a:r>
              <a:rPr lang="en-US" sz="3600" dirty="0"/>
              <a:t>Return</a:t>
            </a:r>
            <a:endParaRPr lang="ar-SA" sz="3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5D4DCF-92FB-D245-959F-5DCA79824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575" y="1163256"/>
            <a:ext cx="9601200" cy="3581400"/>
          </a:xfrm>
        </p:spPr>
        <p:txBody>
          <a:bodyPr>
            <a:normAutofit/>
          </a:bodyPr>
          <a:lstStyle/>
          <a:p>
            <a:r>
              <a:rPr lang="ar-SA" sz="2400" dirty="0">
                <a:solidFill>
                  <a:schemeClr val="accent6">
                    <a:lumMod val="50000"/>
                  </a:schemeClr>
                </a:solidFill>
              </a:rPr>
              <a:t>تستخدم </a:t>
            </a:r>
            <a:r>
              <a:rPr lang="ar-SA" sz="2400" dirty="0" err="1">
                <a:solidFill>
                  <a:schemeClr val="accent6">
                    <a:lumMod val="50000"/>
                  </a:schemeClr>
                </a:solidFill>
              </a:rPr>
              <a:t>لانهاء</a:t>
            </a:r>
            <a:r>
              <a:rPr lang="ar-SA" sz="2400" dirty="0">
                <a:solidFill>
                  <a:schemeClr val="accent6">
                    <a:lumMod val="50000"/>
                  </a:schemeClr>
                </a:solidFill>
              </a:rPr>
              <a:t> تنفيذ استدعاء الدالة وارجاع قيمة للمتغير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122ECAAB-74F2-3041-8E7D-DFF37C2A8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414" y="560766"/>
            <a:ext cx="2514600" cy="12954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7F22BBEB-3146-AE4E-9BC0-ACFC8341A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264" y="2939970"/>
            <a:ext cx="4709850" cy="2518976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DA2B15D2-5272-5E44-A966-4D8D6BE9E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7964" y="1856166"/>
            <a:ext cx="63373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18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EB7695-6D3E-FE43-8FA7-F64D2157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/>
              <a:t>نشاط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49C5900-DDBC-6E4A-A65E-8EB762D90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1560786"/>
            <a:ext cx="10666005" cy="432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9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9050E9-2BBF-47CC-A83F-A7D1036C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صح أم خطأ: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C0FD8C-952D-4CBF-91DE-E6B2B9544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515600" cy="3581400"/>
          </a:xfrm>
        </p:spPr>
        <p:txBody>
          <a:bodyPr>
            <a:normAutofit fontScale="92500"/>
          </a:bodyPr>
          <a:lstStyle/>
          <a:p>
            <a:pPr>
              <a:lnSpc>
                <a:spcPct val="250000"/>
              </a:lnSpc>
            </a:pPr>
            <a:r>
              <a:rPr lang="ar-SA" sz="2800" dirty="0"/>
              <a:t>الحلقة المتداخلة تعني جملة حلقة داخل حلقة. (     )</a:t>
            </a:r>
          </a:p>
          <a:p>
            <a:pPr>
              <a:lnSpc>
                <a:spcPct val="250000"/>
              </a:lnSpc>
            </a:pPr>
            <a:r>
              <a:rPr lang="ar-SA" sz="2800" dirty="0"/>
              <a:t>لا يمكنك ادخال حلقة </a:t>
            </a:r>
            <a:r>
              <a:rPr lang="en-US" sz="2800" dirty="0"/>
              <a:t>for</a:t>
            </a:r>
            <a:r>
              <a:rPr lang="ar-SA" sz="2800" dirty="0"/>
              <a:t> في حلقة </a:t>
            </a:r>
            <a:r>
              <a:rPr lang="en-US" sz="2800" dirty="0"/>
              <a:t>while</a:t>
            </a:r>
            <a:r>
              <a:rPr lang="ar-SA" sz="2800" dirty="0"/>
              <a:t> أو العكس. (       )</a:t>
            </a:r>
          </a:p>
          <a:p>
            <a:pPr>
              <a:lnSpc>
                <a:spcPct val="250000"/>
              </a:lnSpc>
            </a:pPr>
            <a:r>
              <a:rPr lang="ar-SA" sz="2800" dirty="0"/>
              <a:t>وضع المسافة البادئة مهم للغاية ويغير البرنامج بأكمله في بايثون. (        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حبر 4">
                <a:extLst>
                  <a:ext uri="{FF2B5EF4-FFF2-40B4-BE49-F238E27FC236}">
                    <a16:creationId xmlns:a16="http://schemas.microsoft.com/office/drawing/2014/main" id="{A0EFE7FD-A122-406F-849D-7BD326B925EB}"/>
                  </a:ext>
                </a:extLst>
              </p14:cNvPr>
              <p14:cNvContentPartPr/>
              <p14:nvPr/>
            </p14:nvContentPartPr>
            <p14:xfrm>
              <a:off x="8096503" y="547971"/>
              <a:ext cx="2838960" cy="851400"/>
            </p14:xfrm>
          </p:contentPart>
        </mc:Choice>
        <mc:Fallback>
          <p:pic>
            <p:nvPicPr>
              <p:cNvPr id="5" name="حبر 4">
                <a:extLst>
                  <a:ext uri="{FF2B5EF4-FFF2-40B4-BE49-F238E27FC236}">
                    <a16:creationId xmlns:a16="http://schemas.microsoft.com/office/drawing/2014/main" id="{A0EFE7FD-A122-406F-849D-7BD326B925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06863" y="367971"/>
                <a:ext cx="3018600" cy="12110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مربع نص 6">
            <a:extLst>
              <a:ext uri="{FF2B5EF4-FFF2-40B4-BE49-F238E27FC236}">
                <a16:creationId xmlns:a16="http://schemas.microsoft.com/office/drawing/2014/main" id="{E60DBEC5-7CCF-4786-A785-A44CD2240D74}"/>
              </a:ext>
            </a:extLst>
          </p:cNvPr>
          <p:cNvSpPr txBox="1"/>
          <p:nvPr/>
        </p:nvSpPr>
        <p:spPr>
          <a:xfrm>
            <a:off x="3492138" y="3606815"/>
            <a:ext cx="78377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>
                <a:solidFill>
                  <a:srgbClr val="0070C0"/>
                </a:solidFill>
                <a:sym typeface="Wingdings 2" panose="05020102010507070707" pitchFamily="18" charset="2"/>
              </a:rPr>
              <a:t></a:t>
            </a: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C1C1FE14-6C94-4E35-98D0-FC10A9DD0874}"/>
              </a:ext>
            </a:extLst>
          </p:cNvPr>
          <p:cNvSpPr txBox="1"/>
          <p:nvPr/>
        </p:nvSpPr>
        <p:spPr>
          <a:xfrm>
            <a:off x="4158343" y="2484743"/>
            <a:ext cx="78377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>
                <a:solidFill>
                  <a:srgbClr val="0070C0"/>
                </a:solidFill>
                <a:sym typeface="Wingdings 2" panose="05020102010507070707" pitchFamily="18" charset="2"/>
              </a:rPr>
              <a:t></a:t>
            </a: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9BF6C0D-ECD6-422D-916F-6683DC0EEAC8}"/>
              </a:ext>
            </a:extLst>
          </p:cNvPr>
          <p:cNvSpPr txBox="1"/>
          <p:nvPr/>
        </p:nvSpPr>
        <p:spPr>
          <a:xfrm>
            <a:off x="1754777" y="4818995"/>
            <a:ext cx="87085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>
                <a:solidFill>
                  <a:srgbClr val="0070C0"/>
                </a:solidFill>
                <a:sym typeface="Wingdings 2" panose="05020102010507070707" pitchFamily="18" charset="2"/>
              </a:rPr>
              <a:t></a:t>
            </a:r>
            <a:endParaRPr lang="ar-S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3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AFB3BB-1DE7-48F4-A414-6CD0FB65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rgbClr val="00B0F0"/>
                </a:solidFill>
              </a:rPr>
              <a:t>أهداف درس اليوم: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B7B1D6A-908F-4948-9FA3-35BE27258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dirty="0"/>
              <a:t>المقصود بالدوال</a:t>
            </a:r>
          </a:p>
          <a:p>
            <a:r>
              <a:rPr lang="ar-SA" sz="4000" dirty="0"/>
              <a:t>الفرق بين المعاملات والوسائط في الدوال</a:t>
            </a:r>
          </a:p>
          <a:p>
            <a:r>
              <a:rPr lang="ar-SA" sz="4000" dirty="0"/>
              <a:t>دالة </a:t>
            </a:r>
            <a:r>
              <a:rPr lang="en-US" sz="4000" dirty="0"/>
              <a:t>return</a:t>
            </a:r>
            <a:endParaRPr lang="ar-SA" sz="40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182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5EDA56-DFED-1646-8C0C-86A721E7E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531" y="175067"/>
            <a:ext cx="9601200" cy="1485900"/>
          </a:xfrm>
        </p:spPr>
        <p:txBody>
          <a:bodyPr>
            <a:normAutofit/>
          </a:bodyPr>
          <a:lstStyle/>
          <a:p>
            <a:pPr algn="r"/>
            <a:r>
              <a:rPr lang="ar-SA" sz="4000" b="1" dirty="0"/>
              <a:t>ماهي الدوال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EDE33FE-D62F-4540-A485-E107EFA0A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7059" y="1359451"/>
            <a:ext cx="10139423" cy="5023612"/>
          </a:xfrm>
        </p:spPr>
        <p:txBody>
          <a:bodyPr>
            <a:noAutofit/>
          </a:bodyPr>
          <a:lstStyle/>
          <a:p>
            <a:r>
              <a:rPr lang="ar-SA" sz="2400" b="1" dirty="0"/>
              <a:t>مجموعة من الأوامر التي يتم تجميعها في مكان واحد وإعطائها اسمًا ( تعريفًا ) .</a:t>
            </a:r>
          </a:p>
          <a:p>
            <a:pPr marL="0" indent="0">
              <a:buNone/>
            </a:pPr>
            <a:endParaRPr lang="ar-SA" sz="2400" b="1" dirty="0"/>
          </a:p>
          <a:p>
            <a:r>
              <a:rPr lang="ar-SA" sz="2400" b="1" dirty="0">
                <a:solidFill>
                  <a:schemeClr val="accent3"/>
                </a:solidFill>
              </a:rPr>
              <a:t>كيف يتم تنفيذها ؟ </a:t>
            </a:r>
          </a:p>
          <a:p>
            <a:r>
              <a:rPr lang="ar-SA" sz="2400" b="1" dirty="0">
                <a:solidFill>
                  <a:schemeClr val="accent4"/>
                </a:solidFill>
              </a:rPr>
              <a:t>من خلال استدعائها عند الحاجة لها .</a:t>
            </a:r>
          </a:p>
          <a:p>
            <a:pPr marL="0" indent="0">
              <a:buNone/>
            </a:pPr>
            <a:endParaRPr lang="ar-SA" sz="24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ar-SA" sz="2400" b="1" dirty="0">
                <a:solidFill>
                  <a:schemeClr val="accent6"/>
                </a:solidFill>
              </a:rPr>
              <a:t>يحتوي بايثون على مجموعة من الدوال الجاهزة وسبق لك استخدامها مثل : </a:t>
            </a:r>
          </a:p>
          <a:p>
            <a:r>
              <a:rPr lang="ar-SA" sz="2400" b="1" dirty="0">
                <a:solidFill>
                  <a:schemeClr val="accent2"/>
                </a:solidFill>
              </a:rPr>
              <a:t>دالة الطباعة </a:t>
            </a:r>
            <a:r>
              <a:rPr lang="en-US" sz="2400" b="1" dirty="0">
                <a:solidFill>
                  <a:schemeClr val="accent2"/>
                </a:solidFill>
              </a:rPr>
              <a:t>print()</a:t>
            </a:r>
          </a:p>
          <a:p>
            <a:r>
              <a:rPr lang="ar-SA" sz="2400" b="1" dirty="0">
                <a:solidFill>
                  <a:schemeClr val="accent5"/>
                </a:solidFill>
              </a:rPr>
              <a:t>دالة النطاق </a:t>
            </a:r>
            <a:r>
              <a:rPr lang="en-US" sz="2400" b="1" dirty="0">
                <a:solidFill>
                  <a:schemeClr val="accent5"/>
                </a:solidFill>
              </a:rPr>
              <a:t>range()</a:t>
            </a:r>
          </a:p>
          <a:p>
            <a:r>
              <a:rPr lang="ar-SA" sz="2400" b="1" dirty="0">
                <a:solidFill>
                  <a:schemeClr val="accent4"/>
                </a:solidFill>
              </a:rPr>
              <a:t>دالة الادخال </a:t>
            </a:r>
            <a:r>
              <a:rPr lang="en-US" sz="2400" b="1" dirty="0">
                <a:solidFill>
                  <a:schemeClr val="accent4"/>
                </a:solidFill>
              </a:rPr>
              <a:t>input()</a:t>
            </a:r>
            <a:endParaRPr lang="ar-SA" sz="2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5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964CF7-92D2-4542-8590-B93A60363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</a:pPr>
            <a:r>
              <a:rPr lang="ar-SA" sz="3600" b="1" dirty="0">
                <a:solidFill>
                  <a:schemeClr val="accent4"/>
                </a:solidFill>
              </a:rPr>
              <a:t>ماذا سنتعلم اليوم ؟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089CED-2E45-7848-AFDE-4B2F68760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074166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/>
              <a:t>سنتعلم دوال جديدة تساعدك في بعض المهام والمشكلات المتكررة .</a:t>
            </a:r>
          </a:p>
        </p:txBody>
      </p:sp>
    </p:spTree>
    <p:extLst>
      <p:ext uri="{BB962C8B-B14F-4D97-AF65-F5344CB8AC3E}">
        <p14:creationId xmlns:p14="http://schemas.microsoft.com/office/powerpoint/2010/main" val="39187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EF3B52-14DC-404D-BD41-C7D53757B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827" y="176083"/>
            <a:ext cx="9601200" cy="1485900"/>
          </a:xfrm>
        </p:spPr>
        <p:txBody>
          <a:bodyPr>
            <a:normAutofit/>
          </a:bodyPr>
          <a:lstStyle/>
          <a:p>
            <a:pPr algn="r"/>
            <a:r>
              <a:rPr lang="ar-SA" sz="4000" b="1" dirty="0">
                <a:solidFill>
                  <a:schemeClr val="accent4"/>
                </a:solidFill>
              </a:rPr>
              <a:t>إنشاء الدوال الخاصة بك :</a:t>
            </a: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E092DA66-ADCB-474D-BE1E-981EBC91E7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65" t="29752" r="7137" b="16100"/>
          <a:stretch/>
        </p:blipFill>
        <p:spPr>
          <a:xfrm>
            <a:off x="1308537" y="4602085"/>
            <a:ext cx="7819697" cy="1481958"/>
          </a:xfr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45E07571-1862-2142-9D96-6AE76A4E872E}"/>
              </a:ext>
            </a:extLst>
          </p:cNvPr>
          <p:cNvSpPr txBox="1"/>
          <p:nvPr/>
        </p:nvSpPr>
        <p:spPr>
          <a:xfrm>
            <a:off x="711452" y="1037792"/>
            <a:ext cx="1113477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3"/>
                </a:solidFill>
              </a:rPr>
              <a:t> </a:t>
            </a:r>
            <a:r>
              <a:rPr lang="ar-SA" sz="2400" b="1" dirty="0">
                <a:solidFill>
                  <a:schemeClr val="accent3"/>
                </a:solidFill>
              </a:rPr>
              <a:t>الجزء الأول : </a:t>
            </a:r>
            <a:r>
              <a:rPr lang="ar-SA" sz="2400" dirty="0">
                <a:solidFill>
                  <a:schemeClr val="accent3"/>
                </a:solidFill>
              </a:rPr>
              <a:t>باستخدام الكلمة الأساسية </a:t>
            </a:r>
            <a:r>
              <a:rPr lang="en-US" sz="2400" b="1" u="sng" dirty="0">
                <a:solidFill>
                  <a:srgbClr val="FFC000"/>
                </a:solidFill>
              </a:rPr>
              <a:t>def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ar-SA" sz="2400" dirty="0">
                <a:solidFill>
                  <a:schemeClr val="accent3"/>
                </a:solidFill>
              </a:rPr>
              <a:t> ويحتوي هذا الجزء على تعريف الدالة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A65C63B-644F-D542-9B5D-B2C0AAC37955}"/>
              </a:ext>
            </a:extLst>
          </p:cNvPr>
          <p:cNvSpPr txBox="1"/>
          <p:nvPr/>
        </p:nvSpPr>
        <p:spPr>
          <a:xfrm>
            <a:off x="4776358" y="1820442"/>
            <a:ext cx="7069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chemeClr val="accent5"/>
                </a:solidFill>
              </a:rPr>
              <a:t>الجزء الثاني : </a:t>
            </a:r>
            <a:r>
              <a:rPr lang="ar-SA" sz="2400" dirty="0">
                <a:solidFill>
                  <a:schemeClr val="accent5"/>
                </a:solidFill>
              </a:rPr>
              <a:t>وهو </a:t>
            </a:r>
            <a:r>
              <a:rPr lang="ar-SA" sz="2400" b="1" u="sng" dirty="0">
                <a:solidFill>
                  <a:schemeClr val="accent5"/>
                </a:solidFill>
              </a:rPr>
              <a:t>اسم</a:t>
            </a:r>
            <a:r>
              <a:rPr lang="ar-SA" sz="2400" dirty="0">
                <a:solidFill>
                  <a:schemeClr val="accent5"/>
                </a:solidFill>
              </a:rPr>
              <a:t> الدالة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C9DAD4A4-3323-D648-BF50-73D2ED79C342}"/>
              </a:ext>
            </a:extLst>
          </p:cNvPr>
          <p:cNvSpPr txBox="1"/>
          <p:nvPr/>
        </p:nvSpPr>
        <p:spPr>
          <a:xfrm>
            <a:off x="1057700" y="2550059"/>
            <a:ext cx="107885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chemeClr val="accent6"/>
                </a:solidFill>
              </a:rPr>
              <a:t>نهاية السطر : </a:t>
            </a:r>
            <a:r>
              <a:rPr lang="ar-SA" sz="2400" dirty="0">
                <a:solidFill>
                  <a:schemeClr val="accent6"/>
                </a:solidFill>
              </a:rPr>
              <a:t>يوجد هناك </a:t>
            </a:r>
            <a:r>
              <a:rPr lang="ar-SA" sz="2400" b="1" u="sng" dirty="0">
                <a:solidFill>
                  <a:schemeClr val="accent6"/>
                </a:solidFill>
              </a:rPr>
              <a:t>نقطتان رأسيتان </a:t>
            </a:r>
            <a:r>
              <a:rPr lang="ar-SA" sz="2400" dirty="0">
                <a:solidFill>
                  <a:schemeClr val="accent6"/>
                </a:solidFill>
              </a:rPr>
              <a:t>، للإشارة أن مجموعة المقاطع البرمجية ويجب وضع </a:t>
            </a:r>
            <a:r>
              <a:rPr lang="ar-SA" sz="2400" b="1" u="sng" dirty="0">
                <a:solidFill>
                  <a:schemeClr val="accent6"/>
                </a:solidFill>
              </a:rPr>
              <a:t>مسافة بادئة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639D75C-E106-644E-8EF2-6ABD585378E7}"/>
              </a:ext>
            </a:extLst>
          </p:cNvPr>
          <p:cNvSpPr txBox="1"/>
          <p:nvPr/>
        </p:nvSpPr>
        <p:spPr>
          <a:xfrm>
            <a:off x="7579031" y="3649008"/>
            <a:ext cx="4267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chemeClr val="accent2"/>
                </a:solidFill>
              </a:rPr>
              <a:t>يتبعهم : </a:t>
            </a:r>
            <a:r>
              <a:rPr lang="ar-SA" sz="2400" u="sng" dirty="0">
                <a:solidFill>
                  <a:schemeClr val="accent2"/>
                </a:solidFill>
              </a:rPr>
              <a:t>محتوى</a:t>
            </a:r>
            <a:r>
              <a:rPr lang="ar-SA" sz="2400" dirty="0">
                <a:solidFill>
                  <a:schemeClr val="accent2"/>
                </a:solidFill>
              </a:rPr>
              <a:t> الدالة </a:t>
            </a:r>
          </a:p>
        </p:txBody>
      </p:sp>
    </p:spTree>
    <p:extLst>
      <p:ext uri="{BB962C8B-B14F-4D97-AF65-F5344CB8AC3E}">
        <p14:creationId xmlns:p14="http://schemas.microsoft.com/office/powerpoint/2010/main" val="1627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AF63FE-8D18-A54E-B456-8632BA231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3600" b="1" dirty="0"/>
              <a:t>استدعاء الدالة</a:t>
            </a: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3D4049E9-9C8C-CE46-B44B-A39BA80D37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127" y="2273484"/>
            <a:ext cx="6182635" cy="2762065"/>
          </a:xfr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3039993-CF75-5F45-9311-FC08C45E3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2749" y="3205396"/>
            <a:ext cx="2563733" cy="139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43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122B17-117E-4D64-83BA-9AAEA4495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82" y="471652"/>
            <a:ext cx="10646229" cy="25407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SA" dirty="0">
                <a:solidFill>
                  <a:srgbClr val="FFC000"/>
                </a:solidFill>
              </a:rPr>
              <a:t>تعريف الدالة في بايثون هو:</a:t>
            </a:r>
            <a:br>
              <a:rPr lang="ar-SA" dirty="0"/>
            </a:br>
            <a:r>
              <a:rPr lang="ar-SA" sz="4400" b="1" dirty="0"/>
              <a:t>مجموعة من الأوامر التي يتم تجميعها في مكان واحد وإعطائها اسمًا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DD77C4-A8A5-4C28-AD9C-C28B91E00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794" y="4188822"/>
            <a:ext cx="9353006" cy="25407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7200" b="1" dirty="0">
                <a:solidFill>
                  <a:srgbClr val="00B050"/>
                </a:solidFill>
              </a:rPr>
              <a:t>صح      خطأ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حبر 3">
                <a:extLst>
                  <a:ext uri="{FF2B5EF4-FFF2-40B4-BE49-F238E27FC236}">
                    <a16:creationId xmlns:a16="http://schemas.microsoft.com/office/drawing/2014/main" id="{0FF77E08-1815-4053-A7A0-EF2E41F38ED9}"/>
                  </a:ext>
                </a:extLst>
              </p14:cNvPr>
              <p14:cNvContentPartPr/>
              <p14:nvPr/>
            </p14:nvContentPartPr>
            <p14:xfrm>
              <a:off x="6490543" y="3839091"/>
              <a:ext cx="2915280" cy="2132640"/>
            </p14:xfrm>
          </p:contentPart>
        </mc:Choice>
        <mc:Fallback>
          <p:pic>
            <p:nvPicPr>
              <p:cNvPr id="4" name="حبر 3">
                <a:extLst>
                  <a:ext uri="{FF2B5EF4-FFF2-40B4-BE49-F238E27FC236}">
                    <a16:creationId xmlns:a16="http://schemas.microsoft.com/office/drawing/2014/main" id="{0FF77E08-1815-4053-A7A0-EF2E41F38E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72543" y="3731091"/>
                <a:ext cx="2950920" cy="234828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8294BE94-6353-4C0F-93C8-CA759A9C68E2}"/>
              </a:ext>
            </a:extLst>
          </p:cNvPr>
          <p:cNvGrpSpPr/>
          <p:nvPr/>
        </p:nvGrpSpPr>
        <p:grpSpPr>
          <a:xfrm>
            <a:off x="8751703" y="4023051"/>
            <a:ext cx="360" cy="52560"/>
            <a:chOff x="8751703" y="4023051"/>
            <a:chExt cx="360" cy="525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">
              <p14:nvContentPartPr>
                <p14:cNvPr id="5" name="حبر 4">
                  <a:extLst>
                    <a:ext uri="{FF2B5EF4-FFF2-40B4-BE49-F238E27FC236}">
                      <a16:creationId xmlns:a16="http://schemas.microsoft.com/office/drawing/2014/main" id="{FC575D36-EBCB-4342-8173-09E82F7568FC}"/>
                    </a:ext>
                  </a:extLst>
                </p14:cNvPr>
                <p14:cNvContentPartPr/>
                <p14:nvPr/>
              </p14:nvContentPartPr>
              <p14:xfrm>
                <a:off x="8751703" y="4023051"/>
                <a:ext cx="360" cy="360"/>
              </p14:xfrm>
            </p:contentPart>
          </mc:Choice>
          <mc:Fallback>
            <p:pic>
              <p:nvPicPr>
                <p:cNvPr id="5" name="حبر 4">
                  <a:extLst>
                    <a:ext uri="{FF2B5EF4-FFF2-40B4-BE49-F238E27FC236}">
                      <a16:creationId xmlns:a16="http://schemas.microsoft.com/office/drawing/2014/main" id="{FC575D36-EBCB-4342-8173-09E82F7568F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733703" y="3915411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">
              <p14:nvContentPartPr>
                <p14:cNvPr id="6" name="حبر 5">
                  <a:extLst>
                    <a:ext uri="{FF2B5EF4-FFF2-40B4-BE49-F238E27FC236}">
                      <a16:creationId xmlns:a16="http://schemas.microsoft.com/office/drawing/2014/main" id="{9B4CD74F-EC45-4F52-B31B-524351E1E9FE}"/>
                    </a:ext>
                  </a:extLst>
                </p14:cNvPr>
                <p14:cNvContentPartPr/>
                <p14:nvPr/>
              </p14:nvContentPartPr>
              <p14:xfrm>
                <a:off x="8751703" y="4075251"/>
                <a:ext cx="360" cy="360"/>
              </p14:xfrm>
            </p:contentPart>
          </mc:Choice>
          <mc:Fallback>
            <p:pic>
              <p:nvPicPr>
                <p:cNvPr id="6" name="حبر 5">
                  <a:extLst>
                    <a:ext uri="{FF2B5EF4-FFF2-40B4-BE49-F238E27FC236}">
                      <a16:creationId xmlns:a16="http://schemas.microsoft.com/office/drawing/2014/main" id="{9B4CD74F-EC45-4F52-B31B-524351E1E9F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733703" y="3967611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8777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440EA8-183E-435E-887E-EA75140CA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80469" cy="14859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SA" dirty="0">
                <a:solidFill>
                  <a:srgbClr val="00B050"/>
                </a:solidFill>
              </a:rPr>
              <a:t>الأمر البرمجي الذي يستخدم لتعريف دالة جديدة هو: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FE0D89-CE3C-45C7-B1FF-2FEDDAA5A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5400" dirty="0"/>
              <a:t>def</a:t>
            </a:r>
          </a:p>
          <a:p>
            <a:pPr>
              <a:lnSpc>
                <a:spcPct val="150000"/>
              </a:lnSpc>
            </a:pPr>
            <a:r>
              <a:rPr lang="en-US" sz="5400" dirty="0" err="1"/>
              <a:t>bef</a:t>
            </a:r>
            <a:endParaRPr lang="en-US" sz="5400" dirty="0"/>
          </a:p>
          <a:p>
            <a:pPr>
              <a:lnSpc>
                <a:spcPct val="150000"/>
              </a:lnSpc>
            </a:pPr>
            <a:r>
              <a:rPr lang="en-US" sz="5400" dirty="0"/>
              <a:t>Print()</a:t>
            </a:r>
            <a:endParaRPr lang="ar-SA" sz="5400" dirty="0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حبر 3">
                <a:extLst>
                  <a:ext uri="{FF2B5EF4-FFF2-40B4-BE49-F238E27FC236}">
                    <a16:creationId xmlns:a16="http://schemas.microsoft.com/office/drawing/2014/main" id="{5735B5FD-E785-406B-B928-9E0E83EC4E30}"/>
                  </a:ext>
                </a:extLst>
              </p14:cNvPr>
              <p14:cNvContentPartPr/>
              <p14:nvPr/>
            </p14:nvContentPartPr>
            <p14:xfrm>
              <a:off x="9128983" y="2415291"/>
              <a:ext cx="2393640" cy="1151280"/>
            </p14:xfrm>
          </p:contentPart>
        </mc:Choice>
        <mc:Fallback>
          <p:pic>
            <p:nvPicPr>
              <p:cNvPr id="4" name="حبر 3">
                <a:extLst>
                  <a:ext uri="{FF2B5EF4-FFF2-40B4-BE49-F238E27FC236}">
                    <a16:creationId xmlns:a16="http://schemas.microsoft.com/office/drawing/2014/main" id="{5735B5FD-E785-406B-B928-9E0E83EC4E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65983" y="2352651"/>
                <a:ext cx="2519280" cy="127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6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_15985008_TF10001072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985008_TF10001072" id="{8A91A2A8-A652-4844-9B93-BF542616E992}" vid="{D2807198-B86B-440A-9A03-304251280A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Office_15985008_TF10001072</Template>
  <TotalTime>87</TotalTime>
  <Words>264</Words>
  <Application>Microsoft Office PowerPoint</Application>
  <PresentationFormat>شاشة عريضة</PresentationFormat>
  <Paragraphs>48</Paragraphs>
  <Slides>13</Slides>
  <Notes>0</Notes>
  <HiddenSlides>1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Franklin Gothic Book</vt:lpstr>
      <vt:lpstr>Office_15985008_TF10001072</vt:lpstr>
      <vt:lpstr>الدرس الثالث</vt:lpstr>
      <vt:lpstr>صح أم خطأ:</vt:lpstr>
      <vt:lpstr>أهداف درس اليوم:</vt:lpstr>
      <vt:lpstr>ماهي الدوال :</vt:lpstr>
      <vt:lpstr>ماذا سنتعلم اليوم ؟</vt:lpstr>
      <vt:lpstr>إنشاء الدوال الخاصة بك :</vt:lpstr>
      <vt:lpstr>استدعاء الدالة</vt:lpstr>
      <vt:lpstr>تعريف الدالة في بايثون هو: مجموعة من الأوامر التي يتم تجميعها في مكان واحد وإعطائها اسمًا</vt:lpstr>
      <vt:lpstr>الأمر البرمجي الذي يستخدم لتعريف دالة جديدة هو:</vt:lpstr>
      <vt:lpstr>المعاملات والوسائط</vt:lpstr>
      <vt:lpstr>نشاط</vt:lpstr>
      <vt:lpstr>عبارة الارجاع Return</vt:lpstr>
      <vt:lpstr>نشاط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الثالث</dc:title>
  <dc:creator>Microsoft Office User</dc:creator>
  <cp:lastModifiedBy>ندى الدغيرى</cp:lastModifiedBy>
  <cp:revision>7</cp:revision>
  <dcterms:created xsi:type="dcterms:W3CDTF">2023-01-23T16:30:53Z</dcterms:created>
  <dcterms:modified xsi:type="dcterms:W3CDTF">2023-01-28T09:48:42Z</dcterms:modified>
</cp:coreProperties>
</file>