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392" r:id="rId2"/>
    <p:sldId id="875" r:id="rId3"/>
    <p:sldId id="878" r:id="rId4"/>
    <p:sldId id="881" r:id="rId5"/>
    <p:sldId id="882" r:id="rId6"/>
    <p:sldId id="876" r:id="rId7"/>
    <p:sldId id="884" r:id="rId8"/>
    <p:sldId id="883" r:id="rId9"/>
    <p:sldId id="885" r:id="rId10"/>
    <p:sldId id="886" r:id="rId11"/>
    <p:sldId id="887" r:id="rId12"/>
    <p:sldId id="724" r:id="rId13"/>
    <p:sldId id="889" r:id="rId14"/>
    <p:sldId id="890" r:id="rId15"/>
    <p:sldId id="888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541EC2-0ECF-4E86-8210-03D556F40AC4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CBE665-B110-455F-BFF4-BE23896817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41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7DBDAC-513F-4C83-8C46-BD9AA264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CBD7B-CF26-4DF8-8496-5A3D81EB7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396BD7-881E-46E9-AD57-59CD9A48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ACF587-2DA7-4F37-946A-2BA7D198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07FAF-16CF-477C-A541-50883E0E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5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8721E7-8EF0-40AF-B638-CB88A742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4D09AE-6AF2-4215-BA44-E65A66328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BCB23F-8BCF-4B29-B0AA-786C26A6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2C67DA-35FD-487F-B9B9-8E5F0E24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9DEE03-1078-49E8-A581-4EFFC0D1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2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B2C7D6C-9D64-4EA4-A051-79F4D9739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AACA2D-0D56-44C9-8209-A4E2A754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CC1A72-499B-46ED-B379-A8BCD946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85AA7E-1B90-4C34-BEED-2ABBD7ED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78B30-10A9-479D-8C0A-AF297B2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68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1721017" y="33373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6594184" y="33373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uckiest Guy"/>
              <a:buNone/>
              <a:defRPr sz="3333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904017" y="4156000"/>
            <a:ext cx="3510800" cy="11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6777184" y="4156000"/>
            <a:ext cx="3510800" cy="11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481600" y="580051"/>
            <a:ext cx="722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4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48EF4D-1657-49B2-AA25-275D9C55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40DA99-B650-40BE-9523-B3294883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8E0A05-B3BF-43AE-8F48-B43D9D1E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2BD07C-B13E-41B1-B753-247F2AE5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C7294B-D715-4C04-8B74-4FCF0219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2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9A9A5C-F8AC-4C9A-8047-108A7AC0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DF2093-309F-4666-A440-A0648457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114752-A6C6-44B8-A557-C2C63434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B1587-1201-42B5-98DA-8C453F66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C4CF9F-3739-4A67-A7F1-3F23087E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438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4E1F8A-8C37-48D6-9157-92C40D31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5882C4-3E4F-4D75-A189-AC472189B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8ED2A7-3C7D-48B2-B2E6-F52787654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F72920-C682-4B55-8D99-7850AC7D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606F6F-A47E-495D-B3CB-F460D520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AC9165-C86D-4D0D-BFF4-E5F2B8F4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3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7CCC61-95BD-4272-84CD-52148F1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403A96-C346-4D22-8625-55AE0AD4D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B05C6D-B9B7-46C1-B804-4FA6B9903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B53638-D919-4EBC-8936-0A2947EB5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E378769-4FBF-4445-A112-DF2F6F20C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030429D-1BE5-4D28-A538-A3125CF4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444286-C5F9-46FD-B769-C2A848E2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A709A2-541A-475F-BCB6-F681A81A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101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7DE10-39B9-4FD4-9713-3DE5393F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2C8582A-FDA6-4DC5-84C2-D82B8C38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197F34-CF60-4777-BA93-CB0AB675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38712DA-5EBC-483E-8514-DC2C1887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7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131453F-6F99-4848-8E09-01A79955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76A6AE7-82A4-44A5-AADE-3A737242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8EC5C5-72EC-4E72-991C-74271669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40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720A5C-87DD-4922-835D-54182238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C8CD85-7B70-4BE1-9491-4E2C1802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5FD2C5-FC57-4E4F-B0C7-64F0285D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2C688D-953F-41F3-A406-3582332A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849018-3EB1-4971-B476-DD4E67E5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5E75ED-0569-499F-A1C8-90DE6D39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8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3965E2-55FB-427C-9680-BE0C6C9B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2F60AEE-372D-4BDC-853C-2E5318CC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27C464-C12F-4780-A549-BE4C9402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45DF79-E3FC-4B7D-81C8-EC7CD206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87E395-ABC9-4EBC-AEC0-8EE46302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161B74-490B-478E-BA6D-98C566C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25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F7EE88E-7632-486F-987E-B4E221DF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43F967-1CAA-4C91-AF74-C75B5524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0EDA54-CEDF-4FC4-9D82-586D98C62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33B9-EE7A-46B5-8F61-78D51193EF1E}" type="datetimeFigureOut">
              <a:rPr lang="ar-SA" smtClean="0"/>
              <a:t>01/07/44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39DC8C-F055-47B0-A5C4-EB27790A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6BC0C-0D1E-4C2D-9384-494FC036B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A670-1CC0-46AA-ABC3-686B188498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511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5.gif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5AFA5AF-EA08-AD4B-95CA-14D91FEB6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4" b="89962" l="2563" r="92000">
                        <a14:foregroundMark x1="88188" y1="71919" x2="64750" y2="78780"/>
                        <a14:foregroundMark x1="64750" y1="78780" x2="18563" y2="78907"/>
                        <a14:foregroundMark x1="18563" y1="78907" x2="11563" y2="74841"/>
                        <a14:foregroundMark x1="11563" y1="74841" x2="4875" y2="62389"/>
                        <a14:foregroundMark x1="4875" y1="62389" x2="2813" y2="51461"/>
                        <a14:foregroundMark x1="2813" y1="51461" x2="2625" y2="36722"/>
                        <a14:foregroundMark x1="2625" y1="36722" x2="4500" y2="25413"/>
                        <a14:foregroundMark x1="4500" y1="25413" x2="8313" y2="22872"/>
                        <a14:foregroundMark x1="8313" y1="22872" x2="13500" y2="22490"/>
                        <a14:foregroundMark x1="13500" y1="22490" x2="42563" y2="22745"/>
                        <a14:foregroundMark x1="42563" y1="22745" x2="61250" y2="20330"/>
                        <a14:foregroundMark x1="61250" y1="20330" x2="85188" y2="22999"/>
                        <a14:foregroundMark x1="85188" y1="22999" x2="89563" y2="27192"/>
                        <a14:foregroundMark x1="89563" y1="27192" x2="93500" y2="34307"/>
                        <a14:foregroundMark x1="93500" y1="34307" x2="94750" y2="55909"/>
                        <a14:foregroundMark x1="94750" y1="55909" x2="92000" y2="67344"/>
                        <a14:foregroundMark x1="92000" y1="67344" x2="88750" y2="72046"/>
                        <a14:foregroundMark x1="88750" y1="72046" x2="88000" y2="72173"/>
                        <a14:foregroundMark x1="92250" y1="42058" x2="57563" y2="67853"/>
                        <a14:foregroundMark x1="57563" y1="67853" x2="59375" y2="59848"/>
                        <a14:foregroundMark x1="59375" y1="59848" x2="51688" y2="62516"/>
                        <a14:foregroundMark x1="51688" y1="62516" x2="54375" y2="52986"/>
                        <a14:foregroundMark x1="54375" y1="52986" x2="14938" y2="55654"/>
                        <a14:foregroundMark x1="14938" y1="55654" x2="25375" y2="47014"/>
                        <a14:foregroundMark x1="25375" y1="47014" x2="17125" y2="48412"/>
                        <a14:foregroundMark x1="17125" y1="48412" x2="8813" y2="42821"/>
                        <a14:foregroundMark x1="8813" y1="42821" x2="7500" y2="42821"/>
                        <a14:foregroundMark x1="6938" y1="33037" x2="3125" y2="44854"/>
                        <a14:foregroundMark x1="3125" y1="44854" x2="2563" y2="48666"/>
                        <a14:foregroundMark x1="13563" y1="30496" x2="47125" y2="44091"/>
                        <a14:foregroundMark x1="26625" y1="69886" x2="31125" y2="70140"/>
                        <a14:foregroundMark x1="31125" y1="70140" x2="56938" y2="68615"/>
                        <a14:foregroundMark x1="56938" y1="68615" x2="66813" y2="69377"/>
                        <a14:foregroundMark x1="54612" y1="32173" x2="62125" y2="32402"/>
                        <a14:foregroundMark x1="45438" y1="31893" x2="54529" y2="32170"/>
                        <a14:foregroundMark x1="62125" y1="32402" x2="74125" y2="31258"/>
                        <a14:foregroundMark x1="74125" y1="31258" x2="75563" y2="31385"/>
                        <a14:foregroundMark x1="63813" y1="50318" x2="72750" y2="42821"/>
                        <a14:foregroundMark x1="41438" y1="37357" x2="53625" y2="37992"/>
                        <a14:foregroundMark x1="34813" y1="48666" x2="41625" y2="49555"/>
                        <a14:foregroundMark x1="33000" y1="31893" x2="45563" y2="29987"/>
                        <a14:foregroundMark x1="45563" y1="29987" x2="45563" y2="30241"/>
                        <a14:foregroundMark x1="53938" y1="42821" x2="67688" y2="41677"/>
                        <a14:foregroundMark x1="67688" y1="41677" x2="68188" y2="41677"/>
                        <a14:foregroundMark x1="64813" y1="55019" x2="69625" y2="52605"/>
                        <a14:foregroundMark x1="73875" y1="40915" x2="80500" y2="37103"/>
                        <a14:foregroundMark x1="31688" y1="44854" x2="35375" y2="43456"/>
                        <a14:foregroundMark x1="34813" y1="62389" x2="44438" y2="58069"/>
                        <a14:foregroundMark x1="7375" y1="60483" x2="15000" y2="56925"/>
                        <a14:foregroundMark x1="17375" y1="70521" x2="27875" y2="67598"/>
                        <a14:foregroundMark x1="14688" y1="36595" x2="20188" y2="36213"/>
                        <a14:foregroundMark x1="20188" y1="36213" x2="22375" y2="36213"/>
                        <a14:foregroundMark x1="55188" y1="53875" x2="62250" y2="50445"/>
                        <a14:foregroundMark x1="62250" y1="50445" x2="65688" y2="45997"/>
                        <a14:foregroundMark x1="65688" y1="45997" x2="65688" y2="45997"/>
                        <a14:foregroundMark x1="48375" y1="49809" x2="48938" y2="47776"/>
                        <a14:foregroundMark x1="31813" y1="48030" x2="35938" y2="37357"/>
                        <a14:foregroundMark x1="28188" y1="41677" x2="35813" y2="46887"/>
                        <a14:foregroundMark x1="44563" y1="74587" x2="57625" y2="71410"/>
                        <a14:foregroundMark x1="83938" y1="35959" x2="85500" y2="32529"/>
                        <a14:foregroundMark x1="72750" y1="71919" x2="77125" y2="66455"/>
                        <a14:foregroundMark x1="55063" y1="33926" x2="57625" y2="25032"/>
                        <a14:backgroundMark x1="54875" y1="30496" x2="58062" y2="23761"/>
                        <a14:backgroundMark x1="58062" y1="23761" x2="58062" y2="23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12" y="163964"/>
            <a:ext cx="8752187" cy="59506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3" descr="لمعة صغيرة">
            <a:extLst>
              <a:ext uri="{FF2B5EF4-FFF2-40B4-BE49-F238E27FC236}">
                <a16:creationId xmlns:a16="http://schemas.microsoft.com/office/drawing/2014/main" id="{6D6A30A7-B7AB-4913-A50A-94CBD017CC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221164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لمعة صغيرة">
            <a:extLst>
              <a:ext uri="{FF2B5EF4-FFF2-40B4-BE49-F238E27FC236}">
                <a16:creationId xmlns:a16="http://schemas.microsoft.com/office/drawing/2014/main" id="{A1A6F567-A078-450D-A803-BF87001DAD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429001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لمعة صغيرة">
            <a:extLst>
              <a:ext uri="{FF2B5EF4-FFF2-40B4-BE49-F238E27FC236}">
                <a16:creationId xmlns:a16="http://schemas.microsoft.com/office/drawing/2014/main" id="{DCBEB072-589C-4131-9822-788FB1DBE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420939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لمعة صغيرة">
            <a:extLst>
              <a:ext uri="{FF2B5EF4-FFF2-40B4-BE49-F238E27FC236}">
                <a16:creationId xmlns:a16="http://schemas.microsoft.com/office/drawing/2014/main" id="{35113C97-1658-47D4-82FF-7B6A4175BB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3549651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لمعة صغيرة">
            <a:extLst>
              <a:ext uri="{FF2B5EF4-FFF2-40B4-BE49-F238E27FC236}">
                <a16:creationId xmlns:a16="http://schemas.microsoft.com/office/drawing/2014/main" id="{82B6696B-D377-4EE4-9DC9-F9E56957D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5508626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لمعة صغيرة">
            <a:extLst>
              <a:ext uri="{FF2B5EF4-FFF2-40B4-BE49-F238E27FC236}">
                <a16:creationId xmlns:a16="http://schemas.microsoft.com/office/drawing/2014/main" id="{9464E786-C26A-4509-8FF2-C89820D758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611689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لمعة صغيرة">
            <a:extLst>
              <a:ext uri="{FF2B5EF4-FFF2-40B4-BE49-F238E27FC236}">
                <a16:creationId xmlns:a16="http://schemas.microsoft.com/office/drawing/2014/main" id="{14861085-5394-4024-BD97-34DDF441E0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53" y="1749426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لمعة صغيرة">
            <a:extLst>
              <a:ext uri="{FF2B5EF4-FFF2-40B4-BE49-F238E27FC236}">
                <a16:creationId xmlns:a16="http://schemas.microsoft.com/office/drawing/2014/main" id="{39F88973-053F-4413-801B-0795F86BC1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789364"/>
            <a:ext cx="2152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11" descr="شبكة أرجوانية">
            <a:extLst>
              <a:ext uri="{FF2B5EF4-FFF2-40B4-BE49-F238E27FC236}">
                <a16:creationId xmlns:a16="http://schemas.microsoft.com/office/drawing/2014/main" id="{9720B513-3B68-4E16-9A8B-E003817F2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070" y="4966984"/>
            <a:ext cx="6234470" cy="112297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 defTabSz="457200"/>
            <a:r>
              <a:rPr lang="ar-SA" sz="5400" kern="10" dirty="0">
                <a:ln w="0"/>
                <a:solidFill>
                  <a:schemeClr val="bg1"/>
                </a:solidFill>
                <a:latin typeface="Baghdad" pitchFamily="2" charset="-78"/>
                <a:cs typeface="Baghdad" pitchFamily="2" charset="-78"/>
              </a:rPr>
              <a:t>حللتم أهلاً ونزلتم سهلاً</a:t>
            </a:r>
          </a:p>
        </p:txBody>
      </p:sp>
      <p:pic>
        <p:nvPicPr>
          <p:cNvPr id="7179" name="Picture 32" descr="لمعة صغيرة">
            <a:extLst>
              <a:ext uri="{FF2B5EF4-FFF2-40B4-BE49-F238E27FC236}">
                <a16:creationId xmlns:a16="http://schemas.microsoft.com/office/drawing/2014/main" id="{66A1D1B8-BFDE-42C8-88DE-6ECCDE453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1" y="1858964"/>
            <a:ext cx="28733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3" descr="لمعة صغيرة">
            <a:extLst>
              <a:ext uri="{FF2B5EF4-FFF2-40B4-BE49-F238E27FC236}">
                <a16:creationId xmlns:a16="http://schemas.microsoft.com/office/drawing/2014/main" id="{14811A34-96C2-4133-9B0D-1A7FD7C5A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370389"/>
            <a:ext cx="28733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4" descr="لمعة صغيرة">
            <a:extLst>
              <a:ext uri="{FF2B5EF4-FFF2-40B4-BE49-F238E27FC236}">
                <a16:creationId xmlns:a16="http://schemas.microsoft.com/office/drawing/2014/main" id="{3A32441E-60C5-4185-A05B-0773AAEAD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89464"/>
            <a:ext cx="28733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5" descr="صورة1">
            <a:extLst>
              <a:ext uri="{FF2B5EF4-FFF2-40B4-BE49-F238E27FC236}">
                <a16:creationId xmlns:a16="http://schemas.microsoft.com/office/drawing/2014/main" id="{D02B415F-9B0E-4A0F-9478-1F0F2BD82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860801"/>
            <a:ext cx="12239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رسم 8" descr="موجة">
            <a:extLst>
              <a:ext uri="{FF2B5EF4-FFF2-40B4-BE49-F238E27FC236}">
                <a16:creationId xmlns:a16="http://schemas.microsoft.com/office/drawing/2014/main" id="{F83325A2-B875-1F4C-83A6-9E9D4B829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4136" y="5914271"/>
            <a:ext cx="3129872" cy="11557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شكل حر 9">
            <a:extLst>
              <a:ext uri="{FF2B5EF4-FFF2-40B4-BE49-F238E27FC236}">
                <a16:creationId xmlns:a16="http://schemas.microsoft.com/office/drawing/2014/main" id="{E0BFFE92-67BD-314B-A242-66DF39275951}"/>
              </a:ext>
            </a:extLst>
          </p:cNvPr>
          <p:cNvSpPr/>
          <p:nvPr/>
        </p:nvSpPr>
        <p:spPr>
          <a:xfrm>
            <a:off x="2632729" y="6218309"/>
            <a:ext cx="9559271" cy="593652"/>
          </a:xfrm>
          <a:custGeom>
            <a:avLst/>
            <a:gdLst>
              <a:gd name="connsiteX0" fmla="*/ 0 w 9133617"/>
              <a:gd name="connsiteY0" fmla="*/ 342900 h 442841"/>
              <a:gd name="connsiteX1" fmla="*/ 419100 w 9133617"/>
              <a:gd name="connsiteY1" fmla="*/ 342900 h 442841"/>
              <a:gd name="connsiteX2" fmla="*/ 533400 w 9133617"/>
              <a:gd name="connsiteY2" fmla="*/ 247650 h 442841"/>
              <a:gd name="connsiteX3" fmla="*/ 647700 w 9133617"/>
              <a:gd name="connsiteY3" fmla="*/ 361950 h 442841"/>
              <a:gd name="connsiteX4" fmla="*/ 1028700 w 9133617"/>
              <a:gd name="connsiteY4" fmla="*/ 190500 h 442841"/>
              <a:gd name="connsiteX5" fmla="*/ 1181100 w 9133617"/>
              <a:gd name="connsiteY5" fmla="*/ 400050 h 442841"/>
              <a:gd name="connsiteX6" fmla="*/ 1905000 w 9133617"/>
              <a:gd name="connsiteY6" fmla="*/ 209550 h 442841"/>
              <a:gd name="connsiteX7" fmla="*/ 2095500 w 9133617"/>
              <a:gd name="connsiteY7" fmla="*/ 419100 h 442841"/>
              <a:gd name="connsiteX8" fmla="*/ 2705100 w 9133617"/>
              <a:gd name="connsiteY8" fmla="*/ 266700 h 442841"/>
              <a:gd name="connsiteX9" fmla="*/ 3105150 w 9133617"/>
              <a:gd name="connsiteY9" fmla="*/ 438150 h 442841"/>
              <a:gd name="connsiteX10" fmla="*/ 4019550 w 9133617"/>
              <a:gd name="connsiteY10" fmla="*/ 38100 h 442841"/>
              <a:gd name="connsiteX11" fmla="*/ 4248150 w 9133617"/>
              <a:gd name="connsiteY11" fmla="*/ 323850 h 442841"/>
              <a:gd name="connsiteX12" fmla="*/ 4953000 w 9133617"/>
              <a:gd name="connsiteY12" fmla="*/ 152400 h 442841"/>
              <a:gd name="connsiteX13" fmla="*/ 5219700 w 9133617"/>
              <a:gd name="connsiteY13" fmla="*/ 381000 h 442841"/>
              <a:gd name="connsiteX14" fmla="*/ 6286500 w 9133617"/>
              <a:gd name="connsiteY14" fmla="*/ 209550 h 442841"/>
              <a:gd name="connsiteX15" fmla="*/ 6667500 w 9133617"/>
              <a:gd name="connsiteY15" fmla="*/ 361950 h 442841"/>
              <a:gd name="connsiteX16" fmla="*/ 6762750 w 9133617"/>
              <a:gd name="connsiteY16" fmla="*/ 0 h 442841"/>
              <a:gd name="connsiteX17" fmla="*/ 6991350 w 9133617"/>
              <a:gd name="connsiteY17" fmla="*/ 361950 h 442841"/>
              <a:gd name="connsiteX18" fmla="*/ 7486650 w 9133617"/>
              <a:gd name="connsiteY18" fmla="*/ 342900 h 442841"/>
              <a:gd name="connsiteX19" fmla="*/ 7753350 w 9133617"/>
              <a:gd name="connsiteY19" fmla="*/ 38100 h 442841"/>
              <a:gd name="connsiteX20" fmla="*/ 7829550 w 9133617"/>
              <a:gd name="connsiteY20" fmla="*/ 342900 h 442841"/>
              <a:gd name="connsiteX21" fmla="*/ 8210550 w 9133617"/>
              <a:gd name="connsiteY21" fmla="*/ 323850 h 442841"/>
              <a:gd name="connsiteX22" fmla="*/ 9067800 w 9133617"/>
              <a:gd name="connsiteY22" fmla="*/ 266700 h 442841"/>
              <a:gd name="connsiteX23" fmla="*/ 9010650 w 9133617"/>
              <a:gd name="connsiteY23" fmla="*/ 266700 h 4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33617" h="442841">
                <a:moveTo>
                  <a:pt x="0" y="342900"/>
                </a:moveTo>
                <a:cubicBezTo>
                  <a:pt x="165100" y="350837"/>
                  <a:pt x="330200" y="358775"/>
                  <a:pt x="419100" y="342900"/>
                </a:cubicBezTo>
                <a:cubicBezTo>
                  <a:pt x="508000" y="327025"/>
                  <a:pt x="533400" y="247650"/>
                  <a:pt x="533400" y="247650"/>
                </a:cubicBezTo>
                <a:cubicBezTo>
                  <a:pt x="571500" y="250825"/>
                  <a:pt x="565150" y="371475"/>
                  <a:pt x="647700" y="361950"/>
                </a:cubicBezTo>
                <a:cubicBezTo>
                  <a:pt x="730250" y="352425"/>
                  <a:pt x="939800" y="184150"/>
                  <a:pt x="1028700" y="190500"/>
                </a:cubicBezTo>
                <a:cubicBezTo>
                  <a:pt x="1117600" y="196850"/>
                  <a:pt x="1035050" y="396875"/>
                  <a:pt x="1181100" y="400050"/>
                </a:cubicBezTo>
                <a:cubicBezTo>
                  <a:pt x="1327150" y="403225"/>
                  <a:pt x="1752600" y="206375"/>
                  <a:pt x="1905000" y="209550"/>
                </a:cubicBezTo>
                <a:cubicBezTo>
                  <a:pt x="2057400" y="212725"/>
                  <a:pt x="1962150" y="409575"/>
                  <a:pt x="2095500" y="419100"/>
                </a:cubicBezTo>
                <a:cubicBezTo>
                  <a:pt x="2228850" y="428625"/>
                  <a:pt x="2536825" y="263525"/>
                  <a:pt x="2705100" y="266700"/>
                </a:cubicBezTo>
                <a:cubicBezTo>
                  <a:pt x="2873375" y="269875"/>
                  <a:pt x="2886075" y="476250"/>
                  <a:pt x="3105150" y="438150"/>
                </a:cubicBezTo>
                <a:cubicBezTo>
                  <a:pt x="3324225" y="400050"/>
                  <a:pt x="3829050" y="57150"/>
                  <a:pt x="4019550" y="38100"/>
                </a:cubicBezTo>
                <a:cubicBezTo>
                  <a:pt x="4210050" y="19050"/>
                  <a:pt x="4092575" y="304800"/>
                  <a:pt x="4248150" y="323850"/>
                </a:cubicBezTo>
                <a:cubicBezTo>
                  <a:pt x="4403725" y="342900"/>
                  <a:pt x="4791075" y="142875"/>
                  <a:pt x="4953000" y="152400"/>
                </a:cubicBezTo>
                <a:cubicBezTo>
                  <a:pt x="5114925" y="161925"/>
                  <a:pt x="4997450" y="371475"/>
                  <a:pt x="5219700" y="381000"/>
                </a:cubicBezTo>
                <a:cubicBezTo>
                  <a:pt x="5441950" y="390525"/>
                  <a:pt x="6045200" y="212725"/>
                  <a:pt x="6286500" y="209550"/>
                </a:cubicBezTo>
                <a:cubicBezTo>
                  <a:pt x="6527800" y="206375"/>
                  <a:pt x="6588125" y="396875"/>
                  <a:pt x="6667500" y="361950"/>
                </a:cubicBezTo>
                <a:cubicBezTo>
                  <a:pt x="6746875" y="327025"/>
                  <a:pt x="6708775" y="0"/>
                  <a:pt x="6762750" y="0"/>
                </a:cubicBezTo>
                <a:cubicBezTo>
                  <a:pt x="6816725" y="0"/>
                  <a:pt x="6870700" y="304800"/>
                  <a:pt x="6991350" y="361950"/>
                </a:cubicBezTo>
                <a:cubicBezTo>
                  <a:pt x="7112000" y="419100"/>
                  <a:pt x="7359650" y="396875"/>
                  <a:pt x="7486650" y="342900"/>
                </a:cubicBezTo>
                <a:cubicBezTo>
                  <a:pt x="7613650" y="288925"/>
                  <a:pt x="7696200" y="38100"/>
                  <a:pt x="7753350" y="38100"/>
                </a:cubicBezTo>
                <a:cubicBezTo>
                  <a:pt x="7810500" y="38100"/>
                  <a:pt x="7753350" y="295275"/>
                  <a:pt x="7829550" y="342900"/>
                </a:cubicBezTo>
                <a:cubicBezTo>
                  <a:pt x="7905750" y="390525"/>
                  <a:pt x="8210550" y="323850"/>
                  <a:pt x="8210550" y="323850"/>
                </a:cubicBezTo>
                <a:lnTo>
                  <a:pt x="9067800" y="266700"/>
                </a:lnTo>
                <a:cubicBezTo>
                  <a:pt x="9201150" y="257175"/>
                  <a:pt x="9105900" y="261937"/>
                  <a:pt x="9010650" y="266700"/>
                </a:cubicBezTo>
              </a:path>
            </a:pathLst>
          </a:custGeom>
          <a:noFill/>
          <a:ln w="57150">
            <a:solidFill>
              <a:srgbClr val="40BAD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  <p:pic>
        <p:nvPicPr>
          <p:cNvPr id="7" name="رسم 6" descr="إطلاق قارب">
            <a:extLst>
              <a:ext uri="{FF2B5EF4-FFF2-40B4-BE49-F238E27FC236}">
                <a16:creationId xmlns:a16="http://schemas.microsoft.com/office/drawing/2014/main" id="{DF3D11EA-9C1E-074A-9771-B6186C7B5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376689" y="5197834"/>
            <a:ext cx="1836445" cy="20409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F25CA3-B485-9D4D-9BE8-1BFBE19CA2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621" y="3609763"/>
            <a:ext cx="1479833" cy="14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019 L -0.66094 -0.00879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AC62B1-61A3-449F-B81A-D1721DCC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68245"/>
            <a:ext cx="10515600" cy="1325563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ar-SA" sz="5400" dirty="0"/>
              <a:t>سنقوم بتحديد نوع البيانات المدخلة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8C8B4E-5689-4EC1-B2EE-F38456E29A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03DDEB-2C23-487A-AE78-FA905A9E7C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pic>
        <p:nvPicPr>
          <p:cNvPr id="5" name="رسم 4" descr="يد مفتوحة بها نبات">
            <a:extLst>
              <a:ext uri="{FF2B5EF4-FFF2-40B4-BE49-F238E27FC236}">
                <a16:creationId xmlns:a16="http://schemas.microsoft.com/office/drawing/2014/main" id="{1E902223-1BDE-48AD-A841-BF30500C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8465" y="4239393"/>
            <a:ext cx="3930479" cy="261860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رسم 5" descr="نجوم">
            <a:extLst>
              <a:ext uri="{FF2B5EF4-FFF2-40B4-BE49-F238E27FC236}">
                <a16:creationId xmlns:a16="http://schemas.microsoft.com/office/drawing/2014/main" id="{B70AD355-C366-4F12-A384-4F330A77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4968" y="3975656"/>
            <a:ext cx="1508255" cy="15082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3704655-9742-4F82-BE3F-F3B465F2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85" y="5630727"/>
            <a:ext cx="1274321" cy="1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9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409952-82BA-4DE7-A873-8CFA02C8D6A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/>
              <a:t>ماهي أنواع البيانات في بايثون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5A406F-F2C3-4E43-BEE1-A3D74C96FE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887942-9683-4D12-9D22-E945F06292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744AB3B-3AC4-40D6-8D3A-496BB87E2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8" t="23843" r="16107" b="40376"/>
          <a:stretch/>
        </p:blipFill>
        <p:spPr>
          <a:xfrm>
            <a:off x="441959" y="1933302"/>
            <a:ext cx="11460482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689;p36">
            <a:extLst>
              <a:ext uri="{FF2B5EF4-FFF2-40B4-BE49-F238E27FC236}">
                <a16:creationId xmlns:a16="http://schemas.microsoft.com/office/drawing/2014/main" id="{B546E293-DF78-4346-89A8-9F06D4B12C74}"/>
              </a:ext>
            </a:extLst>
          </p:cNvPr>
          <p:cNvSpPr/>
          <p:nvPr/>
        </p:nvSpPr>
        <p:spPr>
          <a:xfrm>
            <a:off x="4540962" y="1111100"/>
            <a:ext cx="6860497" cy="79024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rgbClr val="40BA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ctr" defTabSz="457200" rtl="1" eaLnBrk="1" latinLnBrk="0" hangingPunct="1"/>
            <a:endParaRPr sz="8000" dirty="0">
              <a:solidFill>
                <a:srgbClr val="EE6137"/>
              </a:solidFill>
              <a:latin typeface="Barrio"/>
              <a:ea typeface="Barrio"/>
              <a:sym typeface="Barrio"/>
            </a:endParaRPr>
          </a:p>
        </p:txBody>
      </p:sp>
      <p:grpSp>
        <p:nvGrpSpPr>
          <p:cNvPr id="11" name="Google Shape;699;p36">
            <a:extLst>
              <a:ext uri="{FF2B5EF4-FFF2-40B4-BE49-F238E27FC236}">
                <a16:creationId xmlns:a16="http://schemas.microsoft.com/office/drawing/2014/main" id="{4C561CC4-E861-F242-B937-DC26C51CD198}"/>
              </a:ext>
            </a:extLst>
          </p:cNvPr>
          <p:cNvGrpSpPr/>
          <p:nvPr/>
        </p:nvGrpSpPr>
        <p:grpSpPr>
          <a:xfrm rot="-6897308">
            <a:off x="10453271" y="-516827"/>
            <a:ext cx="1181712" cy="1937169"/>
            <a:chOff x="1628750" y="2970125"/>
            <a:chExt cx="560700" cy="919150"/>
          </a:xfrm>
        </p:grpSpPr>
        <p:sp>
          <p:nvSpPr>
            <p:cNvPr id="12" name="Google Shape;700;p36">
              <a:extLst>
                <a:ext uri="{FF2B5EF4-FFF2-40B4-BE49-F238E27FC236}">
                  <a16:creationId xmlns:a16="http://schemas.microsoft.com/office/drawing/2014/main" id="{CD0357DA-0DDF-E846-BDD7-F5D061DAAE83}"/>
                </a:ext>
              </a:extLst>
            </p:cNvPr>
            <p:cNvSpPr/>
            <p:nvPr/>
          </p:nvSpPr>
          <p:spPr>
            <a:xfrm>
              <a:off x="1628750" y="3068775"/>
              <a:ext cx="391525" cy="820500"/>
            </a:xfrm>
            <a:custGeom>
              <a:avLst/>
              <a:gdLst/>
              <a:ahLst/>
              <a:cxnLst/>
              <a:rect l="l" t="t" r="r" b="b"/>
              <a:pathLst>
                <a:path w="15661" h="32820" extrusionOk="0">
                  <a:moveTo>
                    <a:pt x="2064" y="72"/>
                  </a:moveTo>
                  <a:cubicBezTo>
                    <a:pt x="1894" y="72"/>
                    <a:pt x="1843" y="557"/>
                    <a:pt x="1671" y="1387"/>
                  </a:cubicBezTo>
                  <a:cubicBezTo>
                    <a:pt x="779" y="5690"/>
                    <a:pt x="751" y="5850"/>
                    <a:pt x="194" y="8601"/>
                  </a:cubicBezTo>
                  <a:cubicBezTo>
                    <a:pt x="95" y="9088"/>
                    <a:pt x="0" y="9361"/>
                    <a:pt x="23" y="9700"/>
                  </a:cubicBezTo>
                  <a:cubicBezTo>
                    <a:pt x="31" y="9824"/>
                    <a:pt x="55" y="9959"/>
                    <a:pt x="100" y="10115"/>
                  </a:cubicBezTo>
                  <a:cubicBezTo>
                    <a:pt x="1200" y="13904"/>
                    <a:pt x="2293" y="17696"/>
                    <a:pt x="3390" y="21487"/>
                  </a:cubicBezTo>
                  <a:cubicBezTo>
                    <a:pt x="5126" y="27488"/>
                    <a:pt x="5899" y="30178"/>
                    <a:pt x="6256" y="31385"/>
                  </a:cubicBezTo>
                  <a:cubicBezTo>
                    <a:pt x="6586" y="32506"/>
                    <a:pt x="6559" y="32348"/>
                    <a:pt x="6611" y="32380"/>
                  </a:cubicBezTo>
                  <a:cubicBezTo>
                    <a:pt x="7114" y="32684"/>
                    <a:pt x="7827" y="32820"/>
                    <a:pt x="8633" y="32820"/>
                  </a:cubicBezTo>
                  <a:cubicBezTo>
                    <a:pt x="11107" y="32820"/>
                    <a:pt x="14465" y="31543"/>
                    <a:pt x="15392" y="29911"/>
                  </a:cubicBezTo>
                  <a:cubicBezTo>
                    <a:pt x="15631" y="29486"/>
                    <a:pt x="15661" y="30629"/>
                    <a:pt x="9157" y="8020"/>
                  </a:cubicBezTo>
                  <a:cubicBezTo>
                    <a:pt x="9094" y="7799"/>
                    <a:pt x="9030" y="7575"/>
                    <a:pt x="8965" y="7350"/>
                  </a:cubicBezTo>
                  <a:cubicBezTo>
                    <a:pt x="8939" y="7260"/>
                    <a:pt x="8928" y="7203"/>
                    <a:pt x="8890" y="7130"/>
                  </a:cubicBezTo>
                  <a:cubicBezTo>
                    <a:pt x="8755" y="6882"/>
                    <a:pt x="8292" y="6447"/>
                    <a:pt x="5743" y="3802"/>
                  </a:cubicBezTo>
                  <a:cubicBezTo>
                    <a:pt x="2081" y="1"/>
                    <a:pt x="2340" y="247"/>
                    <a:pt x="2160" y="113"/>
                  </a:cubicBezTo>
                  <a:cubicBezTo>
                    <a:pt x="2124" y="85"/>
                    <a:pt x="2092" y="72"/>
                    <a:pt x="2064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701;p36">
              <a:extLst>
                <a:ext uri="{FF2B5EF4-FFF2-40B4-BE49-F238E27FC236}">
                  <a16:creationId xmlns:a16="http://schemas.microsoft.com/office/drawing/2014/main" id="{85D90E44-9339-9146-BB44-EF82EB70105C}"/>
                </a:ext>
              </a:extLst>
            </p:cNvPr>
            <p:cNvSpPr/>
            <p:nvPr/>
          </p:nvSpPr>
          <p:spPr>
            <a:xfrm>
              <a:off x="1895600" y="3609600"/>
              <a:ext cx="69725" cy="216225"/>
            </a:xfrm>
            <a:custGeom>
              <a:avLst/>
              <a:gdLst/>
              <a:ahLst/>
              <a:cxnLst/>
              <a:rect l="l" t="t" r="r" b="b"/>
              <a:pathLst>
                <a:path w="2789" h="8649" extrusionOk="0">
                  <a:moveTo>
                    <a:pt x="225" y="0"/>
                  </a:moveTo>
                  <a:cubicBezTo>
                    <a:pt x="208" y="0"/>
                    <a:pt x="191" y="2"/>
                    <a:pt x="173" y="6"/>
                  </a:cubicBezTo>
                  <a:cubicBezTo>
                    <a:pt x="71" y="29"/>
                    <a:pt x="1" y="114"/>
                    <a:pt x="16" y="196"/>
                  </a:cubicBezTo>
                  <a:cubicBezTo>
                    <a:pt x="152" y="911"/>
                    <a:pt x="320" y="1617"/>
                    <a:pt x="500" y="2319"/>
                  </a:cubicBezTo>
                  <a:cubicBezTo>
                    <a:pt x="678" y="3022"/>
                    <a:pt x="874" y="3718"/>
                    <a:pt x="1073" y="4415"/>
                  </a:cubicBezTo>
                  <a:cubicBezTo>
                    <a:pt x="1277" y="5110"/>
                    <a:pt x="1483" y="5803"/>
                    <a:pt x="1703" y="6492"/>
                  </a:cubicBezTo>
                  <a:cubicBezTo>
                    <a:pt x="1922" y="7182"/>
                    <a:pt x="2147" y="7870"/>
                    <a:pt x="2398" y="8552"/>
                  </a:cubicBezTo>
                  <a:cubicBezTo>
                    <a:pt x="2419" y="8611"/>
                    <a:pt x="2483" y="8648"/>
                    <a:pt x="2559" y="8648"/>
                  </a:cubicBezTo>
                  <a:cubicBezTo>
                    <a:pt x="2575" y="8648"/>
                    <a:pt x="2592" y="8647"/>
                    <a:pt x="2609" y="8643"/>
                  </a:cubicBezTo>
                  <a:cubicBezTo>
                    <a:pt x="2714" y="8620"/>
                    <a:pt x="2788" y="8533"/>
                    <a:pt x="2774" y="8449"/>
                  </a:cubicBezTo>
                  <a:cubicBezTo>
                    <a:pt x="2653" y="7730"/>
                    <a:pt x="2494" y="7021"/>
                    <a:pt x="2320" y="6317"/>
                  </a:cubicBezTo>
                  <a:cubicBezTo>
                    <a:pt x="2148" y="5612"/>
                    <a:pt x="1954" y="4913"/>
                    <a:pt x="1754" y="4217"/>
                  </a:cubicBezTo>
                  <a:cubicBezTo>
                    <a:pt x="1548" y="3522"/>
                    <a:pt x="1337" y="2829"/>
                    <a:pt x="1108" y="2141"/>
                  </a:cubicBezTo>
                  <a:cubicBezTo>
                    <a:pt x="881" y="1453"/>
                    <a:pt x="645" y="769"/>
                    <a:pt x="380" y="91"/>
                  </a:cubicBezTo>
                  <a:cubicBezTo>
                    <a:pt x="358" y="36"/>
                    <a:pt x="2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02;p36">
              <a:extLst>
                <a:ext uri="{FF2B5EF4-FFF2-40B4-BE49-F238E27FC236}">
                  <a16:creationId xmlns:a16="http://schemas.microsoft.com/office/drawing/2014/main" id="{BF622E89-B987-DD4C-93AE-4BD3646CDD4F}"/>
                </a:ext>
              </a:extLst>
            </p:cNvPr>
            <p:cNvSpPr/>
            <p:nvPr/>
          </p:nvSpPr>
          <p:spPr>
            <a:xfrm>
              <a:off x="1778725" y="3643475"/>
              <a:ext cx="70575" cy="216000"/>
            </a:xfrm>
            <a:custGeom>
              <a:avLst/>
              <a:gdLst/>
              <a:ahLst/>
              <a:cxnLst/>
              <a:rect l="l" t="t" r="r" b="b"/>
              <a:pathLst>
                <a:path w="2823" h="8640" extrusionOk="0">
                  <a:moveTo>
                    <a:pt x="223" y="1"/>
                  </a:moveTo>
                  <a:cubicBezTo>
                    <a:pt x="207" y="1"/>
                    <a:pt x="190" y="3"/>
                    <a:pt x="172" y="6"/>
                  </a:cubicBezTo>
                  <a:cubicBezTo>
                    <a:pt x="71" y="30"/>
                    <a:pt x="1" y="115"/>
                    <a:pt x="16" y="197"/>
                  </a:cubicBezTo>
                  <a:cubicBezTo>
                    <a:pt x="153" y="912"/>
                    <a:pt x="320" y="1617"/>
                    <a:pt x="498" y="2319"/>
                  </a:cubicBezTo>
                  <a:cubicBezTo>
                    <a:pt x="675" y="3023"/>
                    <a:pt x="869" y="3721"/>
                    <a:pt x="1067" y="4417"/>
                  </a:cubicBezTo>
                  <a:cubicBezTo>
                    <a:pt x="1272" y="5112"/>
                    <a:pt x="1479" y="5805"/>
                    <a:pt x="1705" y="6494"/>
                  </a:cubicBezTo>
                  <a:cubicBezTo>
                    <a:pt x="1929" y="7183"/>
                    <a:pt x="2165" y="7868"/>
                    <a:pt x="2431" y="8546"/>
                  </a:cubicBezTo>
                  <a:cubicBezTo>
                    <a:pt x="2453" y="8603"/>
                    <a:pt x="2517" y="8640"/>
                    <a:pt x="2592" y="8640"/>
                  </a:cubicBezTo>
                  <a:cubicBezTo>
                    <a:pt x="2609" y="8640"/>
                    <a:pt x="2627" y="8638"/>
                    <a:pt x="2644" y="8634"/>
                  </a:cubicBezTo>
                  <a:cubicBezTo>
                    <a:pt x="2750" y="8610"/>
                    <a:pt x="2822" y="8522"/>
                    <a:pt x="2806" y="8437"/>
                  </a:cubicBezTo>
                  <a:cubicBezTo>
                    <a:pt x="2668" y="7723"/>
                    <a:pt x="2501" y="7018"/>
                    <a:pt x="2321" y="6316"/>
                  </a:cubicBezTo>
                  <a:cubicBezTo>
                    <a:pt x="2143" y="5613"/>
                    <a:pt x="1948" y="4916"/>
                    <a:pt x="1748" y="4219"/>
                  </a:cubicBezTo>
                  <a:cubicBezTo>
                    <a:pt x="1543" y="3524"/>
                    <a:pt x="1334" y="2831"/>
                    <a:pt x="1107" y="2142"/>
                  </a:cubicBezTo>
                  <a:cubicBezTo>
                    <a:pt x="882" y="1454"/>
                    <a:pt x="646" y="769"/>
                    <a:pt x="379" y="92"/>
                  </a:cubicBezTo>
                  <a:cubicBezTo>
                    <a:pt x="357" y="36"/>
                    <a:pt x="29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03;p36">
              <a:extLst>
                <a:ext uri="{FF2B5EF4-FFF2-40B4-BE49-F238E27FC236}">
                  <a16:creationId xmlns:a16="http://schemas.microsoft.com/office/drawing/2014/main" id="{FC376FC1-FDE9-E844-9E61-EEEA48C147BE}"/>
                </a:ext>
              </a:extLst>
            </p:cNvPr>
            <p:cNvSpPr/>
            <p:nvPr/>
          </p:nvSpPr>
          <p:spPr>
            <a:xfrm>
              <a:off x="1693350" y="3345550"/>
              <a:ext cx="57075" cy="168425"/>
            </a:xfrm>
            <a:custGeom>
              <a:avLst/>
              <a:gdLst/>
              <a:ahLst/>
              <a:cxnLst/>
              <a:rect l="l" t="t" r="r" b="b"/>
              <a:pathLst>
                <a:path w="2283" h="6737" extrusionOk="0">
                  <a:moveTo>
                    <a:pt x="222" y="0"/>
                  </a:moveTo>
                  <a:cubicBezTo>
                    <a:pt x="207" y="0"/>
                    <a:pt x="191" y="2"/>
                    <a:pt x="175" y="5"/>
                  </a:cubicBezTo>
                  <a:cubicBezTo>
                    <a:pt x="72" y="26"/>
                    <a:pt x="0" y="111"/>
                    <a:pt x="14" y="194"/>
                  </a:cubicBezTo>
                  <a:cubicBezTo>
                    <a:pt x="106" y="750"/>
                    <a:pt x="230" y="1297"/>
                    <a:pt x="363" y="1842"/>
                  </a:cubicBezTo>
                  <a:cubicBezTo>
                    <a:pt x="495" y="2386"/>
                    <a:pt x="645" y="2926"/>
                    <a:pt x="798" y="3465"/>
                  </a:cubicBezTo>
                  <a:cubicBezTo>
                    <a:pt x="957" y="4002"/>
                    <a:pt x="1120" y="4538"/>
                    <a:pt x="1302" y="5068"/>
                  </a:cubicBezTo>
                  <a:cubicBezTo>
                    <a:pt x="1482" y="5599"/>
                    <a:pt x="1672" y="6126"/>
                    <a:pt x="1894" y="6645"/>
                  </a:cubicBezTo>
                  <a:cubicBezTo>
                    <a:pt x="1918" y="6701"/>
                    <a:pt x="1979" y="6736"/>
                    <a:pt x="2052" y="6736"/>
                  </a:cubicBezTo>
                  <a:cubicBezTo>
                    <a:pt x="2069" y="6736"/>
                    <a:pt x="2085" y="6734"/>
                    <a:pt x="2103" y="6731"/>
                  </a:cubicBezTo>
                  <a:cubicBezTo>
                    <a:pt x="2208" y="6709"/>
                    <a:pt x="2282" y="6622"/>
                    <a:pt x="2268" y="6536"/>
                  </a:cubicBezTo>
                  <a:cubicBezTo>
                    <a:pt x="2176" y="5980"/>
                    <a:pt x="2052" y="5433"/>
                    <a:pt x="1918" y="4888"/>
                  </a:cubicBezTo>
                  <a:cubicBezTo>
                    <a:pt x="1784" y="4344"/>
                    <a:pt x="1633" y="3804"/>
                    <a:pt x="1479" y="3267"/>
                  </a:cubicBezTo>
                  <a:cubicBezTo>
                    <a:pt x="1318" y="2730"/>
                    <a:pt x="1153" y="2194"/>
                    <a:pt x="971" y="1664"/>
                  </a:cubicBezTo>
                  <a:cubicBezTo>
                    <a:pt x="791" y="1134"/>
                    <a:pt x="599" y="606"/>
                    <a:pt x="378" y="88"/>
                  </a:cubicBezTo>
                  <a:cubicBezTo>
                    <a:pt x="355" y="34"/>
                    <a:pt x="29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04;p36">
              <a:extLst>
                <a:ext uri="{FF2B5EF4-FFF2-40B4-BE49-F238E27FC236}">
                  <a16:creationId xmlns:a16="http://schemas.microsoft.com/office/drawing/2014/main" id="{E80B33D7-A5EA-B947-82D5-491DC54EF444}"/>
                </a:ext>
              </a:extLst>
            </p:cNvPr>
            <p:cNvSpPr/>
            <p:nvPr/>
          </p:nvSpPr>
          <p:spPr>
            <a:xfrm>
              <a:off x="1808800" y="3312050"/>
              <a:ext cx="56050" cy="167325"/>
            </a:xfrm>
            <a:custGeom>
              <a:avLst/>
              <a:gdLst/>
              <a:ahLst/>
              <a:cxnLst/>
              <a:rect l="l" t="t" r="r" b="b"/>
              <a:pathLst>
                <a:path w="2242" h="6693" extrusionOk="0">
                  <a:moveTo>
                    <a:pt x="223" y="0"/>
                  </a:moveTo>
                  <a:cubicBezTo>
                    <a:pt x="208" y="0"/>
                    <a:pt x="192" y="2"/>
                    <a:pt x="177" y="5"/>
                  </a:cubicBezTo>
                  <a:cubicBezTo>
                    <a:pt x="74" y="26"/>
                    <a:pt x="1" y="110"/>
                    <a:pt x="14" y="193"/>
                  </a:cubicBezTo>
                  <a:cubicBezTo>
                    <a:pt x="104" y="745"/>
                    <a:pt x="223" y="1289"/>
                    <a:pt x="352" y="1830"/>
                  </a:cubicBezTo>
                  <a:cubicBezTo>
                    <a:pt x="481" y="2371"/>
                    <a:pt x="628" y="2907"/>
                    <a:pt x="778" y="3442"/>
                  </a:cubicBezTo>
                  <a:cubicBezTo>
                    <a:pt x="934" y="3975"/>
                    <a:pt x="1093" y="4507"/>
                    <a:pt x="1271" y="5034"/>
                  </a:cubicBezTo>
                  <a:cubicBezTo>
                    <a:pt x="1448" y="5562"/>
                    <a:pt x="1635" y="6087"/>
                    <a:pt x="1852" y="6601"/>
                  </a:cubicBezTo>
                  <a:cubicBezTo>
                    <a:pt x="1876" y="6657"/>
                    <a:pt x="1939" y="6693"/>
                    <a:pt x="2013" y="6693"/>
                  </a:cubicBezTo>
                  <a:cubicBezTo>
                    <a:pt x="2028" y="6693"/>
                    <a:pt x="2045" y="6691"/>
                    <a:pt x="2061" y="6688"/>
                  </a:cubicBezTo>
                  <a:cubicBezTo>
                    <a:pt x="2168" y="6665"/>
                    <a:pt x="2242" y="6578"/>
                    <a:pt x="2227" y="6492"/>
                  </a:cubicBezTo>
                  <a:cubicBezTo>
                    <a:pt x="2138" y="5941"/>
                    <a:pt x="2018" y="5397"/>
                    <a:pt x="1887" y="4857"/>
                  </a:cubicBezTo>
                  <a:cubicBezTo>
                    <a:pt x="1758" y="4316"/>
                    <a:pt x="1610" y="3781"/>
                    <a:pt x="1459" y="3246"/>
                  </a:cubicBezTo>
                  <a:cubicBezTo>
                    <a:pt x="1302" y="2713"/>
                    <a:pt x="1141" y="2182"/>
                    <a:pt x="962" y="1655"/>
                  </a:cubicBezTo>
                  <a:cubicBezTo>
                    <a:pt x="785" y="1128"/>
                    <a:pt x="597" y="604"/>
                    <a:pt x="378" y="89"/>
                  </a:cubicBezTo>
                  <a:lnTo>
                    <a:pt x="378" y="88"/>
                  </a:lnTo>
                  <a:cubicBezTo>
                    <a:pt x="355" y="34"/>
                    <a:pt x="294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05;p36">
              <a:extLst>
                <a:ext uri="{FF2B5EF4-FFF2-40B4-BE49-F238E27FC236}">
                  <a16:creationId xmlns:a16="http://schemas.microsoft.com/office/drawing/2014/main" id="{3517A9F0-C520-D84D-A362-C0591A0E079A}"/>
                </a:ext>
              </a:extLst>
            </p:cNvPr>
            <p:cNvSpPr/>
            <p:nvPr/>
          </p:nvSpPr>
          <p:spPr>
            <a:xfrm>
              <a:off x="1628750" y="3068775"/>
              <a:ext cx="222250" cy="248475"/>
            </a:xfrm>
            <a:custGeom>
              <a:avLst/>
              <a:gdLst/>
              <a:ahLst/>
              <a:cxnLst/>
              <a:rect l="l" t="t" r="r" b="b"/>
              <a:pathLst>
                <a:path w="8890" h="9939" extrusionOk="0">
                  <a:moveTo>
                    <a:pt x="2065" y="72"/>
                  </a:moveTo>
                  <a:cubicBezTo>
                    <a:pt x="1894" y="72"/>
                    <a:pt x="1843" y="557"/>
                    <a:pt x="1671" y="1387"/>
                  </a:cubicBezTo>
                  <a:cubicBezTo>
                    <a:pt x="1269" y="3327"/>
                    <a:pt x="1043" y="4424"/>
                    <a:pt x="866" y="5296"/>
                  </a:cubicBezTo>
                  <a:cubicBezTo>
                    <a:pt x="832" y="5457"/>
                    <a:pt x="801" y="5611"/>
                    <a:pt x="770" y="5760"/>
                  </a:cubicBezTo>
                  <a:cubicBezTo>
                    <a:pt x="599" y="6599"/>
                    <a:pt x="455" y="7318"/>
                    <a:pt x="194" y="8601"/>
                  </a:cubicBezTo>
                  <a:cubicBezTo>
                    <a:pt x="95" y="9088"/>
                    <a:pt x="0" y="9361"/>
                    <a:pt x="24" y="9700"/>
                  </a:cubicBezTo>
                  <a:cubicBezTo>
                    <a:pt x="32" y="9702"/>
                    <a:pt x="42" y="9704"/>
                    <a:pt x="52" y="9707"/>
                  </a:cubicBezTo>
                  <a:cubicBezTo>
                    <a:pt x="60" y="9709"/>
                    <a:pt x="69" y="9711"/>
                    <a:pt x="78" y="9714"/>
                  </a:cubicBezTo>
                  <a:cubicBezTo>
                    <a:pt x="166" y="9743"/>
                    <a:pt x="254" y="9767"/>
                    <a:pt x="345" y="9781"/>
                  </a:cubicBezTo>
                  <a:cubicBezTo>
                    <a:pt x="1012" y="9881"/>
                    <a:pt x="1660" y="9938"/>
                    <a:pt x="2294" y="9938"/>
                  </a:cubicBezTo>
                  <a:cubicBezTo>
                    <a:pt x="3599" y="9938"/>
                    <a:pt x="4847" y="9698"/>
                    <a:pt x="6086" y="9100"/>
                  </a:cubicBezTo>
                  <a:cubicBezTo>
                    <a:pt x="7084" y="8618"/>
                    <a:pt x="7989" y="8006"/>
                    <a:pt x="8787" y="7236"/>
                  </a:cubicBezTo>
                  <a:cubicBezTo>
                    <a:pt x="8830" y="7194"/>
                    <a:pt x="8865" y="7161"/>
                    <a:pt x="8890" y="7131"/>
                  </a:cubicBezTo>
                  <a:cubicBezTo>
                    <a:pt x="8765" y="6898"/>
                    <a:pt x="8352" y="6503"/>
                    <a:pt x="6215" y="4293"/>
                  </a:cubicBezTo>
                  <a:cubicBezTo>
                    <a:pt x="6189" y="4266"/>
                    <a:pt x="6161" y="4236"/>
                    <a:pt x="6133" y="4207"/>
                  </a:cubicBezTo>
                  <a:cubicBezTo>
                    <a:pt x="6030" y="4100"/>
                    <a:pt x="5922" y="3988"/>
                    <a:pt x="5809" y="3870"/>
                  </a:cubicBezTo>
                  <a:cubicBezTo>
                    <a:pt x="5787" y="3849"/>
                    <a:pt x="5764" y="3825"/>
                    <a:pt x="5743" y="3802"/>
                  </a:cubicBezTo>
                  <a:cubicBezTo>
                    <a:pt x="2081" y="1"/>
                    <a:pt x="2340" y="247"/>
                    <a:pt x="2161" y="113"/>
                  </a:cubicBezTo>
                  <a:cubicBezTo>
                    <a:pt x="2125" y="85"/>
                    <a:pt x="2093" y="72"/>
                    <a:pt x="2065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06;p36">
              <a:extLst>
                <a:ext uri="{FF2B5EF4-FFF2-40B4-BE49-F238E27FC236}">
                  <a16:creationId xmlns:a16="http://schemas.microsoft.com/office/drawing/2014/main" id="{6A85B618-8A72-5245-B9F7-33CA34D73F4F}"/>
                </a:ext>
              </a:extLst>
            </p:cNvPr>
            <p:cNvSpPr/>
            <p:nvPr/>
          </p:nvSpPr>
          <p:spPr>
            <a:xfrm>
              <a:off x="1650350" y="3068775"/>
              <a:ext cx="123625" cy="132825"/>
            </a:xfrm>
            <a:custGeom>
              <a:avLst/>
              <a:gdLst/>
              <a:ahLst/>
              <a:cxnLst/>
              <a:rect l="l" t="t" r="r" b="b"/>
              <a:pathLst>
                <a:path w="4945" h="5313" extrusionOk="0">
                  <a:moveTo>
                    <a:pt x="1200" y="72"/>
                  </a:moveTo>
                  <a:cubicBezTo>
                    <a:pt x="1030" y="72"/>
                    <a:pt x="979" y="557"/>
                    <a:pt x="807" y="1387"/>
                  </a:cubicBezTo>
                  <a:cubicBezTo>
                    <a:pt x="405" y="3327"/>
                    <a:pt x="179" y="4424"/>
                    <a:pt x="1" y="5296"/>
                  </a:cubicBezTo>
                  <a:cubicBezTo>
                    <a:pt x="151" y="5307"/>
                    <a:pt x="301" y="5312"/>
                    <a:pt x="452" y="5312"/>
                  </a:cubicBezTo>
                  <a:cubicBezTo>
                    <a:pt x="2282" y="5312"/>
                    <a:pt x="4109" y="4557"/>
                    <a:pt x="4945" y="3870"/>
                  </a:cubicBezTo>
                  <a:cubicBezTo>
                    <a:pt x="4923" y="3849"/>
                    <a:pt x="4900" y="3825"/>
                    <a:pt x="4879" y="3802"/>
                  </a:cubicBezTo>
                  <a:cubicBezTo>
                    <a:pt x="1217" y="1"/>
                    <a:pt x="1476" y="247"/>
                    <a:pt x="1296" y="113"/>
                  </a:cubicBezTo>
                  <a:cubicBezTo>
                    <a:pt x="1260" y="85"/>
                    <a:pt x="1228" y="72"/>
                    <a:pt x="120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07;p36">
              <a:extLst>
                <a:ext uri="{FF2B5EF4-FFF2-40B4-BE49-F238E27FC236}">
                  <a16:creationId xmlns:a16="http://schemas.microsoft.com/office/drawing/2014/main" id="{C036A2A5-9DA8-9F48-A0FA-E006C0D07F2E}"/>
                </a:ext>
              </a:extLst>
            </p:cNvPr>
            <p:cNvSpPr/>
            <p:nvPr/>
          </p:nvSpPr>
          <p:spPr>
            <a:xfrm>
              <a:off x="1693600" y="2970125"/>
              <a:ext cx="495850" cy="334425"/>
            </a:xfrm>
            <a:custGeom>
              <a:avLst/>
              <a:gdLst/>
              <a:ahLst/>
              <a:cxnLst/>
              <a:rect l="l" t="t" r="r" b="b"/>
              <a:pathLst>
                <a:path w="19834" h="13377" extrusionOk="0">
                  <a:moveTo>
                    <a:pt x="13134" y="3482"/>
                  </a:moveTo>
                  <a:cubicBezTo>
                    <a:pt x="13259" y="3482"/>
                    <a:pt x="13392" y="3500"/>
                    <a:pt x="13533" y="3539"/>
                  </a:cubicBezTo>
                  <a:cubicBezTo>
                    <a:pt x="14020" y="3716"/>
                    <a:pt x="14267" y="4234"/>
                    <a:pt x="14304" y="4750"/>
                  </a:cubicBezTo>
                  <a:cubicBezTo>
                    <a:pt x="14383" y="6091"/>
                    <a:pt x="13065" y="7331"/>
                    <a:pt x="11627" y="7510"/>
                  </a:cubicBezTo>
                  <a:cubicBezTo>
                    <a:pt x="11388" y="5878"/>
                    <a:pt x="11707" y="3482"/>
                    <a:pt x="13134" y="3482"/>
                  </a:cubicBezTo>
                  <a:close/>
                  <a:moveTo>
                    <a:pt x="3657" y="1"/>
                  </a:moveTo>
                  <a:cubicBezTo>
                    <a:pt x="3125" y="1"/>
                    <a:pt x="2569" y="116"/>
                    <a:pt x="2038" y="363"/>
                  </a:cubicBezTo>
                  <a:cubicBezTo>
                    <a:pt x="1" y="1314"/>
                    <a:pt x="174" y="3223"/>
                    <a:pt x="398" y="3223"/>
                  </a:cubicBezTo>
                  <a:cubicBezTo>
                    <a:pt x="437" y="3223"/>
                    <a:pt x="477" y="3166"/>
                    <a:pt x="507" y="3040"/>
                  </a:cubicBezTo>
                  <a:cubicBezTo>
                    <a:pt x="513" y="3017"/>
                    <a:pt x="608" y="2540"/>
                    <a:pt x="611" y="2519"/>
                  </a:cubicBezTo>
                  <a:cubicBezTo>
                    <a:pt x="889" y="1343"/>
                    <a:pt x="2159" y="502"/>
                    <a:pt x="3518" y="502"/>
                  </a:cubicBezTo>
                  <a:cubicBezTo>
                    <a:pt x="3884" y="502"/>
                    <a:pt x="4256" y="563"/>
                    <a:pt x="4617" y="695"/>
                  </a:cubicBezTo>
                  <a:cubicBezTo>
                    <a:pt x="7078" y="1727"/>
                    <a:pt x="6027" y="5309"/>
                    <a:pt x="8498" y="7311"/>
                  </a:cubicBezTo>
                  <a:cubicBezTo>
                    <a:pt x="9211" y="7879"/>
                    <a:pt x="10094" y="8245"/>
                    <a:pt x="11023" y="8302"/>
                  </a:cubicBezTo>
                  <a:cubicBezTo>
                    <a:pt x="11798" y="11884"/>
                    <a:pt x="14063" y="13376"/>
                    <a:pt x="16060" y="13376"/>
                  </a:cubicBezTo>
                  <a:cubicBezTo>
                    <a:pt x="17494" y="13376"/>
                    <a:pt x="18789" y="12607"/>
                    <a:pt x="19296" y="11289"/>
                  </a:cubicBezTo>
                  <a:cubicBezTo>
                    <a:pt x="19527" y="10709"/>
                    <a:pt x="19516" y="9564"/>
                    <a:pt x="19304" y="9234"/>
                  </a:cubicBezTo>
                  <a:cubicBezTo>
                    <a:pt x="19227" y="9116"/>
                    <a:pt x="19170" y="9061"/>
                    <a:pt x="19134" y="9061"/>
                  </a:cubicBezTo>
                  <a:cubicBezTo>
                    <a:pt x="19129" y="9061"/>
                    <a:pt x="19125" y="9062"/>
                    <a:pt x="19121" y="9064"/>
                  </a:cubicBezTo>
                  <a:cubicBezTo>
                    <a:pt x="18920" y="9156"/>
                    <a:pt x="19834" y="10791"/>
                    <a:pt x="17974" y="12317"/>
                  </a:cubicBezTo>
                  <a:cubicBezTo>
                    <a:pt x="17340" y="12691"/>
                    <a:pt x="16706" y="12863"/>
                    <a:pt x="16098" y="12863"/>
                  </a:cubicBezTo>
                  <a:cubicBezTo>
                    <a:pt x="14068" y="12863"/>
                    <a:pt x="12318" y="10952"/>
                    <a:pt x="11764" y="8282"/>
                  </a:cubicBezTo>
                  <a:cubicBezTo>
                    <a:pt x="13709" y="8035"/>
                    <a:pt x="15212" y="6375"/>
                    <a:pt x="15109" y="4696"/>
                  </a:cubicBezTo>
                  <a:cubicBezTo>
                    <a:pt x="15006" y="3326"/>
                    <a:pt x="14085" y="2680"/>
                    <a:pt x="13134" y="2680"/>
                  </a:cubicBezTo>
                  <a:cubicBezTo>
                    <a:pt x="12557" y="2680"/>
                    <a:pt x="11970" y="2918"/>
                    <a:pt x="11547" y="3377"/>
                  </a:cubicBezTo>
                  <a:cubicBezTo>
                    <a:pt x="10621" y="4407"/>
                    <a:pt x="10679" y="6152"/>
                    <a:pt x="10876" y="7517"/>
                  </a:cubicBezTo>
                  <a:cubicBezTo>
                    <a:pt x="9732" y="7396"/>
                    <a:pt x="8674" y="6690"/>
                    <a:pt x="8132" y="5857"/>
                  </a:cubicBezTo>
                  <a:cubicBezTo>
                    <a:pt x="7107" y="4289"/>
                    <a:pt x="7179" y="1698"/>
                    <a:pt x="5458" y="516"/>
                  </a:cubicBezTo>
                  <a:cubicBezTo>
                    <a:pt x="4966" y="185"/>
                    <a:pt x="4331" y="1"/>
                    <a:pt x="3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08;p36">
              <a:extLst>
                <a:ext uri="{FF2B5EF4-FFF2-40B4-BE49-F238E27FC236}">
                  <a16:creationId xmlns:a16="http://schemas.microsoft.com/office/drawing/2014/main" id="{EE3F71F2-54C2-F84D-ADCD-9BDA56D385E6}"/>
                </a:ext>
              </a:extLst>
            </p:cNvPr>
            <p:cNvSpPr/>
            <p:nvPr/>
          </p:nvSpPr>
          <p:spPr>
            <a:xfrm>
              <a:off x="1677325" y="3108950"/>
              <a:ext cx="18350" cy="70750"/>
            </a:xfrm>
            <a:custGeom>
              <a:avLst/>
              <a:gdLst/>
              <a:ahLst/>
              <a:cxnLst/>
              <a:rect l="l" t="t" r="r" b="b"/>
              <a:pathLst>
                <a:path w="734" h="2830" extrusionOk="0">
                  <a:moveTo>
                    <a:pt x="560" y="0"/>
                  </a:moveTo>
                  <a:cubicBezTo>
                    <a:pt x="499" y="0"/>
                    <a:pt x="441" y="37"/>
                    <a:pt x="416" y="96"/>
                  </a:cubicBezTo>
                  <a:cubicBezTo>
                    <a:pt x="330" y="304"/>
                    <a:pt x="270" y="516"/>
                    <a:pt x="218" y="727"/>
                  </a:cubicBezTo>
                  <a:cubicBezTo>
                    <a:pt x="165" y="940"/>
                    <a:pt x="125" y="1155"/>
                    <a:pt x="91" y="1370"/>
                  </a:cubicBezTo>
                  <a:cubicBezTo>
                    <a:pt x="58" y="1586"/>
                    <a:pt x="33" y="1803"/>
                    <a:pt x="20" y="2021"/>
                  </a:cubicBezTo>
                  <a:cubicBezTo>
                    <a:pt x="5" y="2240"/>
                    <a:pt x="0" y="2460"/>
                    <a:pt x="21" y="2684"/>
                  </a:cubicBezTo>
                  <a:lnTo>
                    <a:pt x="21" y="2685"/>
                  </a:lnTo>
                  <a:cubicBezTo>
                    <a:pt x="26" y="2742"/>
                    <a:pt x="63" y="2794"/>
                    <a:pt x="120" y="2818"/>
                  </a:cubicBezTo>
                  <a:cubicBezTo>
                    <a:pt x="139" y="2826"/>
                    <a:pt x="160" y="2830"/>
                    <a:pt x="180" y="2830"/>
                  </a:cubicBezTo>
                  <a:cubicBezTo>
                    <a:pt x="243" y="2830"/>
                    <a:pt x="303" y="2792"/>
                    <a:pt x="328" y="2731"/>
                  </a:cubicBezTo>
                  <a:cubicBezTo>
                    <a:pt x="413" y="2523"/>
                    <a:pt x="474" y="2312"/>
                    <a:pt x="524" y="2099"/>
                  </a:cubicBezTo>
                  <a:cubicBezTo>
                    <a:pt x="577" y="1886"/>
                    <a:pt x="617" y="1671"/>
                    <a:pt x="649" y="1456"/>
                  </a:cubicBezTo>
                  <a:cubicBezTo>
                    <a:pt x="681" y="1240"/>
                    <a:pt x="705" y="1022"/>
                    <a:pt x="716" y="803"/>
                  </a:cubicBezTo>
                  <a:cubicBezTo>
                    <a:pt x="730" y="584"/>
                    <a:pt x="734" y="365"/>
                    <a:pt x="713" y="142"/>
                  </a:cubicBezTo>
                  <a:cubicBezTo>
                    <a:pt x="708" y="86"/>
                    <a:pt x="673" y="35"/>
                    <a:pt x="619" y="12"/>
                  </a:cubicBezTo>
                  <a:cubicBezTo>
                    <a:pt x="600" y="4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" name="Google Shape;694;p36">
            <a:extLst>
              <a:ext uri="{FF2B5EF4-FFF2-40B4-BE49-F238E27FC236}">
                <a16:creationId xmlns:a16="http://schemas.microsoft.com/office/drawing/2014/main" id="{9ACB4202-92D2-5142-A3F8-78678C08594E}"/>
              </a:ext>
            </a:extLst>
          </p:cNvPr>
          <p:cNvSpPr txBox="1">
            <a:spLocks/>
          </p:cNvSpPr>
          <p:nvPr/>
        </p:nvSpPr>
        <p:spPr>
          <a:xfrm>
            <a:off x="5056640" y="977481"/>
            <a:ext cx="6285699" cy="90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r>
              <a:rPr lang="ar-SA" sz="3600" b="1" spc="67" dirty="0">
                <a:ln w="0"/>
                <a:solidFill>
                  <a:srgbClr val="D5383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evanagari MT" panose="02000500020000000000" pitchFamily="2" charset="0"/>
              </a:rPr>
              <a:t>١.انواع البيانات :-</a:t>
            </a:r>
          </a:p>
        </p:txBody>
      </p:sp>
      <p:sp>
        <p:nvSpPr>
          <p:cNvPr id="22" name="Google Shape;3350;p46">
            <a:extLst>
              <a:ext uri="{FF2B5EF4-FFF2-40B4-BE49-F238E27FC236}">
                <a16:creationId xmlns:a16="http://schemas.microsoft.com/office/drawing/2014/main" id="{F2907E1D-A40D-A54A-A923-5EFC0AC253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92443" y="2645300"/>
            <a:ext cx="9741033" cy="569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1D558E"/>
                </a:solidFill>
                <a:latin typeface="Baghdad" pitchFamily="2" charset="-78"/>
                <a:cs typeface="Baghdad" pitchFamily="2" charset="-78"/>
              </a:rPr>
              <a:t>طالبتي المجتهدة اربطي بين العامود الثاني بما يناسبه في العامود الأول :-</a:t>
            </a:r>
            <a:endParaRPr b="1" dirty="0">
              <a:solidFill>
                <a:srgbClr val="1D558E"/>
              </a:solidFill>
              <a:latin typeface="Baghdad" pitchFamily="2" charset="-78"/>
              <a:cs typeface="Baghdad" pitchFamily="2" charset="-78"/>
            </a:endParaRPr>
          </a:p>
        </p:txBody>
      </p:sp>
      <p:graphicFrame>
        <p:nvGraphicFramePr>
          <p:cNvPr id="5" name="جدول 6">
            <a:extLst>
              <a:ext uri="{FF2B5EF4-FFF2-40B4-BE49-F238E27FC236}">
                <a16:creationId xmlns:a16="http://schemas.microsoft.com/office/drawing/2014/main" id="{DBA661D7-6E04-E045-B70E-889EE2B59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17972"/>
              </p:ext>
            </p:extLst>
          </p:nvPr>
        </p:nvGraphicFramePr>
        <p:xfrm>
          <a:off x="679268" y="3523063"/>
          <a:ext cx="11154208" cy="28831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79983">
                  <a:extLst>
                    <a:ext uri="{9D8B030D-6E8A-4147-A177-3AD203B41FA5}">
                      <a16:colId xmlns:a16="http://schemas.microsoft.com/office/drawing/2014/main" val="18056680"/>
                    </a:ext>
                  </a:extLst>
                </a:gridCol>
                <a:gridCol w="1110644">
                  <a:extLst>
                    <a:ext uri="{9D8B030D-6E8A-4147-A177-3AD203B41FA5}">
                      <a16:colId xmlns:a16="http://schemas.microsoft.com/office/drawing/2014/main" val="676790360"/>
                    </a:ext>
                  </a:extLst>
                </a:gridCol>
                <a:gridCol w="5063581">
                  <a:extLst>
                    <a:ext uri="{9D8B030D-6E8A-4147-A177-3AD203B41FA5}">
                      <a16:colId xmlns:a16="http://schemas.microsoft.com/office/drawing/2014/main" val="1410375967"/>
                    </a:ext>
                  </a:extLst>
                </a:gridCol>
              </a:tblGrid>
              <a:tr h="5766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أنواع البيانات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وصفها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27919"/>
                  </a:ext>
                </a:extLst>
              </a:tr>
              <a:tr h="576636"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١. نصيه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str</a:t>
                      </a:r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“Ahamad”</a:t>
                      </a:r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- 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”$$$”</a:t>
                      </a:r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18870"/>
                  </a:ext>
                </a:extLst>
              </a:tr>
              <a:tr h="576636"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٢. رقمية صحيحة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int</a:t>
                      </a:r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True</a:t>
                      </a:r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-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  False</a:t>
                      </a:r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17098"/>
                  </a:ext>
                </a:extLst>
              </a:tr>
              <a:tr h="576636"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٣. رقمية الحقيقية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float</a:t>
                      </a:r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234 - 0 - 12</a:t>
                      </a:r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25195"/>
                  </a:ext>
                </a:extLst>
              </a:tr>
              <a:tr h="576636">
                <a:tc>
                  <a:txBody>
                    <a:bodyPr/>
                    <a:lstStyle/>
                    <a:p>
                      <a:pPr rtl="1"/>
                      <a:r>
                        <a:rPr lang="ar-SA" sz="2800" b="0" dirty="0">
                          <a:latin typeface="Baghdad" pitchFamily="2" charset="-78"/>
                          <a:cs typeface="Baghdad" pitchFamily="2" charset="-78"/>
                        </a:rPr>
                        <a:t>٤.المنطقية </a:t>
                      </a: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bool</a:t>
                      </a:r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atin typeface="Baghdad" pitchFamily="2" charset="-78"/>
                          <a:cs typeface="Baghdad" pitchFamily="2" charset="-78"/>
                        </a:rPr>
                        <a:t>3.4  -  09.50</a:t>
                      </a:r>
                      <a:endParaRPr lang="ar-SA" sz="2800" b="0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70249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AE14D4A4-EBF5-0C45-95FA-41B103F39C5D}"/>
              </a:ext>
            </a:extLst>
          </p:cNvPr>
          <p:cNvSpPr/>
          <p:nvPr/>
        </p:nvSpPr>
        <p:spPr>
          <a:xfrm>
            <a:off x="6096000" y="4057878"/>
            <a:ext cx="357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D538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pitchFamily="2" charset="-78"/>
                <a:cs typeface="Baghdad" pitchFamily="2" charset="-78"/>
              </a:rPr>
              <a:t>١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25ECAA9-3AEF-DA4D-B03D-89CA8AF77FB7}"/>
              </a:ext>
            </a:extLst>
          </p:cNvPr>
          <p:cNvSpPr/>
          <p:nvPr/>
        </p:nvSpPr>
        <p:spPr>
          <a:xfrm>
            <a:off x="6077475" y="5827848"/>
            <a:ext cx="357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D538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pitchFamily="2" charset="-78"/>
                <a:cs typeface="Baghdad" pitchFamily="2" charset="-78"/>
              </a:rPr>
              <a:t>٣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C227180-4664-4943-815C-5FC3766402EE}"/>
              </a:ext>
            </a:extLst>
          </p:cNvPr>
          <p:cNvSpPr/>
          <p:nvPr/>
        </p:nvSpPr>
        <p:spPr>
          <a:xfrm>
            <a:off x="6077474" y="5265445"/>
            <a:ext cx="357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D538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pitchFamily="2" charset="-78"/>
                <a:cs typeface="Baghdad" pitchFamily="2" charset="-78"/>
              </a:rPr>
              <a:t>٢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469C191-9EAD-3FB5-ABB5-1225F69DB8AE}"/>
              </a:ext>
            </a:extLst>
          </p:cNvPr>
          <p:cNvSpPr/>
          <p:nvPr/>
        </p:nvSpPr>
        <p:spPr>
          <a:xfrm>
            <a:off x="6077476" y="4703043"/>
            <a:ext cx="357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D538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pitchFamily="2" charset="-78"/>
                <a:cs typeface="Baghdad" pitchFamily="2" charset="-78"/>
              </a:rPr>
              <a:t>٤</a:t>
            </a:r>
            <a:endParaRPr lang="ar-SA" sz="2800" b="1" cap="none" spc="0" dirty="0">
              <a:ln w="0"/>
              <a:solidFill>
                <a:srgbClr val="D5383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ghdad" pitchFamily="2" charset="-78"/>
              <a:cs typeface="Baghd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74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672580-8A35-4318-8D04-8EF97228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0"/>
            <a:ext cx="1051560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اكتبي برنامج يطلب من المستخدم ادخال كلمة السر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5EE6D1-21D1-4F8F-8FC0-355936F5D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96" y="4901065"/>
            <a:ext cx="10356669" cy="1079229"/>
          </a:xfrm>
        </p:spPr>
        <p:txBody>
          <a:bodyPr/>
          <a:lstStyle/>
          <a:p>
            <a:pPr marL="0" indent="0">
              <a:buNone/>
            </a:pPr>
            <a:r>
              <a:rPr lang="ar-SA" sz="5400" dirty="0">
                <a:solidFill>
                  <a:srgbClr val="FF0000"/>
                </a:solidFill>
              </a:rPr>
              <a:t>(</a:t>
            </a:r>
            <a:r>
              <a:rPr lang="ar-SA" sz="5400" dirty="0">
                <a:solidFill>
                  <a:schemeClr val="accent1"/>
                </a:solidFill>
              </a:rPr>
              <a:t>(</a:t>
            </a:r>
            <a:r>
              <a:rPr lang="ar-SA" sz="5400" dirty="0"/>
              <a:t>"أدخل كلمة السر"</a:t>
            </a:r>
            <a:r>
              <a:rPr lang="ar-SA" sz="5400" dirty="0">
                <a:solidFill>
                  <a:schemeClr val="accent1"/>
                </a:solidFill>
              </a:rPr>
              <a:t>)</a:t>
            </a:r>
            <a:r>
              <a:rPr lang="ar-SA" sz="5400" dirty="0"/>
              <a:t> </a:t>
            </a:r>
            <a:r>
              <a:rPr lang="en-US" sz="5400" dirty="0"/>
              <a:t>x=</a:t>
            </a:r>
            <a:r>
              <a:rPr lang="en-US" sz="5400" dirty="0">
                <a:solidFill>
                  <a:srgbClr val="FF0000"/>
                </a:solidFill>
              </a:rPr>
              <a:t>str(</a:t>
            </a:r>
            <a:r>
              <a:rPr lang="en-US" sz="5400" dirty="0">
                <a:solidFill>
                  <a:schemeClr val="accent1"/>
                </a:solidFill>
              </a:rPr>
              <a:t>input</a:t>
            </a:r>
            <a:endParaRPr lang="ar-SA" sz="5400" dirty="0">
              <a:solidFill>
                <a:schemeClr val="accent1"/>
              </a:solidFill>
            </a:endParaRPr>
          </a:p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571B8E-7AEB-46E4-937C-64F5B3A4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4846" y="1825625"/>
            <a:ext cx="10138954" cy="88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rgbClr val="FF0000"/>
                </a:solidFill>
              </a:rPr>
              <a:t>(</a:t>
            </a:r>
            <a:r>
              <a:rPr lang="ar-SA" sz="5400" dirty="0">
                <a:solidFill>
                  <a:schemeClr val="accent1"/>
                </a:solidFill>
              </a:rPr>
              <a:t>(</a:t>
            </a:r>
            <a:r>
              <a:rPr lang="ar-SA" sz="5400" dirty="0"/>
              <a:t>"أدخل كلمة السر"</a:t>
            </a:r>
            <a:r>
              <a:rPr lang="ar-SA" sz="5400" dirty="0">
                <a:solidFill>
                  <a:schemeClr val="accent1"/>
                </a:solidFill>
              </a:rPr>
              <a:t>)</a:t>
            </a:r>
            <a:r>
              <a:rPr lang="ar-SA" sz="5400" dirty="0"/>
              <a:t> </a:t>
            </a:r>
            <a:r>
              <a:rPr lang="en-US" sz="5400" dirty="0"/>
              <a:t>x=</a:t>
            </a:r>
            <a:r>
              <a:rPr lang="en-US" sz="5400" dirty="0">
                <a:solidFill>
                  <a:srgbClr val="FF0000"/>
                </a:solidFill>
              </a:rPr>
              <a:t>int(</a:t>
            </a:r>
            <a:r>
              <a:rPr lang="en-US" sz="5400" dirty="0">
                <a:solidFill>
                  <a:schemeClr val="accent1"/>
                </a:solidFill>
              </a:rPr>
              <a:t>input</a:t>
            </a:r>
            <a:endParaRPr lang="ar-SA" sz="5400" dirty="0">
              <a:solidFill>
                <a:schemeClr val="accent1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DB2923F-C35D-4CC0-90CC-9351254A4D8F}"/>
              </a:ext>
            </a:extLst>
          </p:cNvPr>
          <p:cNvSpPr txBox="1">
            <a:spLocks/>
          </p:cNvSpPr>
          <p:nvPr/>
        </p:nvSpPr>
        <p:spPr>
          <a:xfrm>
            <a:off x="838200" y="3326040"/>
            <a:ext cx="10515600" cy="13255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اكتبي برنامج يطلب من المستخدم ادخال مادتك المفضلة</a:t>
            </a:r>
          </a:p>
        </p:txBody>
      </p:sp>
    </p:spTree>
    <p:extLst>
      <p:ext uri="{BB962C8B-B14F-4D97-AF65-F5344CB8AC3E}">
        <p14:creationId xmlns:p14="http://schemas.microsoft.com/office/powerpoint/2010/main" val="130575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8703EEED-BA14-4406-8464-DA21FDA8E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sz="11500" dirty="0"/>
              <a:t>لنبدأ بالتطبيق العملي</a:t>
            </a:r>
          </a:p>
        </p:txBody>
      </p:sp>
      <p:sp>
        <p:nvSpPr>
          <p:cNvPr id="6" name="عنوان فرعي 5">
            <a:extLst>
              <a:ext uri="{FF2B5EF4-FFF2-40B4-BE49-F238E27FC236}">
                <a16:creationId xmlns:a16="http://schemas.microsoft.com/office/drawing/2014/main" id="{75FEFDE7-BB74-46E7-BF84-BD37C1120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9229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C98F45-3F39-415B-A45F-AE91195A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u="sng" dirty="0">
                <a:solidFill>
                  <a:schemeClr val="accent1"/>
                </a:solidFill>
              </a:rPr>
              <a:t>ملخص الدرس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53D512-C90D-4CCC-9EB5-B7D35066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3851" y="1825625"/>
            <a:ext cx="992994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5400" dirty="0"/>
              <a:t>دالة الإدخال  </a:t>
            </a:r>
            <a:r>
              <a:rPr lang="en-US" sz="5400" dirty="0"/>
              <a:t>input()</a:t>
            </a:r>
            <a:endParaRPr lang="ar-SA" sz="5400" dirty="0"/>
          </a:p>
          <a:p>
            <a:pPr marL="514350" indent="-514350">
              <a:buFont typeface="+mj-lt"/>
              <a:buAutoNum type="arabicPeriod"/>
            </a:pPr>
            <a:r>
              <a:rPr lang="ar-SA" sz="5400" dirty="0"/>
              <a:t>أنواع البيانات في بايثون</a:t>
            </a:r>
          </a:p>
          <a:p>
            <a:endParaRPr lang="ar-SA" dirty="0"/>
          </a:p>
          <a:p>
            <a:endParaRPr lang="ar-SA" dirty="0"/>
          </a:p>
          <a:p>
            <a:r>
              <a:rPr lang="ar-SA" sz="4800" b="1" u="sng" dirty="0">
                <a:solidFill>
                  <a:srgbClr val="FF0000"/>
                </a:solidFill>
              </a:rPr>
              <a:t>الواجب:</a:t>
            </a:r>
          </a:p>
          <a:p>
            <a:pPr marL="0" indent="0">
              <a:buNone/>
            </a:pPr>
            <a:r>
              <a:rPr lang="ar-SA" sz="4800" dirty="0"/>
              <a:t>اكتبي برنامج يطلب من المستخدم اسم اليوم.</a:t>
            </a:r>
          </a:p>
        </p:txBody>
      </p:sp>
    </p:spTree>
    <p:extLst>
      <p:ext uri="{BB962C8B-B14F-4D97-AF65-F5344CB8AC3E}">
        <p14:creationId xmlns:p14="http://schemas.microsoft.com/office/powerpoint/2010/main" val="17203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العلامة">
            <a:extLst>
              <a:ext uri="{FF2B5EF4-FFF2-40B4-BE49-F238E27FC236}">
                <a16:creationId xmlns:a16="http://schemas.microsoft.com/office/drawing/2014/main" id="{DA4D1407-BFC7-514B-8ABA-9D19ED65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091" y="1872592"/>
            <a:ext cx="10393402" cy="68230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E51DF5E8-113A-4A07-A904-A14C8F98F26B}"/>
              </a:ext>
            </a:extLst>
          </p:cNvPr>
          <p:cNvSpPr txBox="1"/>
          <p:nvPr/>
        </p:nvSpPr>
        <p:spPr>
          <a:xfrm>
            <a:off x="3922217" y="2469670"/>
            <a:ext cx="4627294" cy="2553891"/>
          </a:xfrm>
          <a:prstGeom prst="round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>
            <a:spAutoFit/>
          </a:bodyPr>
          <a:lstStyle/>
          <a:p>
            <a:pPr algn="ctr" defTabSz="457200">
              <a:defRPr/>
            </a:pPr>
            <a:r>
              <a:rPr lang="ar-SA" sz="3600" dirty="0">
                <a:ln w="0"/>
                <a:solidFill>
                  <a:srgbClr val="FFA3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ghdad" pitchFamily="2" charset="-78"/>
                <a:cs typeface="Baghdad" pitchFamily="2" charset="-78"/>
              </a:rPr>
              <a:t>بسم الله اللهم أفتح لنا أبواب رحمتك وعظيم سلطانك اللهم علمنا ما ينفعنا وأنفعنا بما علمتنا وزدنا علما</a:t>
            </a:r>
          </a:p>
        </p:txBody>
      </p:sp>
      <p:pic>
        <p:nvPicPr>
          <p:cNvPr id="6" name="رسم 5" descr="زهرة دون ساق">
            <a:extLst>
              <a:ext uri="{FF2B5EF4-FFF2-40B4-BE49-F238E27FC236}">
                <a16:creationId xmlns:a16="http://schemas.microsoft.com/office/drawing/2014/main" id="{656E753E-8BD3-B249-B9E2-C0964B0C9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6683" y="1559242"/>
            <a:ext cx="1925318" cy="192531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رسم 9" descr="شجرة نفضية">
            <a:extLst>
              <a:ext uri="{FF2B5EF4-FFF2-40B4-BE49-F238E27FC236}">
                <a16:creationId xmlns:a16="http://schemas.microsoft.com/office/drawing/2014/main" id="{284FE067-8F73-5C48-A133-88E6384F90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293" y="3795246"/>
            <a:ext cx="3222391" cy="322239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E22FE78-724B-4541-BFB9-1E3C197DE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16" y="78347"/>
            <a:ext cx="2762366" cy="18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1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كمبيوتر لوحي">
            <a:extLst>
              <a:ext uri="{FF2B5EF4-FFF2-40B4-BE49-F238E27FC236}">
                <a16:creationId xmlns:a16="http://schemas.microsoft.com/office/drawing/2014/main" id="{43EA4A7D-0198-AD4C-B485-0038F7B3A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3521" y="4061"/>
            <a:ext cx="8872505" cy="7541439"/>
          </a:xfrm>
          <a:prstGeom prst="rect">
            <a:avLst/>
          </a:prstGeom>
        </p:spPr>
      </p:pic>
      <p:pic>
        <p:nvPicPr>
          <p:cNvPr id="10" name="رسم 9" descr="علامة">
            <a:extLst>
              <a:ext uri="{FF2B5EF4-FFF2-40B4-BE49-F238E27FC236}">
                <a16:creationId xmlns:a16="http://schemas.microsoft.com/office/drawing/2014/main" id="{AECCBF20-43C0-B942-A628-5A8AA5CCD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7170" y="3035453"/>
            <a:ext cx="5668182" cy="3877705"/>
          </a:xfrm>
          <a:prstGeom prst="rect">
            <a:avLst/>
          </a:prstGeom>
        </p:spPr>
      </p:pic>
      <p:sp>
        <p:nvSpPr>
          <p:cNvPr id="3" name="WordArt 11" descr="شبكة أرجوانية">
            <a:extLst>
              <a:ext uri="{FF2B5EF4-FFF2-40B4-BE49-F238E27FC236}">
                <a16:creationId xmlns:a16="http://schemas.microsoft.com/office/drawing/2014/main" id="{4BA15971-057B-42C8-B10A-3702C600D3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84627" y="4046032"/>
            <a:ext cx="3118523" cy="1158303"/>
          </a:xfrm>
          <a:prstGeom prst="rect">
            <a:avLst/>
          </a:prstGeom>
        </p:spPr>
        <p:txBody>
          <a:bodyPr wrap="none" fromWordArt="1"/>
          <a:lstStyle/>
          <a:p>
            <a:pPr algn="ctr" defTabSz="457200" rtl="0">
              <a:defRPr/>
            </a:pP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</a:t>
            </a:r>
          </a:p>
          <a:p>
            <a:pPr algn="ctr">
              <a:defRPr/>
            </a:pP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ادخال البيانات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WordArt 11" descr="شبكة أرجوانية">
            <a:extLst>
              <a:ext uri="{FF2B5EF4-FFF2-40B4-BE49-F238E27FC236}">
                <a16:creationId xmlns:a16="http://schemas.microsoft.com/office/drawing/2014/main" id="{850BC593-D089-4D9F-9D69-D85B19131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6258" y="2172915"/>
            <a:ext cx="4997704" cy="1581715"/>
          </a:xfrm>
          <a:prstGeom prst="rect">
            <a:avLst/>
          </a:prstGeom>
        </p:spPr>
        <p:txBody>
          <a:bodyPr wrap="none" fromWordArt="1"/>
          <a:lstStyle/>
          <a:p>
            <a:pPr algn="ctr" defTabSz="457200" rtl="0">
              <a:defRPr/>
            </a:pPr>
            <a:r>
              <a:rPr lang="ar-SA" sz="4800" b="1" u="sng" cap="all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</a:t>
            </a:r>
          </a:p>
          <a:p>
            <a:pPr algn="ctr" defTabSz="457200" rtl="0">
              <a:defRPr/>
            </a:pPr>
            <a:r>
              <a:rPr lang="ar-SA" sz="4800" b="1" u="sng" cap="all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البرمجة مع بايثون</a:t>
            </a:r>
            <a:endParaRPr lang="ar-SA" sz="4400" b="1" u="sng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CD894A5-DB38-2346-B47F-F569DC99C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47" y="-28701"/>
            <a:ext cx="2762366" cy="1841577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7DA2AA8-9447-1546-BC1B-2829B53AE995}"/>
              </a:ext>
            </a:extLst>
          </p:cNvPr>
          <p:cNvGrpSpPr/>
          <p:nvPr/>
        </p:nvGrpSpPr>
        <p:grpSpPr>
          <a:xfrm>
            <a:off x="475974" y="4410196"/>
            <a:ext cx="2745600" cy="2634042"/>
            <a:chOff x="-91300" y="4388721"/>
            <a:chExt cx="2745600" cy="2634042"/>
          </a:xfrm>
        </p:grpSpPr>
        <p:pic>
          <p:nvPicPr>
            <p:cNvPr id="33" name="رسم 32" descr="لافتة إرشادية">
              <a:extLst>
                <a:ext uri="{FF2B5EF4-FFF2-40B4-BE49-F238E27FC236}">
                  <a16:creationId xmlns:a16="http://schemas.microsoft.com/office/drawing/2014/main" id="{F24D2A68-931C-6C49-9DC1-67D18F22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91300" y="4388721"/>
              <a:ext cx="2745600" cy="2634042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  <p:pic>
          <p:nvPicPr>
            <p:cNvPr id="34" name="رسم 33" descr="قلب">
              <a:extLst>
                <a:ext uri="{FF2B5EF4-FFF2-40B4-BE49-F238E27FC236}">
                  <a16:creationId xmlns:a16="http://schemas.microsoft.com/office/drawing/2014/main" id="{E356478B-B8AF-F840-96EA-0DA32E3B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1363" y="5648355"/>
              <a:ext cx="914400" cy="91440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A1E86DD5-2838-C74E-B223-247D3CA044EC}"/>
                </a:ext>
              </a:extLst>
            </p:cNvPr>
            <p:cNvSpPr/>
            <p:nvPr/>
          </p:nvSpPr>
          <p:spPr>
            <a:xfrm>
              <a:off x="276230" y="4952831"/>
              <a:ext cx="11533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800" b="1" cap="none" spc="50" dirty="0">
                  <a:ln w="0"/>
                  <a:solidFill>
                    <a:srgbClr val="FCF7E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DecoType Naskh" pitchFamily="2" charset="-78"/>
                  <a:cs typeface="DecoType Naskh" pitchFamily="2" charset="-78"/>
                </a:rPr>
                <a:t>اذكري الله </a:t>
              </a:r>
            </a:p>
          </p:txBody>
        </p:sp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8FC842A3-F89E-0146-87DE-9E10892690C4}"/>
                </a:ext>
              </a:extLst>
            </p:cNvPr>
            <p:cNvSpPr/>
            <p:nvPr/>
          </p:nvSpPr>
          <p:spPr>
            <a:xfrm>
              <a:off x="962114" y="5643890"/>
              <a:ext cx="146701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2400" b="1" cap="none" spc="50" dirty="0">
                  <a:ln w="0"/>
                  <a:solidFill>
                    <a:srgbClr val="FCF7E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DecoType Naskh" pitchFamily="2" charset="-78"/>
                  <a:cs typeface="DecoType Naskh" pitchFamily="2" charset="-78"/>
                </a:rPr>
                <a:t>لا </a:t>
              </a:r>
              <a:r>
                <a:rPr lang="ar-SA" sz="2400" b="1" spc="50" dirty="0">
                  <a:ln w="0"/>
                  <a:solidFill>
                    <a:srgbClr val="FCF7E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DecoType Naskh" pitchFamily="2" charset="-78"/>
                  <a:cs typeface="DecoType Naskh" pitchFamily="2" charset="-78"/>
                </a:rPr>
                <a:t>إله الا الله </a:t>
              </a:r>
              <a:endParaRPr lang="ar-SA" sz="2400" b="1" cap="none" spc="50" dirty="0">
                <a:ln w="0"/>
                <a:solidFill>
                  <a:srgbClr val="FCF7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ecoType Naskh" pitchFamily="2" charset="-78"/>
                <a:cs typeface="DecoType Naskh" pitchFamily="2" charset="-78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302691DE-C1B6-F340-96F4-FEECFC7E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40" y="3655950"/>
            <a:ext cx="1841576" cy="18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2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رسم 19" descr="تناثر">
            <a:extLst>
              <a:ext uri="{FF2B5EF4-FFF2-40B4-BE49-F238E27FC236}">
                <a16:creationId xmlns:a16="http://schemas.microsoft.com/office/drawing/2014/main" id="{A7C904B4-253D-E84B-B8E6-0F60186D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64735">
            <a:off x="6787250" y="310265"/>
            <a:ext cx="4191001" cy="2451448"/>
          </a:xfrm>
          <a:prstGeom prst="rect">
            <a:avLst/>
          </a:prstGeom>
        </p:spPr>
      </p:pic>
      <p:pic>
        <p:nvPicPr>
          <p:cNvPr id="15" name="رسم 14" descr="تناثر">
            <a:extLst>
              <a:ext uri="{FF2B5EF4-FFF2-40B4-BE49-F238E27FC236}">
                <a16:creationId xmlns:a16="http://schemas.microsoft.com/office/drawing/2014/main" id="{8E6850A8-DB66-9A41-BD96-E907FB1C8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21779">
            <a:off x="6634850" y="157865"/>
            <a:ext cx="4191001" cy="2451448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F254F891-F921-3849-960C-4682807F0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4997"/>
              </p:ext>
            </p:extLst>
          </p:nvPr>
        </p:nvGraphicFramePr>
        <p:xfrm>
          <a:off x="2299063" y="3870731"/>
          <a:ext cx="9163928" cy="25823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143143">
                  <a:extLst>
                    <a:ext uri="{9D8B030D-6E8A-4147-A177-3AD203B41FA5}">
                      <a16:colId xmlns:a16="http://schemas.microsoft.com/office/drawing/2014/main" val="2421060686"/>
                    </a:ext>
                  </a:extLst>
                </a:gridCol>
                <a:gridCol w="4020785">
                  <a:extLst>
                    <a:ext uri="{9D8B030D-6E8A-4147-A177-3AD203B41FA5}">
                      <a16:colId xmlns:a16="http://schemas.microsoft.com/office/drawing/2014/main" val="1524046099"/>
                    </a:ext>
                  </a:extLst>
                </a:gridCol>
              </a:tblGrid>
              <a:tr h="76171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اهداف الدرس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ما سأطبقه في هذا اليوم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57379"/>
                  </a:ext>
                </a:extLst>
              </a:tr>
              <a:tr h="1820610">
                <a:tc>
                  <a:txBody>
                    <a:bodyPr/>
                    <a:lstStyle/>
                    <a:p>
                      <a:pPr marL="457200" indent="-457200" algn="ctr" defTabSz="457200" rtl="1">
                        <a:buFont typeface="Wingdings" pitchFamily="2" charset="2"/>
                        <a:buChar char="ü"/>
                        <a:defRPr/>
                      </a:pPr>
                      <a:r>
                        <a:rPr lang="ar-SA" sz="32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انواع البيانات .</a:t>
                      </a:r>
                    </a:p>
                    <a:p>
                      <a:pPr marL="457200" indent="-457200" algn="ctr" defTabSz="457200" rtl="1">
                        <a:buFont typeface="Wingdings" pitchFamily="2" charset="2"/>
                        <a:buChar char="ü"/>
                        <a:defRPr/>
                      </a:pPr>
                      <a:r>
                        <a:rPr lang="ar-SA" sz="32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دالة الإدخال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استخدام الأنواع المختلفة للبيانات </a:t>
                      </a:r>
                    </a:p>
                    <a:p>
                      <a:pPr algn="ctr" rtl="1"/>
                      <a:endParaRPr lang="en-US" sz="3200" b="0" dirty="0">
                        <a:solidFill>
                          <a:schemeClr val="tx1"/>
                        </a:solidFill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742925"/>
                  </a:ext>
                </a:extLst>
              </a:tr>
            </a:tbl>
          </a:graphicData>
        </a:graphic>
      </p:graphicFrame>
      <p:pic>
        <p:nvPicPr>
          <p:cNvPr id="21" name="رسم 20" descr="تناثر">
            <a:extLst>
              <a:ext uri="{FF2B5EF4-FFF2-40B4-BE49-F238E27FC236}">
                <a16:creationId xmlns:a16="http://schemas.microsoft.com/office/drawing/2014/main" id="{E5D1E52D-DE87-8844-A880-0D139D665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132629">
            <a:off x="6480691" y="341912"/>
            <a:ext cx="4191001" cy="245144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4284D1B-32E6-0B4A-B794-8CA606ADC01D}"/>
              </a:ext>
            </a:extLst>
          </p:cNvPr>
          <p:cNvSpPr/>
          <p:nvPr/>
        </p:nvSpPr>
        <p:spPr>
          <a:xfrm>
            <a:off x="6308125" y="1042494"/>
            <a:ext cx="4191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b="1" cap="none" spc="0" dirty="0">
                <a:ln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aghdad" pitchFamily="2" charset="-78"/>
                <a:cs typeface="Baghdad" pitchFamily="2" charset="-78"/>
              </a:rPr>
              <a:t>أهداف اليوم</a:t>
            </a:r>
          </a:p>
        </p:txBody>
      </p:sp>
      <p:pic>
        <p:nvPicPr>
          <p:cNvPr id="9" name="رسم 8" descr="إشارة مرجعية">
            <a:extLst>
              <a:ext uri="{FF2B5EF4-FFF2-40B4-BE49-F238E27FC236}">
                <a16:creationId xmlns:a16="http://schemas.microsoft.com/office/drawing/2014/main" id="{6ACF9F48-793E-D049-A27A-510EC81AE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832" y="-214191"/>
            <a:ext cx="1680866" cy="2352596"/>
          </a:xfrm>
          <a:prstGeom prst="rect">
            <a:avLst/>
          </a:prstGeom>
        </p:spPr>
      </p:pic>
      <p:pic>
        <p:nvPicPr>
          <p:cNvPr id="11" name="رسم 10" descr="دبوس">
            <a:extLst>
              <a:ext uri="{FF2B5EF4-FFF2-40B4-BE49-F238E27FC236}">
                <a16:creationId xmlns:a16="http://schemas.microsoft.com/office/drawing/2014/main" id="{EA98744E-C9CB-8448-8269-DC2E29149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6601" y="-310943"/>
            <a:ext cx="1441103" cy="1441103"/>
          </a:xfrm>
          <a:prstGeom prst="rect">
            <a:avLst/>
          </a:prstGeom>
        </p:spPr>
      </p:pic>
      <p:pic>
        <p:nvPicPr>
          <p:cNvPr id="13" name="رسم 12" descr="نبات">
            <a:extLst>
              <a:ext uri="{FF2B5EF4-FFF2-40B4-BE49-F238E27FC236}">
                <a16:creationId xmlns:a16="http://schemas.microsoft.com/office/drawing/2014/main" id="{CBE9BA0F-AFEC-CD4B-B490-CA7034096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49535" y="5029200"/>
            <a:ext cx="1828800" cy="1828800"/>
          </a:xfrm>
          <a:prstGeom prst="rect">
            <a:avLst/>
          </a:prstGeom>
        </p:spPr>
      </p:pic>
      <p:pic>
        <p:nvPicPr>
          <p:cNvPr id="17" name="رسم 16" descr="دائرة ذات سهم إلى اليمين">
            <a:extLst>
              <a:ext uri="{FF2B5EF4-FFF2-40B4-BE49-F238E27FC236}">
                <a16:creationId xmlns:a16="http://schemas.microsoft.com/office/drawing/2014/main" id="{E075C39D-2323-4045-8F16-E525724FC7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45768" y="872117"/>
            <a:ext cx="1605588" cy="1605588"/>
          </a:xfrm>
          <a:prstGeom prst="rect">
            <a:avLst/>
          </a:prstGeom>
        </p:spPr>
      </p:pic>
      <p:pic>
        <p:nvPicPr>
          <p:cNvPr id="19" name="رسم 18" descr="إيثرنت">
            <a:extLst>
              <a:ext uri="{FF2B5EF4-FFF2-40B4-BE49-F238E27FC236}">
                <a16:creationId xmlns:a16="http://schemas.microsoft.com/office/drawing/2014/main" id="{3E8A86A1-EC67-2342-A7B0-707EE4903A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63095" y="2567025"/>
            <a:ext cx="3026191" cy="1107996"/>
          </a:xfrm>
          <a:prstGeom prst="rect">
            <a:avLst/>
          </a:prstGeom>
        </p:spPr>
      </p:pic>
      <p:pic>
        <p:nvPicPr>
          <p:cNvPr id="23" name="رسم 22" descr="إرجاع">
            <a:extLst>
              <a:ext uri="{FF2B5EF4-FFF2-40B4-BE49-F238E27FC236}">
                <a16:creationId xmlns:a16="http://schemas.microsoft.com/office/drawing/2014/main" id="{02F5F561-AE3E-7C45-87D2-F5078B4B5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5295863" y="1674911"/>
            <a:ext cx="2056200" cy="20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رسم 19" descr="تناثر">
            <a:extLst>
              <a:ext uri="{FF2B5EF4-FFF2-40B4-BE49-F238E27FC236}">
                <a16:creationId xmlns:a16="http://schemas.microsoft.com/office/drawing/2014/main" id="{A7C904B4-253D-E84B-B8E6-0F60186D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64735">
            <a:off x="6787250" y="310265"/>
            <a:ext cx="4191001" cy="2451448"/>
          </a:xfrm>
          <a:prstGeom prst="rect">
            <a:avLst/>
          </a:prstGeom>
        </p:spPr>
      </p:pic>
      <p:pic>
        <p:nvPicPr>
          <p:cNvPr id="15" name="رسم 14" descr="تناثر">
            <a:extLst>
              <a:ext uri="{FF2B5EF4-FFF2-40B4-BE49-F238E27FC236}">
                <a16:creationId xmlns:a16="http://schemas.microsoft.com/office/drawing/2014/main" id="{8E6850A8-DB66-9A41-BD96-E907FB1C8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21779">
            <a:off x="6634850" y="157865"/>
            <a:ext cx="4191001" cy="2451448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F254F891-F921-3849-960C-4682807F0235}"/>
              </a:ext>
            </a:extLst>
          </p:cNvPr>
          <p:cNvGraphicFramePr>
            <a:graphicFrameLocks noGrp="1"/>
          </p:cNvGraphicFramePr>
          <p:nvPr/>
        </p:nvGraphicFramePr>
        <p:xfrm>
          <a:off x="3981157" y="3870731"/>
          <a:ext cx="7481833" cy="175742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50686">
                  <a:extLst>
                    <a:ext uri="{9D8B030D-6E8A-4147-A177-3AD203B41FA5}">
                      <a16:colId xmlns:a16="http://schemas.microsoft.com/office/drawing/2014/main" val="2421060686"/>
                    </a:ext>
                  </a:extLst>
                </a:gridCol>
                <a:gridCol w="1915887">
                  <a:extLst>
                    <a:ext uri="{9D8B030D-6E8A-4147-A177-3AD203B41FA5}">
                      <a16:colId xmlns:a16="http://schemas.microsoft.com/office/drawing/2014/main" val="1524046099"/>
                    </a:ext>
                  </a:extLst>
                </a:gridCol>
                <a:gridCol w="3115260">
                  <a:extLst>
                    <a:ext uri="{9D8B030D-6E8A-4147-A177-3AD203B41FA5}">
                      <a16:colId xmlns:a16="http://schemas.microsoft.com/office/drawing/2014/main" val="4030232039"/>
                    </a:ext>
                  </a:extLst>
                </a:gridCol>
              </a:tblGrid>
              <a:tr h="51838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اهداف الدرس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ما سأطبقه في هذا اليوم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المطلوب تطبيقه (واجب)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57379"/>
                  </a:ext>
                </a:extLst>
              </a:tr>
              <a:tr h="1239034">
                <a:tc>
                  <a:txBody>
                    <a:bodyPr/>
                    <a:lstStyle/>
                    <a:p>
                      <a:pPr marL="457200" indent="-457200" algn="r" defTabSz="457200" rtl="1">
                        <a:buFont typeface="Wingdings" pitchFamily="2" charset="2"/>
                        <a:buChar char="ü"/>
                        <a:defRPr/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انواع البيانات 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0" dirty="0">
                          <a:solidFill>
                            <a:schemeClr val="tx1"/>
                          </a:solidFill>
                          <a:latin typeface="Baghdad" pitchFamily="2" charset="-78"/>
                          <a:cs typeface="Baghdad" pitchFamily="2" charset="-78"/>
                        </a:rPr>
                        <a:t>استخدام الأنواع المختلفة للبيانات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ar-SA" sz="1600" b="0" dirty="0">
                          <a:effectLst/>
                          <a:latin typeface="Baghdad" pitchFamily="2" charset="-78"/>
                          <a:cs typeface="Baghdad" pitchFamily="2" charset="-78"/>
                        </a:rPr>
                        <a:t>الواجب تدريب ٣ ص ٩٢ </a:t>
                      </a:r>
                      <a:endParaRPr lang="en-US" sz="1600" b="0" dirty="0">
                        <a:effectLst/>
                        <a:latin typeface="Baghdad" pitchFamily="2" charset="-78"/>
                        <a:ea typeface="Calibri" panose="020F0502020204030204" pitchFamily="34" charset="0"/>
                        <a:cs typeface="Baghdad" pitchFamily="2" charset="-78"/>
                      </a:endParaRPr>
                    </a:p>
                  </a:txBody>
                  <a:tcPr marL="114300" marR="1143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742925"/>
                  </a:ext>
                </a:extLst>
              </a:tr>
            </a:tbl>
          </a:graphicData>
        </a:graphic>
      </p:graphicFrame>
      <p:pic>
        <p:nvPicPr>
          <p:cNvPr id="21" name="رسم 20" descr="تناثر">
            <a:extLst>
              <a:ext uri="{FF2B5EF4-FFF2-40B4-BE49-F238E27FC236}">
                <a16:creationId xmlns:a16="http://schemas.microsoft.com/office/drawing/2014/main" id="{E5D1E52D-DE87-8844-A880-0D139D665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132629">
            <a:off x="6480691" y="341912"/>
            <a:ext cx="4191001" cy="245144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4284D1B-32E6-0B4A-B794-8CA606ADC01D}"/>
              </a:ext>
            </a:extLst>
          </p:cNvPr>
          <p:cNvSpPr/>
          <p:nvPr/>
        </p:nvSpPr>
        <p:spPr>
          <a:xfrm>
            <a:off x="6308125" y="1042494"/>
            <a:ext cx="4191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b="1" cap="none" spc="0" dirty="0">
                <a:ln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aghdad" pitchFamily="2" charset="-78"/>
                <a:cs typeface="Baghdad" pitchFamily="2" charset="-78"/>
              </a:rPr>
              <a:t>أهداف اليوم</a:t>
            </a:r>
          </a:p>
        </p:txBody>
      </p:sp>
      <p:pic>
        <p:nvPicPr>
          <p:cNvPr id="9" name="رسم 8" descr="إشارة مرجعية">
            <a:extLst>
              <a:ext uri="{FF2B5EF4-FFF2-40B4-BE49-F238E27FC236}">
                <a16:creationId xmlns:a16="http://schemas.microsoft.com/office/drawing/2014/main" id="{6ACF9F48-793E-D049-A27A-510EC81AE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832" y="-214191"/>
            <a:ext cx="1680866" cy="2352596"/>
          </a:xfrm>
          <a:prstGeom prst="rect">
            <a:avLst/>
          </a:prstGeom>
        </p:spPr>
      </p:pic>
      <p:pic>
        <p:nvPicPr>
          <p:cNvPr id="11" name="رسم 10" descr="دبوس">
            <a:extLst>
              <a:ext uri="{FF2B5EF4-FFF2-40B4-BE49-F238E27FC236}">
                <a16:creationId xmlns:a16="http://schemas.microsoft.com/office/drawing/2014/main" id="{EA98744E-C9CB-8448-8269-DC2E29149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6601" y="-310943"/>
            <a:ext cx="1441103" cy="1441103"/>
          </a:xfrm>
          <a:prstGeom prst="rect">
            <a:avLst/>
          </a:prstGeom>
        </p:spPr>
      </p:pic>
      <p:pic>
        <p:nvPicPr>
          <p:cNvPr id="13" name="رسم 12" descr="نبات">
            <a:extLst>
              <a:ext uri="{FF2B5EF4-FFF2-40B4-BE49-F238E27FC236}">
                <a16:creationId xmlns:a16="http://schemas.microsoft.com/office/drawing/2014/main" id="{CBE9BA0F-AFEC-CD4B-B490-CA7034096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49535" y="5029200"/>
            <a:ext cx="1828800" cy="1828800"/>
          </a:xfrm>
          <a:prstGeom prst="rect">
            <a:avLst/>
          </a:prstGeom>
        </p:spPr>
      </p:pic>
      <p:pic>
        <p:nvPicPr>
          <p:cNvPr id="17" name="رسم 16" descr="دائرة ذات سهم إلى اليمين">
            <a:extLst>
              <a:ext uri="{FF2B5EF4-FFF2-40B4-BE49-F238E27FC236}">
                <a16:creationId xmlns:a16="http://schemas.microsoft.com/office/drawing/2014/main" id="{E075C39D-2323-4045-8F16-E525724FC7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45768" y="872117"/>
            <a:ext cx="1605588" cy="1605588"/>
          </a:xfrm>
          <a:prstGeom prst="rect">
            <a:avLst/>
          </a:prstGeom>
        </p:spPr>
      </p:pic>
      <p:pic>
        <p:nvPicPr>
          <p:cNvPr id="19" name="رسم 18" descr="إيثرنت">
            <a:extLst>
              <a:ext uri="{FF2B5EF4-FFF2-40B4-BE49-F238E27FC236}">
                <a16:creationId xmlns:a16="http://schemas.microsoft.com/office/drawing/2014/main" id="{3E8A86A1-EC67-2342-A7B0-707EE4903A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63095" y="2567025"/>
            <a:ext cx="3026191" cy="1107996"/>
          </a:xfrm>
          <a:prstGeom prst="rect">
            <a:avLst/>
          </a:prstGeom>
        </p:spPr>
      </p:pic>
      <p:pic>
        <p:nvPicPr>
          <p:cNvPr id="23" name="رسم 22" descr="إرجاع">
            <a:extLst>
              <a:ext uri="{FF2B5EF4-FFF2-40B4-BE49-F238E27FC236}">
                <a16:creationId xmlns:a16="http://schemas.microsoft.com/office/drawing/2014/main" id="{02F5F561-AE3E-7C45-87D2-F5078B4B5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5295863" y="1674911"/>
            <a:ext cx="2056200" cy="2056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3897FD-F164-B6C6-8D0C-A5C16BBEBA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1" y="2011688"/>
            <a:ext cx="66294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1456DD-068E-4C63-B6BE-12A140863B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/>
              <a:t>الفرق بين دالة الإخال والاخراج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4C9872-002D-4719-9166-855B10C33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u="sng" dirty="0">
                <a:solidFill>
                  <a:srgbClr val="FF0000"/>
                </a:solidFill>
              </a:rPr>
              <a:t>دالة الإدخال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Input()</a:t>
            </a:r>
            <a:r>
              <a:rPr lang="ar-SA" dirty="0">
                <a:solidFill>
                  <a:srgbClr val="00B0F0"/>
                </a:solidFill>
              </a:rPr>
              <a:t> </a:t>
            </a:r>
            <a:r>
              <a:rPr lang="ar-SA" dirty="0"/>
              <a:t>=</a:t>
            </a:r>
            <a:r>
              <a:rPr lang="en-US" dirty="0"/>
              <a:t>x</a:t>
            </a:r>
            <a:endParaRPr lang="ar-SA" dirty="0"/>
          </a:p>
          <a:p>
            <a:pPr marL="0" indent="0">
              <a:buNone/>
            </a:pPr>
            <a:r>
              <a:rPr lang="ar-SA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("أدخل اسم مدرستك")</a:t>
            </a:r>
            <a:r>
              <a:rPr lang="en-US" dirty="0"/>
              <a:t> X=input</a:t>
            </a:r>
          </a:p>
          <a:p>
            <a:pPr marL="0" indent="0">
              <a:buNone/>
            </a:pPr>
            <a:r>
              <a:rPr lang="en-US" dirty="0"/>
              <a:t>Print(x)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EF457E-06C8-442D-82EF-7F6365E53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ar-SA" u="sng" dirty="0">
                <a:solidFill>
                  <a:srgbClr val="FF0000"/>
                </a:solidFill>
              </a:rPr>
              <a:t>دالة الإخراج(الطباعة)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Print()</a:t>
            </a:r>
            <a:endParaRPr lang="ar-S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 </a:t>
            </a:r>
          </a:p>
          <a:p>
            <a:pPr marL="0" indent="0">
              <a:buNone/>
            </a:pPr>
            <a:endParaRPr lang="ar-SA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r-SA" dirty="0"/>
              <a:t>("أنا أحب البرمجة") </a:t>
            </a:r>
            <a:r>
              <a:rPr lang="en-US" dirty="0"/>
              <a:t>print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738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672580-8A35-4318-8D04-8EF97228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0"/>
            <a:ext cx="10515600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اكتبي برنامج يطلب من المستخدم ادخال كلمة السر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5EE6D1-21D1-4F8F-8FC0-355936F5DA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571B8E-7AEB-46E4-937C-64F5B3A454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DB2923F-C35D-4CC0-90CC-9351254A4D8F}"/>
              </a:ext>
            </a:extLst>
          </p:cNvPr>
          <p:cNvSpPr txBox="1">
            <a:spLocks/>
          </p:cNvSpPr>
          <p:nvPr/>
        </p:nvSpPr>
        <p:spPr>
          <a:xfrm>
            <a:off x="838200" y="4149000"/>
            <a:ext cx="10515600" cy="13255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اكتبي برنامج يطلب من المستخدم ادخال مادتك المفضلة</a:t>
            </a:r>
          </a:p>
        </p:txBody>
      </p:sp>
    </p:spTree>
    <p:extLst>
      <p:ext uri="{BB962C8B-B14F-4D97-AF65-F5344CB8AC3E}">
        <p14:creationId xmlns:p14="http://schemas.microsoft.com/office/powerpoint/2010/main" val="418247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129787-F841-4DDB-8E17-1902B0FB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24" y="365125"/>
            <a:ext cx="7622176" cy="928098"/>
          </a:xfrm>
        </p:spPr>
        <p:txBody>
          <a:bodyPr/>
          <a:lstStyle/>
          <a:p>
            <a:r>
              <a:rPr lang="ar-SA" dirty="0"/>
              <a:t>نشاط فردي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57BCAA-6E23-4F03-8A1A-6C72934D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9225" y="1825625"/>
            <a:ext cx="7774576" cy="4444546"/>
          </a:xfrm>
          <a:ln w="57150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ar-SA" sz="3600" b="1" dirty="0"/>
              <a:t>اكتبي برنامج يطلب من المستخدم ادخال اسمه</a:t>
            </a:r>
          </a:p>
          <a:p>
            <a:endParaRPr lang="ar-SA" sz="3600" b="1" dirty="0"/>
          </a:p>
          <a:p>
            <a:pPr marL="0" indent="0">
              <a:buNone/>
            </a:pPr>
            <a:r>
              <a:rPr lang="ar-SA" sz="3600" b="1" dirty="0"/>
              <a:t>ـــــــــــــــــــــــــــــــــــــــــــــــــــــــــــــــــــــ</a:t>
            </a:r>
          </a:p>
          <a:p>
            <a:pPr marL="0" indent="0">
              <a:buNone/>
            </a:pPr>
            <a:r>
              <a:rPr lang="ar-SA" sz="3600" b="1" dirty="0"/>
              <a:t>ـــــــــــــــــــــــــــــــــــــــــــــــــــــــــــــــــــــ</a:t>
            </a:r>
          </a:p>
          <a:p>
            <a:pPr marL="0" indent="0">
              <a:buNone/>
            </a:pPr>
            <a:r>
              <a:rPr lang="ar-SA" sz="3600" b="1" dirty="0"/>
              <a:t>ـــــــــــــــــــــــــــــــــــــــــــــــــــــــــــــــــــــ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5353D30-26C0-46CD-A5C4-7BBFD09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9" t="64007" r="57824" b="12172"/>
          <a:stretch/>
        </p:blipFill>
        <p:spPr>
          <a:xfrm>
            <a:off x="187824" y="222069"/>
            <a:ext cx="3391400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88095-2B18-4542-ADC2-745C915A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216" y="365126"/>
            <a:ext cx="5697583" cy="1267732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>
                <a:solidFill>
                  <a:schemeClr val="bg1"/>
                </a:solidFill>
              </a:rPr>
              <a:t>فكري معي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2E0757-72E2-4E37-A5CF-10D0DCA7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3406" y="1825625"/>
            <a:ext cx="10230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b="1" dirty="0"/>
              <a:t>ماذا لو طلبت من المستخدم كتابة عمره وأدخل لي اسمه؟!!</a:t>
            </a:r>
          </a:p>
        </p:txBody>
      </p:sp>
      <p:pic>
        <p:nvPicPr>
          <p:cNvPr id="5" name="رسم 4" descr="يد مفتوحة بها نبات">
            <a:extLst>
              <a:ext uri="{FF2B5EF4-FFF2-40B4-BE49-F238E27FC236}">
                <a16:creationId xmlns:a16="http://schemas.microsoft.com/office/drawing/2014/main" id="{757F78F5-DB74-465A-BCF8-E5ABAD18A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889" y="3199001"/>
            <a:ext cx="5680105" cy="378426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رسم 5" descr="نجوم">
            <a:extLst>
              <a:ext uri="{FF2B5EF4-FFF2-40B4-BE49-F238E27FC236}">
                <a16:creationId xmlns:a16="http://schemas.microsoft.com/office/drawing/2014/main" id="{5198508B-E019-42AA-A053-BA7C7E2A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2321" y="2594325"/>
            <a:ext cx="2179644" cy="217964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9C596A-0F17-4D5D-8837-DC3C98F9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33" y="5041919"/>
            <a:ext cx="1841576" cy="18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059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294</Words>
  <Application>Microsoft Office PowerPoint</Application>
  <PresentationFormat>شاشة عريضة</PresentationFormat>
  <Paragraphs>75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7" baseType="lpstr">
      <vt:lpstr>Arial</vt:lpstr>
      <vt:lpstr>Baghdad</vt:lpstr>
      <vt:lpstr>Barrio</vt:lpstr>
      <vt:lpstr>Calibri</vt:lpstr>
      <vt:lpstr>Calibri Light</vt:lpstr>
      <vt:lpstr>DecoType Naskh</vt:lpstr>
      <vt:lpstr>Devanagari MT</vt:lpstr>
      <vt:lpstr>Didact Gothic</vt:lpstr>
      <vt:lpstr>Luckiest Guy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الفرق بين دالة الإخال والاخراج</vt:lpstr>
      <vt:lpstr>اكتبي برنامج يطلب من المستخدم ادخال كلمة السر</vt:lpstr>
      <vt:lpstr>نشاط فردي</vt:lpstr>
      <vt:lpstr>فكري معي</vt:lpstr>
      <vt:lpstr>سنقوم بتحديد نوع البيانات المدخلة</vt:lpstr>
      <vt:lpstr>ماهي أنواع البيانات في بايثون</vt:lpstr>
      <vt:lpstr>عرض تقديمي في PowerPoint</vt:lpstr>
      <vt:lpstr>اكتبي برنامج يطلب من المستخدم ادخال كلمة السر</vt:lpstr>
      <vt:lpstr>لنبدأ بالتطبيق العملي</vt:lpstr>
      <vt:lpstr>ملخص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ندى الدغيرى</dc:creator>
  <cp:lastModifiedBy>ندى الدغيرى</cp:lastModifiedBy>
  <cp:revision>2</cp:revision>
  <dcterms:created xsi:type="dcterms:W3CDTF">2023-01-22T17:08:09Z</dcterms:created>
  <dcterms:modified xsi:type="dcterms:W3CDTF">2023-01-22T17:54:29Z</dcterms:modified>
</cp:coreProperties>
</file>