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20"/>
  </p:notesMasterIdLst>
  <p:sldIdLst>
    <p:sldId id="283" r:id="rId2"/>
    <p:sldId id="760" r:id="rId3"/>
    <p:sldId id="816" r:id="rId4"/>
    <p:sldId id="803" r:id="rId5"/>
    <p:sldId id="758" r:id="rId6"/>
    <p:sldId id="805" r:id="rId7"/>
    <p:sldId id="806" r:id="rId8"/>
    <p:sldId id="807" r:id="rId9"/>
    <p:sldId id="808" r:id="rId10"/>
    <p:sldId id="809" r:id="rId11"/>
    <p:sldId id="810" r:id="rId12"/>
    <p:sldId id="811" r:id="rId13"/>
    <p:sldId id="812" r:id="rId14"/>
    <p:sldId id="813" r:id="rId15"/>
    <p:sldId id="814" r:id="rId16"/>
    <p:sldId id="815" r:id="rId17"/>
    <p:sldId id="757" r:id="rId18"/>
    <p:sldId id="759" r:id="rId19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3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D58"/>
    <a:srgbClr val="2294A4"/>
    <a:srgbClr val="4472C4"/>
    <a:srgbClr val="2696A6"/>
    <a:srgbClr val="70AD47"/>
    <a:srgbClr val="552C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نمط متوسط 2 - تميي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نمط متوسط 4 - تمييز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93296810-A885-4BE3-A3E7-6D5BEEA58F35}" styleName="نمط متوسط 2 - تميي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بلا نمط، شبكة جدول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نمط فاتح 1 - تمييز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2132" autoAdjust="0"/>
    <p:restoredTop sz="95388" autoAdjust="0"/>
  </p:normalViewPr>
  <p:slideViewPr>
    <p:cSldViewPr snapToGrid="0">
      <p:cViewPr varScale="1">
        <p:scale>
          <a:sx n="89" d="100"/>
          <a:sy n="89" d="100"/>
        </p:scale>
        <p:origin x="792" y="72"/>
      </p:cViewPr>
      <p:guideLst>
        <p:guide orient="horz" pos="163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A5A835D7-08FC-47BA-A7FC-25B9B113591E}" type="datetimeFigureOut">
              <a:rPr lang="ar-SA" smtClean="0"/>
              <a:t>13/08/43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4FD75DFD-0D87-4025-AB6C-9FFB66B174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72315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75DFD-0D87-4025-AB6C-9FFB66B17452}" type="slidenum">
              <a:rPr lang="ar-SA" smtClean="0"/>
              <a:t>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845288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75DFD-0D87-4025-AB6C-9FFB66B17452}" type="slidenum">
              <a:rPr lang="ar-SA" smtClean="0"/>
              <a:t>13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641985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75DFD-0D87-4025-AB6C-9FFB66B17452}" type="slidenum">
              <a:rPr lang="ar-SA" smtClean="0"/>
              <a:t>14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052106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75DFD-0D87-4025-AB6C-9FFB66B17452}" type="slidenum">
              <a:rPr lang="ar-SA" smtClean="0"/>
              <a:t>15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158840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75DFD-0D87-4025-AB6C-9FFB66B17452}" type="slidenum">
              <a:rPr lang="ar-SA" smtClean="0"/>
              <a:t>16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516293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75DFD-0D87-4025-AB6C-9FFB66B17452}" type="slidenum">
              <a:rPr lang="ar-SA" smtClean="0"/>
              <a:t>17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89639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75DFD-0D87-4025-AB6C-9FFB66B17452}" type="slidenum">
              <a:rPr lang="ar-SA" smtClean="0"/>
              <a:t>18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658407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75DFD-0D87-4025-AB6C-9FFB66B17452}" type="slidenum">
              <a:rPr lang="ar-SA" smtClean="0"/>
              <a:t>5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593801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75DFD-0D87-4025-AB6C-9FFB66B17452}" type="slidenum">
              <a:rPr lang="ar-SA" smtClean="0"/>
              <a:t>6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304954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75DFD-0D87-4025-AB6C-9FFB66B17452}" type="slidenum">
              <a:rPr lang="ar-SA" smtClean="0"/>
              <a:t>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04591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75DFD-0D87-4025-AB6C-9FFB66B17452}" type="slidenum">
              <a:rPr lang="ar-SA" smtClean="0"/>
              <a:t>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998465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75DFD-0D87-4025-AB6C-9FFB66B17452}" type="slidenum">
              <a:rPr lang="ar-SA" smtClean="0"/>
              <a:t>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459782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75DFD-0D87-4025-AB6C-9FFB66B17452}" type="slidenum">
              <a:rPr lang="ar-SA" smtClean="0"/>
              <a:t>10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979740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75DFD-0D87-4025-AB6C-9FFB66B17452}" type="slidenum">
              <a:rPr lang="ar-SA" smtClean="0"/>
              <a:t>11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730791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D75DFD-0D87-4025-AB6C-9FFB66B17452}" type="slidenum">
              <a:rPr lang="ar-SA" smtClean="0"/>
              <a:t>12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017555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BF038A5-4BBC-460E-A9D8-8929DCDC68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0F524918-6B66-4047-9B8E-B95D54F305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B524B88-B51E-4E40-BC7B-6A275779A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387C1-AC6E-42AF-8B56-BCE79D8438EF}" type="datetimeFigureOut">
              <a:rPr lang="ar-SA" smtClean="0"/>
              <a:t>13/08/43</a:t>
            </a:fld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D4D1637-F4CC-4473-B9A8-91A6D0374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49277BD-1E5F-45F5-9DD8-498108385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71788-8FFC-469A-9EA8-938AE23EC2DC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58340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17FB6B0-AF2D-4E8B-A61F-305912454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3BBD51B6-12A1-4A6D-A49D-BE142844CF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5A14E95-4D90-409E-9C8D-48083D1BC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387C1-AC6E-42AF-8B56-BCE79D8438EF}" type="datetimeFigureOut">
              <a:rPr lang="ar-SA" smtClean="0"/>
              <a:t>13/08/43</a:t>
            </a:fld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D7994F5-BB7E-465B-9506-6BCC6F26A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80A33F9-5235-49A0-AABB-AEE09207A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71788-8FFC-469A-9EA8-938AE23EC2DC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91715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98E48F4D-B5AA-446E-AB43-C7A54896EC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A93B4D44-24BE-4D2D-9961-C1F4AE5341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638A5CA-B43B-44EE-AD58-E86298016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387C1-AC6E-42AF-8B56-BCE79D8438EF}" type="datetimeFigureOut">
              <a:rPr lang="ar-SA" smtClean="0"/>
              <a:t>13/08/43</a:t>
            </a:fld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778392-A130-47F2-8DF3-6961D5EF8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479EADD-FA86-4721-B100-AAE50E703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71788-8FFC-469A-9EA8-938AE23EC2DC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21719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B20C441-DB32-476D-84BD-E5E269924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8408371-4FE8-45B7-A334-4FEF029F5E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91EF5D0-F5F2-46A5-96C5-B858CD73E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387C1-AC6E-42AF-8B56-BCE79D8438EF}" type="datetimeFigureOut">
              <a:rPr lang="ar-SA" smtClean="0"/>
              <a:t>13/08/43</a:t>
            </a:fld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CA91BDF-6307-4F06-8557-686E04E01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7895CE7-5404-4A13-8199-ED0C4B75D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71788-8FFC-469A-9EA8-938AE23EC2DC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37422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46ADE0C-7CC8-4074-95BC-32CB3DEA4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0023B5E-EF39-49CA-8512-E0E549CBFC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EBF1AF8-7580-4BC9-BD2C-FA9201AC8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387C1-AC6E-42AF-8B56-BCE79D8438EF}" type="datetimeFigureOut">
              <a:rPr lang="ar-SA" smtClean="0"/>
              <a:t>13/08/43</a:t>
            </a:fld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36BF302-CAF9-4AFC-845D-192852E72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E3CED8A-0198-4285-998B-6E5984512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71788-8FFC-469A-9EA8-938AE23EC2DC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601579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751C8B2-D0A9-4850-AF0E-31AA9CAE5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919DF73-59BA-4838-8A9D-8B13D2A36F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D4691A01-DC1F-4F5F-B2B2-3C17C8C174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90752CB-946C-42ED-94D3-28F640614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387C1-AC6E-42AF-8B56-BCE79D8438EF}" type="datetimeFigureOut">
              <a:rPr lang="ar-SA" smtClean="0"/>
              <a:t>13/08/43</a:t>
            </a:fld>
            <a:endParaRPr lang="ar-SA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9ED22115-E1B1-499C-9AC0-80F443DED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AF8FEF6A-B353-47E0-813D-5F369F28D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71788-8FFC-469A-9EA8-938AE23EC2DC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572027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4A3B990-69C2-44DA-89AB-7AF1F0317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5275DF78-F8F8-49D6-BD1C-DCC6366154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26D0A238-D3B5-4BCF-BC77-22F29955B0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B466477D-4FEC-43A0-A8B0-58EDACA5E1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B10CAF2B-7891-4852-B431-2783B604DF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28C7C9F2-1C92-4207-8645-565245203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387C1-AC6E-42AF-8B56-BCE79D8438EF}" type="datetimeFigureOut">
              <a:rPr lang="ar-SA" smtClean="0"/>
              <a:t>13/08/43</a:t>
            </a:fld>
            <a:endParaRPr lang="ar-SA" dirty="0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D59106B0-070C-48C6-AB1D-6308B27D1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FBCCDB0C-561A-49AF-A068-BEA6E6C78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71788-8FFC-469A-9EA8-938AE23EC2DC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05699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9EF011C-A13E-4839-8467-46A00135E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363C21DF-4EC3-46B0-A1D6-032D60B6D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387C1-AC6E-42AF-8B56-BCE79D8438EF}" type="datetimeFigureOut">
              <a:rPr lang="ar-SA" smtClean="0"/>
              <a:t>13/08/43</a:t>
            </a:fld>
            <a:endParaRPr lang="ar-SA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9BB151A1-BC94-4F42-9BE7-DE63D34DA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77E38868-72B2-49D1-AE29-4C718166C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71788-8FFC-469A-9EA8-938AE23EC2DC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17080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2B3F82D8-A8C0-4C27-8588-0A71C5106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387C1-AC6E-42AF-8B56-BCE79D8438EF}" type="datetimeFigureOut">
              <a:rPr lang="ar-SA" smtClean="0"/>
              <a:t>13/08/43</a:t>
            </a:fld>
            <a:endParaRPr lang="ar-SA" dirty="0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B0BD2843-D859-4C6E-AE06-689222593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AA5890C2-4FEF-4B5A-B0C0-97654CA21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71788-8FFC-469A-9EA8-938AE23EC2DC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98803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C7984EE-B94D-40AF-8F1D-8128C5721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19505C1-3457-47D2-82C8-D771EBCF67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3C0F66C7-5940-4EDE-B184-038D739EB3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06A0BD9C-5136-4A1F-8061-F8D47B231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387C1-AC6E-42AF-8B56-BCE79D8438EF}" type="datetimeFigureOut">
              <a:rPr lang="ar-SA" smtClean="0"/>
              <a:t>13/08/43</a:t>
            </a:fld>
            <a:endParaRPr lang="ar-SA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CA8BADB-C0B4-43A1-923F-DCEC04FD8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98C5ADB6-D144-48DF-A1BE-040D14E47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71788-8FFC-469A-9EA8-938AE23EC2DC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403345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0078E12-A793-4C50-8738-82986261F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C1D8916B-DD0F-45CA-9957-EC8AF94F38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 dirty="0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60006888-63E5-4FAF-B9E0-8F9595CCA5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6ED8317-F0A8-429C-972C-1B14A3797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387C1-AC6E-42AF-8B56-BCE79D8438EF}" type="datetimeFigureOut">
              <a:rPr lang="ar-SA" smtClean="0"/>
              <a:t>13/08/43</a:t>
            </a:fld>
            <a:endParaRPr lang="ar-SA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F1EF817C-3DC8-4175-9A11-EED1652D6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662346F0-DB1C-49BF-9372-163A4A0D1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71788-8FFC-469A-9EA8-938AE23EC2DC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09368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CA473EBF-CF17-46DD-9B0C-66A1B3CAA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ADFF124E-4486-4BFB-BE45-BBB2FD4F8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0CDA203-9F62-4628-AB02-B795A06BA9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0387C1-AC6E-42AF-8B56-BCE79D8438EF}" type="datetimeFigureOut">
              <a:rPr lang="ar-SA" smtClean="0"/>
              <a:t>13/08/43</a:t>
            </a:fld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8C049C8-49BD-42D4-AC84-02DB1CDD4E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F4B605C-D24F-49C1-99FD-2F5F3F0802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D71788-8FFC-469A-9EA8-938AE23EC2DC}" type="slidenum">
              <a:rPr lang="ar-SA" smtClean="0"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285815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Relationship Id="rId14" Type="http://schemas.openxmlformats.org/officeDocument/2006/relationships/image" Target="../media/image16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Relationship Id="rId14" Type="http://schemas.openxmlformats.org/officeDocument/2006/relationships/image" Target="../media/image1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3">
            <a:extLst>
              <a:ext uri="{FF2B5EF4-FFF2-40B4-BE49-F238E27FC236}">
                <a16:creationId xmlns:a16="http://schemas.microsoft.com/office/drawing/2014/main" id="{4268E26B-AE6A-44CE-AEB3-9461599278B4}"/>
              </a:ext>
            </a:extLst>
          </p:cNvPr>
          <p:cNvSpPr/>
          <p:nvPr/>
        </p:nvSpPr>
        <p:spPr>
          <a:xfrm>
            <a:off x="2197100" y="2288057"/>
            <a:ext cx="5209420" cy="60801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ar-SA" sz="2400" b="1" dirty="0">
                <a:solidFill>
                  <a:srgbClr val="001D58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التعليم الثانوي / نظام المسارات (السنة الأولى المشتركة)</a:t>
            </a:r>
            <a:endParaRPr lang="en-US" sz="2400" b="1" dirty="0">
              <a:solidFill>
                <a:srgbClr val="001D58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6" name="TextBox 4">
            <a:extLst>
              <a:ext uri="{FF2B5EF4-FFF2-40B4-BE49-F238E27FC236}">
                <a16:creationId xmlns:a16="http://schemas.microsoft.com/office/drawing/2014/main" id="{951C5C37-E062-41A1-AE7A-28AF646211B7}"/>
              </a:ext>
            </a:extLst>
          </p:cNvPr>
          <p:cNvSpPr txBox="1"/>
          <p:nvPr/>
        </p:nvSpPr>
        <p:spPr>
          <a:xfrm>
            <a:off x="7536695" y="2361082"/>
            <a:ext cx="1700212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ar-SA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الصف/ المرحلة</a:t>
            </a:r>
            <a:endParaRPr lang="en-US" sz="2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8" name="TextBox 7">
            <a:extLst>
              <a:ext uri="{FF2B5EF4-FFF2-40B4-BE49-F238E27FC236}">
                <a16:creationId xmlns:a16="http://schemas.microsoft.com/office/drawing/2014/main" id="{53671F14-FA6A-47A0-81E0-E2FB7DDC0094}"/>
              </a:ext>
            </a:extLst>
          </p:cNvPr>
          <p:cNvSpPr txBox="1"/>
          <p:nvPr/>
        </p:nvSpPr>
        <p:spPr>
          <a:xfrm>
            <a:off x="7536695" y="3691406"/>
            <a:ext cx="1700212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ar-SA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المـــــــــــــــــــــــــــــــــــــــــــــــــــــــــــــــــادة</a:t>
            </a:r>
            <a:endParaRPr lang="en-US" sz="2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0" name="TextBox 8">
            <a:extLst>
              <a:ext uri="{FF2B5EF4-FFF2-40B4-BE49-F238E27FC236}">
                <a16:creationId xmlns:a16="http://schemas.microsoft.com/office/drawing/2014/main" id="{3C7ABF40-FC78-4D69-9EFC-59010F846AB2}"/>
              </a:ext>
            </a:extLst>
          </p:cNvPr>
          <p:cNvSpPr txBox="1"/>
          <p:nvPr/>
        </p:nvSpPr>
        <p:spPr>
          <a:xfrm>
            <a:off x="7536695" y="4356568"/>
            <a:ext cx="1700212" cy="460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ar-SA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موضوع الدرس</a:t>
            </a:r>
            <a:endParaRPr lang="en-US" sz="2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2" name="TextBox 9">
            <a:extLst>
              <a:ext uri="{FF2B5EF4-FFF2-40B4-BE49-F238E27FC236}">
                <a16:creationId xmlns:a16="http://schemas.microsoft.com/office/drawing/2014/main" id="{C9CFECF2-DC0F-4FA6-ACEF-336D7587F426}"/>
              </a:ext>
            </a:extLst>
          </p:cNvPr>
          <p:cNvSpPr txBox="1"/>
          <p:nvPr/>
        </p:nvSpPr>
        <p:spPr>
          <a:xfrm>
            <a:off x="7536695" y="5020143"/>
            <a:ext cx="1700212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ar-SA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اسم المعلمــــــــــــ/ ـة</a:t>
            </a:r>
            <a:endParaRPr lang="en-US" sz="2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4" name="Rounded Rectangle 20">
            <a:extLst>
              <a:ext uri="{FF2B5EF4-FFF2-40B4-BE49-F238E27FC236}">
                <a16:creationId xmlns:a16="http://schemas.microsoft.com/office/drawing/2014/main" id="{4EECC26D-8E73-40AC-B85D-3EE46FB89FE6}"/>
              </a:ext>
            </a:extLst>
          </p:cNvPr>
          <p:cNvSpPr/>
          <p:nvPr/>
        </p:nvSpPr>
        <p:spPr>
          <a:xfrm>
            <a:off x="2197100" y="3613225"/>
            <a:ext cx="5209420" cy="60801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ar-SA" sz="2400" b="1" dirty="0">
                <a:solidFill>
                  <a:srgbClr val="001D58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تقنية رقمية 1-3</a:t>
            </a:r>
            <a:endParaRPr lang="en-US" sz="2400" b="1" dirty="0">
              <a:solidFill>
                <a:srgbClr val="001D58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7" name="Rounded Rectangle 22">
            <a:extLst>
              <a:ext uri="{FF2B5EF4-FFF2-40B4-BE49-F238E27FC236}">
                <a16:creationId xmlns:a16="http://schemas.microsoft.com/office/drawing/2014/main" id="{95657EE6-EFE5-46B2-886D-D925F291048F}"/>
              </a:ext>
            </a:extLst>
          </p:cNvPr>
          <p:cNvSpPr/>
          <p:nvPr/>
        </p:nvSpPr>
        <p:spPr>
          <a:xfrm>
            <a:off x="2197100" y="4938393"/>
            <a:ext cx="5209420" cy="60801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ar-SA" sz="2400" b="1" dirty="0">
                <a:solidFill>
                  <a:srgbClr val="001D58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عبدالله البداح</a:t>
            </a:r>
            <a:endParaRPr lang="en-US" sz="2400" b="1" dirty="0">
              <a:solidFill>
                <a:srgbClr val="001D58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8" name="TextBox 23">
            <a:extLst>
              <a:ext uri="{FF2B5EF4-FFF2-40B4-BE49-F238E27FC236}">
                <a16:creationId xmlns:a16="http://schemas.microsoft.com/office/drawing/2014/main" id="{63B9E28D-2401-41AC-92E8-9BACF61DF3A0}"/>
              </a:ext>
            </a:extLst>
          </p:cNvPr>
          <p:cNvSpPr txBox="1"/>
          <p:nvPr/>
        </p:nvSpPr>
        <p:spPr>
          <a:xfrm>
            <a:off x="7536695" y="3026244"/>
            <a:ext cx="1700212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ar-SA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الفصل الدراسي</a:t>
            </a:r>
            <a:endParaRPr lang="en-US" sz="2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9" name="Rounded Rectangle 24">
            <a:extLst>
              <a:ext uri="{FF2B5EF4-FFF2-40B4-BE49-F238E27FC236}">
                <a16:creationId xmlns:a16="http://schemas.microsoft.com/office/drawing/2014/main" id="{A7D01827-524E-41A7-B6F8-A9AA81C8CCBD}"/>
              </a:ext>
            </a:extLst>
          </p:cNvPr>
          <p:cNvSpPr/>
          <p:nvPr/>
        </p:nvSpPr>
        <p:spPr>
          <a:xfrm>
            <a:off x="2197100" y="2950641"/>
            <a:ext cx="5209420" cy="60801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001D58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A" sz="2400" b="1" dirty="0">
                <a:solidFill>
                  <a:srgbClr val="001D58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الثالث</a:t>
            </a:r>
            <a:endParaRPr lang="en-US" sz="2400" b="1" dirty="0">
              <a:solidFill>
                <a:srgbClr val="001D58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2" name="TextBox 9">
            <a:extLst>
              <a:ext uri="{FF2B5EF4-FFF2-40B4-BE49-F238E27FC236}">
                <a16:creationId xmlns:a16="http://schemas.microsoft.com/office/drawing/2014/main" id="{6445085A-6F65-4B9E-B127-01EDE7F2EF90}"/>
              </a:ext>
            </a:extLst>
          </p:cNvPr>
          <p:cNvSpPr txBox="1"/>
          <p:nvPr/>
        </p:nvSpPr>
        <p:spPr>
          <a:xfrm>
            <a:off x="7289563" y="5685305"/>
            <a:ext cx="19473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ar-SA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لغــــــــة الإشـــــــــــــــــارة</a:t>
            </a:r>
            <a:endParaRPr lang="en-US" sz="2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3" name="Rounded Rectangle 20">
            <a:extLst>
              <a:ext uri="{FF2B5EF4-FFF2-40B4-BE49-F238E27FC236}">
                <a16:creationId xmlns:a16="http://schemas.microsoft.com/office/drawing/2014/main" id="{4EECC26D-8E73-40AC-B85D-3EE46FB89FE6}"/>
              </a:ext>
            </a:extLst>
          </p:cNvPr>
          <p:cNvSpPr/>
          <p:nvPr/>
        </p:nvSpPr>
        <p:spPr>
          <a:xfrm>
            <a:off x="2197100" y="4276101"/>
            <a:ext cx="5209420" cy="60801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ar-SA" sz="2400" b="1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Sakkal Majalla" panose="02000000000000000000" pitchFamily="2" charset="-78"/>
              </a:rPr>
              <a:t>الشبكات المتقدمة- مشروع الوحدة</a:t>
            </a:r>
            <a:endParaRPr lang="en-US" sz="32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4" name="Rounded Rectangle 22">
            <a:extLst>
              <a:ext uri="{FF2B5EF4-FFF2-40B4-BE49-F238E27FC236}">
                <a16:creationId xmlns:a16="http://schemas.microsoft.com/office/drawing/2014/main" id="{95657EE6-EFE5-46B2-886D-D925F291048F}"/>
              </a:ext>
            </a:extLst>
          </p:cNvPr>
          <p:cNvSpPr/>
          <p:nvPr/>
        </p:nvSpPr>
        <p:spPr>
          <a:xfrm>
            <a:off x="2197100" y="5600977"/>
            <a:ext cx="5209420" cy="60801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ar-SA" sz="2400" b="1" dirty="0">
                <a:solidFill>
                  <a:srgbClr val="001D58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د. محمد </a:t>
            </a:r>
            <a:r>
              <a:rPr lang="ar-SA" sz="2400" b="1" dirty="0" err="1">
                <a:solidFill>
                  <a:srgbClr val="001D58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المقيطيب</a:t>
            </a:r>
            <a:endParaRPr lang="en-US" sz="2400" b="1" dirty="0">
              <a:solidFill>
                <a:srgbClr val="001D58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1450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21">
            <a:extLst>
              <a:ext uri="{FF2B5EF4-FFF2-40B4-BE49-F238E27FC236}">
                <a16:creationId xmlns:a16="http://schemas.microsoft.com/office/drawing/2014/main" id="{93989194-B8E7-496B-BB70-FF99655F671D}"/>
              </a:ext>
            </a:extLst>
          </p:cNvPr>
          <p:cNvSpPr/>
          <p:nvPr/>
        </p:nvSpPr>
        <p:spPr>
          <a:xfrm>
            <a:off x="1143001" y="616017"/>
            <a:ext cx="8621780" cy="10481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ar-SA" sz="2800" b="1" dirty="0">
                <a:solidFill>
                  <a:srgbClr val="001D58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المادة: تقنية رقمية1-3</a:t>
            </a:r>
            <a:br>
              <a:rPr lang="ar-SA" sz="2800" b="1" dirty="0">
                <a:solidFill>
                  <a:srgbClr val="001D58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</a:br>
            <a:r>
              <a:rPr lang="ar-SA" sz="2800" b="1" dirty="0">
                <a:solidFill>
                  <a:srgbClr val="001D58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الموضوع :</a:t>
            </a:r>
            <a:r>
              <a:rPr lang="ar-SA" sz="2000" b="1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lang="ar-SA" sz="2400" b="1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Sakkal Majalla" panose="02000000000000000000" pitchFamily="2" charset="-78"/>
              </a:rPr>
              <a:t>الشبكات المتقدمة- مشروع الوحدة</a:t>
            </a:r>
            <a:endParaRPr lang="en-US" sz="2000" b="1" dirty="0">
              <a:solidFill>
                <a:srgbClr val="001D58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8C5327F6-5833-4031-AC76-38B1A89E9A64}"/>
              </a:ext>
            </a:extLst>
          </p:cNvPr>
          <p:cNvSpPr txBox="1"/>
          <p:nvPr/>
        </p:nvSpPr>
        <p:spPr>
          <a:xfrm>
            <a:off x="2717321" y="3228535"/>
            <a:ext cx="594252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ar-SA" sz="24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جاءت تطويرا للأجيال السابقة ، وظهرت مجموعة من المعايير الجديدة مثل نظام خدمة الاتصالات المتنقلة العالمية ( UMTS ) ، وتقنية الوصول المتعدد المشفر ( CDMA</a:t>
            </a:r>
            <a:r>
              <a:rPr lang="en-US" sz="24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2000</a:t>
            </a:r>
            <a:r>
              <a:rPr lang="ar-SA" sz="24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 ) والتي تم تطويرها من أنظمة GSM و GPRS و EDGE . تدمج تقنية الجيل الثالث بين ميزات الجيل الثاني مع بعض التقنيات والبروتوكولات الجديدة ، وتمكنت من تقديم وصول عالي السرعة إلى البيانات وخدمات صوتية متنوعة ، ازدادت سرعة نقل البيانات لتصل إلى 2 </a:t>
            </a:r>
            <a:r>
              <a:rPr lang="ar-SA" sz="2400" dirty="0" err="1">
                <a:latin typeface="Sakkal Majalla" panose="02000000000000000000" pitchFamily="2" charset="-78"/>
                <a:cs typeface="Sakkal Majalla" panose="02000000000000000000" pitchFamily="2" charset="-78"/>
              </a:rPr>
              <a:t>ميجابت</a:t>
            </a:r>
            <a:r>
              <a:rPr lang="ar-SA" sz="24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 في الثانية كحد أقصى ، وتم إضافة ميزات جديدة كإمكانية الوصول إلى الإنترنت عبر الهاتف النقال </a:t>
            </a:r>
            <a:r>
              <a:rPr lang="ar-SA" sz="2400" dirty="0" err="1">
                <a:latin typeface="Sakkal Majalla" panose="02000000000000000000" pitchFamily="2" charset="-78"/>
                <a:cs typeface="Sakkal Majalla" panose="02000000000000000000" pitchFamily="2" charset="-78"/>
              </a:rPr>
              <a:t>ومکالمات</a:t>
            </a:r>
            <a:r>
              <a:rPr lang="ar-SA" sz="24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 الفيديو والتلفزة النقالة . 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B7ECDA5A-1B43-4FAD-AA4C-847489821066}"/>
              </a:ext>
            </a:extLst>
          </p:cNvPr>
          <p:cNvSpPr txBox="1"/>
          <p:nvPr/>
        </p:nvSpPr>
        <p:spPr>
          <a:xfrm>
            <a:off x="3450566" y="1868830"/>
            <a:ext cx="24477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800" b="1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أجيال شبكات النقال 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8107A423-8610-4E6E-80D4-E119E9100E48}"/>
              </a:ext>
            </a:extLst>
          </p:cNvPr>
          <p:cNvSpPr txBox="1"/>
          <p:nvPr/>
        </p:nvSpPr>
        <p:spPr>
          <a:xfrm>
            <a:off x="2262277" y="2535117"/>
            <a:ext cx="62498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الجيل الثالث (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3G</a:t>
            </a:r>
            <a:r>
              <a:rPr lang="ar-SA" sz="24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) </a:t>
            </a:r>
          </a:p>
        </p:txBody>
      </p:sp>
      <p:pic>
        <p:nvPicPr>
          <p:cNvPr id="9" name="صورة 8" descr="صورة تحتوي على نص, إلكترونيات, هاتف خلوي&#10;&#10;تم إنشاء الوصف تلقائياً">
            <a:extLst>
              <a:ext uri="{FF2B5EF4-FFF2-40B4-BE49-F238E27FC236}">
                <a16:creationId xmlns:a16="http://schemas.microsoft.com/office/drawing/2014/main" id="{AB164631-8ACC-4B9E-845C-3E43B28CE4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6" y="3531620"/>
            <a:ext cx="2569591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026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21">
            <a:extLst>
              <a:ext uri="{FF2B5EF4-FFF2-40B4-BE49-F238E27FC236}">
                <a16:creationId xmlns:a16="http://schemas.microsoft.com/office/drawing/2014/main" id="{93989194-B8E7-496B-BB70-FF99655F671D}"/>
              </a:ext>
            </a:extLst>
          </p:cNvPr>
          <p:cNvSpPr/>
          <p:nvPr/>
        </p:nvSpPr>
        <p:spPr>
          <a:xfrm>
            <a:off x="1143001" y="616017"/>
            <a:ext cx="8621780" cy="10481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ar-SA" sz="2800" b="1" dirty="0">
                <a:solidFill>
                  <a:srgbClr val="001D58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المادة: تقنية رقمية1-3</a:t>
            </a:r>
            <a:br>
              <a:rPr lang="ar-SA" sz="2800" b="1" dirty="0">
                <a:solidFill>
                  <a:srgbClr val="001D58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</a:br>
            <a:r>
              <a:rPr lang="ar-SA" sz="2800" b="1" dirty="0">
                <a:solidFill>
                  <a:srgbClr val="001D58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الموضوع :</a:t>
            </a:r>
            <a:r>
              <a:rPr lang="ar-SA" sz="2000" b="1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lang="ar-SA" sz="2400" b="1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Sakkal Majalla" panose="02000000000000000000" pitchFamily="2" charset="-78"/>
              </a:rPr>
              <a:t>الشبكات المتقدمة- مشروع الوحدة</a:t>
            </a:r>
            <a:endParaRPr lang="en-US" sz="2000" b="1" dirty="0">
              <a:solidFill>
                <a:srgbClr val="001D58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ACAE499C-BECF-438A-8F88-01BBA3CD080A}"/>
              </a:ext>
            </a:extLst>
          </p:cNvPr>
          <p:cNvSpPr txBox="1"/>
          <p:nvPr/>
        </p:nvSpPr>
        <p:spPr>
          <a:xfrm>
            <a:off x="3554083" y="3090036"/>
            <a:ext cx="495802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ar-SA" sz="24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كانت بمثابة المرحلة المفصلية التالية في تطور الخدمات الخلوية اللاسلكية . توفر خدمات الجيل الرابع سرعات أعلى من الجيل الثالث نظرا لانخفاض زمن الوصول ، مما يمكن مستخدمي شبكة الجيل الرابع من الاستمتاع بالسرعة الفائقة للبيانات والتي قد تصل إلى 1 </a:t>
            </a:r>
            <a:r>
              <a:rPr lang="ar-SA" sz="2400" dirty="0" err="1">
                <a:latin typeface="Sakkal Majalla" panose="02000000000000000000" pitchFamily="2" charset="-78"/>
                <a:cs typeface="Sakkal Majalla" panose="02000000000000000000" pitchFamily="2" charset="-78"/>
              </a:rPr>
              <a:t>جيجابت</a:t>
            </a:r>
            <a:r>
              <a:rPr lang="ar-SA" sz="24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 في الثانية وذلك دون انقطاع ، وكذلك الحصول على جودة صوت عالية في المكالمات الهاتفية . يمكن للسرعة التي توفرها هذه التقنية تحويل الهاتف الذكي إلى جهاز حاسب ، ويمكن أن تكون مفيدة بشكل خاص في المناطق التي لا تتوافر بها اتصالات واسعة النطاق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1CF7147B-0298-4F1C-921D-4B2ECC789E8B}"/>
              </a:ext>
            </a:extLst>
          </p:cNvPr>
          <p:cNvSpPr txBox="1"/>
          <p:nvPr/>
        </p:nvSpPr>
        <p:spPr>
          <a:xfrm>
            <a:off x="3114136" y="1868830"/>
            <a:ext cx="27841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800" b="1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أجيال شبكات النقال 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8FBA4463-E0A4-4ACE-ABF2-AD81044A686B}"/>
              </a:ext>
            </a:extLst>
          </p:cNvPr>
          <p:cNvSpPr txBox="1"/>
          <p:nvPr/>
        </p:nvSpPr>
        <p:spPr>
          <a:xfrm>
            <a:off x="2262277" y="2535117"/>
            <a:ext cx="62498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الجيل الرابع (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4G</a:t>
            </a:r>
            <a:r>
              <a:rPr lang="ar-SA" sz="24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) 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9C09D0F0-B7D7-4CD2-A472-6F6F83F592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69145"/>
            <a:ext cx="3093988" cy="36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24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21">
            <a:extLst>
              <a:ext uri="{FF2B5EF4-FFF2-40B4-BE49-F238E27FC236}">
                <a16:creationId xmlns:a16="http://schemas.microsoft.com/office/drawing/2014/main" id="{93989194-B8E7-496B-BB70-FF99655F671D}"/>
              </a:ext>
            </a:extLst>
          </p:cNvPr>
          <p:cNvSpPr/>
          <p:nvPr/>
        </p:nvSpPr>
        <p:spPr>
          <a:xfrm>
            <a:off x="1143001" y="616017"/>
            <a:ext cx="8621780" cy="10481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ar-SA" sz="2800" b="1" dirty="0">
                <a:solidFill>
                  <a:srgbClr val="001D58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المادة: تقنية رقمية1-3</a:t>
            </a:r>
            <a:br>
              <a:rPr lang="ar-SA" sz="2800" b="1" dirty="0">
                <a:solidFill>
                  <a:srgbClr val="001D58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</a:br>
            <a:r>
              <a:rPr lang="ar-SA" sz="2800" b="1" dirty="0">
                <a:solidFill>
                  <a:srgbClr val="001D58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الموضوع :</a:t>
            </a:r>
            <a:r>
              <a:rPr lang="ar-SA" sz="2000" b="1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lang="ar-SA" sz="2400" b="1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Sakkal Majalla" panose="02000000000000000000" pitchFamily="2" charset="-78"/>
              </a:rPr>
              <a:t>الشبكات المتقدمة- مشروع الوحدة</a:t>
            </a:r>
            <a:endParaRPr lang="en-US" sz="2000" b="1" dirty="0">
              <a:solidFill>
                <a:srgbClr val="001D58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F68D00B0-CB09-440B-B6D7-8857F6943B6E}"/>
              </a:ext>
            </a:extLst>
          </p:cNvPr>
          <p:cNvSpPr txBox="1"/>
          <p:nvPr/>
        </p:nvSpPr>
        <p:spPr>
          <a:xfrm>
            <a:off x="163901" y="3286498"/>
            <a:ext cx="841938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ar-SA" sz="24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يمكن من خلال تقنية الجيل الرابع دمج البنية التحتية للشبكة الحالية مع التقنية اللاسلكية وتوفير اتصال عالي السرعة في المناطق التي يكون فيها اتصال النطاق العريض بطيئا ، حيث يمكن استخدام أجهزة توجيه الجيل الرابع كبوابة للوصول إلى الإنترنت ، كما يمكن استخدامه كاتصال احتياطي في حالة فشل اتصال النطاق العريض الأساسي .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5ED88BDB-E61D-4739-BF72-A92ECB5F452C}"/>
              </a:ext>
            </a:extLst>
          </p:cNvPr>
          <p:cNvSpPr txBox="1"/>
          <p:nvPr/>
        </p:nvSpPr>
        <p:spPr>
          <a:xfrm>
            <a:off x="3217658" y="1868830"/>
            <a:ext cx="26806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800" b="1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أجيال شبكات النقال 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5A858B0E-EE5A-434D-B19B-B9E6143C73EF}"/>
              </a:ext>
            </a:extLst>
          </p:cNvPr>
          <p:cNvSpPr txBox="1"/>
          <p:nvPr/>
        </p:nvSpPr>
        <p:spPr>
          <a:xfrm>
            <a:off x="2262277" y="2535117"/>
            <a:ext cx="62498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دمج ( تجسير ) الشبكات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Bridge mode </a:t>
            </a:r>
            <a:endParaRPr lang="ar-SA" sz="2400" b="1" dirty="0">
              <a:solidFill>
                <a:schemeClr val="accent5">
                  <a:lumMod val="50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2120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21">
            <a:extLst>
              <a:ext uri="{FF2B5EF4-FFF2-40B4-BE49-F238E27FC236}">
                <a16:creationId xmlns:a16="http://schemas.microsoft.com/office/drawing/2014/main" id="{93989194-B8E7-496B-BB70-FF99655F671D}"/>
              </a:ext>
            </a:extLst>
          </p:cNvPr>
          <p:cNvSpPr/>
          <p:nvPr/>
        </p:nvSpPr>
        <p:spPr>
          <a:xfrm>
            <a:off x="1143001" y="616017"/>
            <a:ext cx="8621780" cy="10481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ar-SA" sz="2800" b="1" dirty="0">
                <a:solidFill>
                  <a:srgbClr val="001D58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المادة: تقنية رقمية1-3</a:t>
            </a:r>
            <a:br>
              <a:rPr lang="ar-SA" sz="2800" b="1" dirty="0">
                <a:solidFill>
                  <a:srgbClr val="001D58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</a:br>
            <a:r>
              <a:rPr lang="ar-SA" sz="2800" b="1" dirty="0">
                <a:solidFill>
                  <a:srgbClr val="001D58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الموضوع :</a:t>
            </a:r>
            <a:r>
              <a:rPr lang="ar-SA" sz="2000" b="1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lang="ar-SA" sz="2400" b="1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Sakkal Majalla" panose="02000000000000000000" pitchFamily="2" charset="-78"/>
              </a:rPr>
              <a:t>الشبكات المتقدمة- مشروع الوحدة</a:t>
            </a:r>
            <a:endParaRPr lang="en-US" sz="2000" b="1" dirty="0">
              <a:solidFill>
                <a:srgbClr val="001D58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6D04BF47-3BD7-4BB3-9D48-B14B65F79EDA}"/>
              </a:ext>
            </a:extLst>
          </p:cNvPr>
          <p:cNvSpPr txBox="1"/>
          <p:nvPr/>
        </p:nvSpPr>
        <p:spPr>
          <a:xfrm>
            <a:off x="0" y="2996782"/>
            <a:ext cx="878115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ar-SA" sz="24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هي أحدث جيل من شبكات النقال . أصبحت اتصالات الهاتف النقال الآن أسرع وأكثر فعالية حيث ازداد عدد الأجهزة المتصلة بالإنترنت بشكل كبير يستخدم الجيل الخامس نوعا جديدا من شبكات الهاتف النقال بتصميمات مختلفة للهوائيات . تم إنشاء هذه التقنية بناء على ثلاث ركائز : سرعات أعلى ، شبكة واسعة ، وزمن وصول أقل . يمكن للشبكات الجديدة نقل البيانات بسرعة كبيرة ( بسرعات قصوى تصل إلى 10 أو 20 </a:t>
            </a:r>
            <a:r>
              <a:rPr lang="ar-SA" sz="2400" dirty="0" err="1">
                <a:latin typeface="Sakkal Majalla" panose="02000000000000000000" pitchFamily="2" charset="-78"/>
                <a:cs typeface="Sakkal Majalla" panose="02000000000000000000" pitchFamily="2" charset="-78"/>
              </a:rPr>
              <a:t>جيجابت</a:t>
            </a:r>
            <a:r>
              <a:rPr lang="ar-SA" sz="24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 في الثانية ) لعدة مستخدمين وبدقة عالية وتأخير زمني قليل . ستغير هذه التقنية من عالمنا بشكل جذري وستتيح المجال لتمكين وتوسيع انتشار التقنية التي تشكل إنترنت الأشياء مثل تقنية السيارات ذاتية القيادة ونظارات الواقع الافتراضي والأنظمة الآلية والأنظمة الذكية الأخرى . فقد أصبحت شبكات الجيل الخامس ( 5G ) وخدماتها متاحة في الكثير من دول العالم ، وقد بدأت بعض شركات التقنية ومختبرات الأبحاث تختبر نماذج الجيل السادس ، فمسلسل الابتكار لا يتوقف .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B40CE730-C0BC-4627-A061-FE2F06CAF450}"/>
              </a:ext>
            </a:extLst>
          </p:cNvPr>
          <p:cNvSpPr txBox="1"/>
          <p:nvPr/>
        </p:nvSpPr>
        <p:spPr>
          <a:xfrm>
            <a:off x="3148644" y="1868830"/>
            <a:ext cx="27496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800" b="1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أجيال شبكات النقال 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1378EDF6-385A-4047-93A9-4784A82A6DE0}"/>
              </a:ext>
            </a:extLst>
          </p:cNvPr>
          <p:cNvSpPr txBox="1"/>
          <p:nvPr/>
        </p:nvSpPr>
        <p:spPr>
          <a:xfrm>
            <a:off x="2544523" y="2535117"/>
            <a:ext cx="62498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الجيل الخامس (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5G</a:t>
            </a:r>
            <a:r>
              <a:rPr lang="ar-SA" sz="24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) </a:t>
            </a:r>
          </a:p>
        </p:txBody>
      </p:sp>
    </p:spTree>
    <p:extLst>
      <p:ext uri="{BB962C8B-B14F-4D97-AF65-F5344CB8AC3E}">
        <p14:creationId xmlns:p14="http://schemas.microsoft.com/office/powerpoint/2010/main" val="2630304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21">
            <a:extLst>
              <a:ext uri="{FF2B5EF4-FFF2-40B4-BE49-F238E27FC236}">
                <a16:creationId xmlns:a16="http://schemas.microsoft.com/office/drawing/2014/main" id="{93989194-B8E7-496B-BB70-FF99655F671D}"/>
              </a:ext>
            </a:extLst>
          </p:cNvPr>
          <p:cNvSpPr/>
          <p:nvPr/>
        </p:nvSpPr>
        <p:spPr>
          <a:xfrm>
            <a:off x="1143001" y="616017"/>
            <a:ext cx="8621780" cy="10481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ar-SA" sz="2800" b="1" dirty="0">
                <a:solidFill>
                  <a:srgbClr val="001D58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المادة: تقنية رقمية1-3</a:t>
            </a:r>
            <a:br>
              <a:rPr lang="ar-SA" sz="2800" b="1" dirty="0">
                <a:solidFill>
                  <a:srgbClr val="001D58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</a:br>
            <a:r>
              <a:rPr lang="ar-SA" sz="2800" b="1" dirty="0">
                <a:solidFill>
                  <a:srgbClr val="001D58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الموضوع :</a:t>
            </a:r>
            <a:r>
              <a:rPr lang="ar-SA" sz="2000" b="1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lang="ar-SA" sz="2400" b="1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Sakkal Majalla" panose="02000000000000000000" pitchFamily="2" charset="-78"/>
              </a:rPr>
              <a:t>الشبكات المتقدمة- مشروع الوحدة</a:t>
            </a:r>
            <a:endParaRPr lang="en-US" sz="2000" b="1" dirty="0">
              <a:solidFill>
                <a:srgbClr val="001D58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4" name="صورة 3" descr="صورة تحتوي على نص, سبورة سوداء&#10;&#10;تم إنشاء الوصف تلقائياً">
            <a:extLst>
              <a:ext uri="{FF2B5EF4-FFF2-40B4-BE49-F238E27FC236}">
                <a16:creationId xmlns:a16="http://schemas.microsoft.com/office/drawing/2014/main" id="{F718EDD0-DF23-4C0B-B51A-409C4CAE18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6" t="2678" r="2544" b="2304"/>
          <a:stretch/>
        </p:blipFill>
        <p:spPr>
          <a:xfrm>
            <a:off x="2809336" y="2294629"/>
            <a:ext cx="4048664" cy="4373592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CA860F99-1077-46BE-B646-7694B8B48BB8}"/>
              </a:ext>
            </a:extLst>
          </p:cNvPr>
          <p:cNvSpPr txBox="1"/>
          <p:nvPr/>
        </p:nvSpPr>
        <p:spPr>
          <a:xfrm>
            <a:off x="4244195" y="1794752"/>
            <a:ext cx="12096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800" b="1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معلومة</a:t>
            </a:r>
            <a:endParaRPr lang="ar-SA" sz="2800" dirty="0"/>
          </a:p>
        </p:txBody>
      </p:sp>
    </p:spTree>
    <p:extLst>
      <p:ext uri="{BB962C8B-B14F-4D97-AF65-F5344CB8AC3E}">
        <p14:creationId xmlns:p14="http://schemas.microsoft.com/office/powerpoint/2010/main" val="1376470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21">
            <a:extLst>
              <a:ext uri="{FF2B5EF4-FFF2-40B4-BE49-F238E27FC236}">
                <a16:creationId xmlns:a16="http://schemas.microsoft.com/office/drawing/2014/main" id="{93989194-B8E7-496B-BB70-FF99655F671D}"/>
              </a:ext>
            </a:extLst>
          </p:cNvPr>
          <p:cNvSpPr/>
          <p:nvPr/>
        </p:nvSpPr>
        <p:spPr>
          <a:xfrm>
            <a:off x="1143001" y="616017"/>
            <a:ext cx="8621780" cy="10481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ar-SA" sz="2800" b="1" dirty="0">
                <a:solidFill>
                  <a:srgbClr val="001D58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المادة: تقنية رقمية1-3</a:t>
            </a:r>
            <a:br>
              <a:rPr lang="ar-SA" sz="2800" b="1" dirty="0">
                <a:solidFill>
                  <a:srgbClr val="001D58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</a:br>
            <a:r>
              <a:rPr lang="ar-SA" sz="2800" b="1" dirty="0">
                <a:solidFill>
                  <a:srgbClr val="001D58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الموضوع :</a:t>
            </a:r>
            <a:r>
              <a:rPr lang="ar-SA" sz="2000" b="1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lang="ar-SA" sz="2400" b="1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Sakkal Majalla" panose="02000000000000000000" pitchFamily="2" charset="-78"/>
              </a:rPr>
              <a:t>الشبكات المتقدمة- مشروع الوحدة</a:t>
            </a:r>
            <a:endParaRPr lang="en-US" sz="2000" b="1" dirty="0">
              <a:solidFill>
                <a:srgbClr val="001D58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9C7BAFAF-7D49-4131-9226-030E442D08C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8" y="2329130"/>
            <a:ext cx="8729931" cy="4563376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5384BB37-E9E3-4170-840A-7B5A7B2E4E69}"/>
              </a:ext>
            </a:extLst>
          </p:cNvPr>
          <p:cNvSpPr txBox="1"/>
          <p:nvPr/>
        </p:nvSpPr>
        <p:spPr>
          <a:xfrm>
            <a:off x="3415348" y="1797283"/>
            <a:ext cx="26806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800" b="1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أجيال شبكات النقال </a:t>
            </a:r>
          </a:p>
        </p:txBody>
      </p:sp>
    </p:spTree>
    <p:extLst>
      <p:ext uri="{BB962C8B-B14F-4D97-AF65-F5344CB8AC3E}">
        <p14:creationId xmlns:p14="http://schemas.microsoft.com/office/powerpoint/2010/main" val="2180933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21">
            <a:extLst>
              <a:ext uri="{FF2B5EF4-FFF2-40B4-BE49-F238E27FC236}">
                <a16:creationId xmlns:a16="http://schemas.microsoft.com/office/drawing/2014/main" id="{93989194-B8E7-496B-BB70-FF99655F671D}"/>
              </a:ext>
            </a:extLst>
          </p:cNvPr>
          <p:cNvSpPr/>
          <p:nvPr/>
        </p:nvSpPr>
        <p:spPr>
          <a:xfrm>
            <a:off x="1143001" y="616017"/>
            <a:ext cx="8621780" cy="10481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ar-SA" sz="2800" b="1" dirty="0">
                <a:solidFill>
                  <a:srgbClr val="001D58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المادة: تقنية رقمية1-3</a:t>
            </a:r>
            <a:br>
              <a:rPr lang="ar-SA" sz="2800" b="1" dirty="0">
                <a:solidFill>
                  <a:srgbClr val="001D58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</a:br>
            <a:r>
              <a:rPr lang="ar-SA" sz="2800" b="1" dirty="0">
                <a:solidFill>
                  <a:srgbClr val="001D58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الموضوع :</a:t>
            </a:r>
            <a:r>
              <a:rPr lang="ar-SA" sz="2000" b="1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lang="ar-SA" sz="2400" b="1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Sakkal Majalla" panose="02000000000000000000" pitchFamily="2" charset="-78"/>
              </a:rPr>
              <a:t>الشبكات المتقدمة- مشروع الوحدة</a:t>
            </a:r>
            <a:endParaRPr lang="en-US" sz="2000" b="1" dirty="0">
              <a:solidFill>
                <a:srgbClr val="001D58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46DB640B-A5D9-49C6-88E0-500DD79DBA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1" y="2199736"/>
            <a:ext cx="8649450" cy="4606508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399B367A-8ADE-4E3E-B22E-2ACFB9FD8742}"/>
              </a:ext>
            </a:extLst>
          </p:cNvPr>
          <p:cNvSpPr txBox="1"/>
          <p:nvPr/>
        </p:nvSpPr>
        <p:spPr>
          <a:xfrm>
            <a:off x="3692111" y="1682153"/>
            <a:ext cx="26806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800" b="1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أجيال شبكات النقال </a:t>
            </a:r>
          </a:p>
        </p:txBody>
      </p:sp>
    </p:spTree>
    <p:extLst>
      <p:ext uri="{BB962C8B-B14F-4D97-AF65-F5344CB8AC3E}">
        <p14:creationId xmlns:p14="http://schemas.microsoft.com/office/powerpoint/2010/main" val="2494453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21">
            <a:extLst>
              <a:ext uri="{FF2B5EF4-FFF2-40B4-BE49-F238E27FC236}">
                <a16:creationId xmlns:a16="http://schemas.microsoft.com/office/drawing/2014/main" id="{93989194-B8E7-496B-BB70-FF99655F671D}"/>
              </a:ext>
            </a:extLst>
          </p:cNvPr>
          <p:cNvSpPr/>
          <p:nvPr/>
        </p:nvSpPr>
        <p:spPr>
          <a:xfrm>
            <a:off x="1143001" y="616017"/>
            <a:ext cx="8621780" cy="10481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ar-SA" sz="2800" b="1" dirty="0">
                <a:solidFill>
                  <a:srgbClr val="001D58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المادة: تقنية رقمية1-3</a:t>
            </a:r>
            <a:br>
              <a:rPr lang="ar-SA" sz="2800" b="1" dirty="0">
                <a:solidFill>
                  <a:srgbClr val="001D58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</a:br>
            <a:r>
              <a:rPr lang="ar-SA" sz="2800" b="1" dirty="0">
                <a:solidFill>
                  <a:srgbClr val="001D58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الموضوع :</a:t>
            </a:r>
            <a:r>
              <a:rPr lang="ar-SA" sz="2000" b="1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lang="ar-SA" sz="2400" b="1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Sakkal Majalla" panose="02000000000000000000" pitchFamily="2" charset="-78"/>
              </a:rPr>
              <a:t>الشبكات المتقدمة- مشروع الوحدة</a:t>
            </a:r>
            <a:endParaRPr lang="en-US" sz="2000" b="1" dirty="0">
              <a:solidFill>
                <a:srgbClr val="001D58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FC039B4B-1B74-4A76-B255-F728812FA4BA}"/>
              </a:ext>
            </a:extLst>
          </p:cNvPr>
          <p:cNvSpPr txBox="1"/>
          <p:nvPr/>
        </p:nvSpPr>
        <p:spPr>
          <a:xfrm>
            <a:off x="2303253" y="1790834"/>
            <a:ext cx="6128985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ar-SA" sz="28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في هذا الدرس تحدثنا عن مشروع الوحدة وكان المطلوب  :</a:t>
            </a:r>
          </a:p>
        </p:txBody>
      </p:sp>
      <p:pic>
        <p:nvPicPr>
          <p:cNvPr id="16" name="رسم 15" descr="شارة 1 مع تعبئة خالصة">
            <a:extLst>
              <a:ext uri="{FF2B5EF4-FFF2-40B4-BE49-F238E27FC236}">
                <a16:creationId xmlns:a16="http://schemas.microsoft.com/office/drawing/2014/main" id="{EC70304B-506C-4A8A-B8DB-B8E16D2570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03900" y="2372226"/>
            <a:ext cx="820932" cy="820932"/>
          </a:xfrm>
          <a:prstGeom prst="rect">
            <a:avLst/>
          </a:prstGeom>
        </p:spPr>
      </p:pic>
      <p:pic>
        <p:nvPicPr>
          <p:cNvPr id="17" name="رسم 16" descr="شارة مع تعبئة خالصة">
            <a:extLst>
              <a:ext uri="{FF2B5EF4-FFF2-40B4-BE49-F238E27FC236}">
                <a16:creationId xmlns:a16="http://schemas.microsoft.com/office/drawing/2014/main" id="{762ED5F8-339D-4689-AFC0-5AAC11D49E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03900" y="4062955"/>
            <a:ext cx="820932" cy="820932"/>
          </a:xfrm>
          <a:prstGeom prst="rect">
            <a:avLst/>
          </a:prstGeom>
        </p:spPr>
      </p:pic>
      <p:pic>
        <p:nvPicPr>
          <p:cNvPr id="18" name="رسم 17" descr="شارة 3 مع تعبئة خالصة">
            <a:extLst>
              <a:ext uri="{FF2B5EF4-FFF2-40B4-BE49-F238E27FC236}">
                <a16:creationId xmlns:a16="http://schemas.microsoft.com/office/drawing/2014/main" id="{717CC05B-6343-4139-8D08-51FB7A42EF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003900" y="5940587"/>
            <a:ext cx="820932" cy="820932"/>
          </a:xfrm>
          <a:prstGeom prst="rect">
            <a:avLst/>
          </a:prstGeom>
        </p:spPr>
      </p:pic>
      <p:pic>
        <p:nvPicPr>
          <p:cNvPr id="19" name="رسم 18" descr="شارة 4 مع تعبئة خالصة">
            <a:extLst>
              <a:ext uri="{FF2B5EF4-FFF2-40B4-BE49-F238E27FC236}">
                <a16:creationId xmlns:a16="http://schemas.microsoft.com/office/drawing/2014/main" id="{D2A12193-3769-43A4-86CE-0CB336C398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293159" y="2375860"/>
            <a:ext cx="820932" cy="820932"/>
          </a:xfrm>
          <a:prstGeom prst="rect">
            <a:avLst/>
          </a:prstGeom>
        </p:spPr>
      </p:pic>
      <p:pic>
        <p:nvPicPr>
          <p:cNvPr id="20" name="رسم 19" descr="شارة 5 مع تعبئة خالصة">
            <a:extLst>
              <a:ext uri="{FF2B5EF4-FFF2-40B4-BE49-F238E27FC236}">
                <a16:creationId xmlns:a16="http://schemas.microsoft.com/office/drawing/2014/main" id="{193860AB-94DE-4B52-82F6-D919BE4824A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293159" y="4062955"/>
            <a:ext cx="820932" cy="820932"/>
          </a:xfrm>
          <a:prstGeom prst="rect">
            <a:avLst/>
          </a:prstGeom>
        </p:spPr>
      </p:pic>
      <p:pic>
        <p:nvPicPr>
          <p:cNvPr id="21" name="رسم 20" descr="شارة 6 مع تعبئة خالصة">
            <a:extLst>
              <a:ext uri="{FF2B5EF4-FFF2-40B4-BE49-F238E27FC236}">
                <a16:creationId xmlns:a16="http://schemas.microsoft.com/office/drawing/2014/main" id="{AC077428-F998-4EF2-8826-E367B270E79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293159" y="5936953"/>
            <a:ext cx="820932" cy="820932"/>
          </a:xfrm>
          <a:prstGeom prst="rect">
            <a:avLst/>
          </a:prstGeom>
        </p:spPr>
      </p:pic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0EF975F-6AA3-4ACD-861C-9880A07F9FB1}"/>
              </a:ext>
            </a:extLst>
          </p:cNvPr>
          <p:cNvSpPr txBox="1"/>
          <p:nvPr/>
        </p:nvSpPr>
        <p:spPr>
          <a:xfrm>
            <a:off x="4327615" y="2544415"/>
            <a:ext cx="37733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شكل مجموعة عمل مع بعض زملائك، وذلك بهدف إنشاء عرض تقديمي حول إحدى شبكات الهاتف النقال المستخدمة في المملكة.</a:t>
            </a:r>
            <a:endParaRPr lang="ar-SA" dirty="0"/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A15BA974-0060-47BC-8643-CB581E55D8DA}"/>
              </a:ext>
            </a:extLst>
          </p:cNvPr>
          <p:cNvSpPr txBox="1"/>
          <p:nvPr/>
        </p:nvSpPr>
        <p:spPr>
          <a:xfrm>
            <a:off x="4394083" y="4066589"/>
            <a:ext cx="340383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ابحثوا في الويب عن معلومات حول  تغطية الشبكة. يجب أن يكون هدفكم عرض الشبكة التي تغطي أكبر المدن.</a:t>
            </a:r>
            <a:endParaRPr lang="ar-SA" dirty="0"/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1FD94EDE-7A0B-4E34-8E84-2E3D81A78C43}"/>
              </a:ext>
            </a:extLst>
          </p:cNvPr>
          <p:cNvSpPr txBox="1"/>
          <p:nvPr/>
        </p:nvSpPr>
        <p:spPr>
          <a:xfrm>
            <a:off x="3900567" y="5368503"/>
            <a:ext cx="415004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ابحثوا عن الشبكة التي توفر التغطية الخلوية الأكثر كفاءة في جميع أنحاء المملكة مع تضمين بحثكم ببعض الإحصائيات مثل متوسط 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سر</a:t>
            </a:r>
            <a:r>
              <a:rPr lang="ar-SA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عة التنزيل ومتوسط سرعة التحميل ومتوسط وقت تنزيل التطبيق.</a:t>
            </a:r>
            <a:endParaRPr lang="ar-SA" dirty="0"/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8909EABA-A7C4-4B11-A190-28EAE154ADAC}"/>
              </a:ext>
            </a:extLst>
          </p:cNvPr>
          <p:cNvSpPr txBox="1"/>
          <p:nvPr/>
        </p:nvSpPr>
        <p:spPr>
          <a:xfrm>
            <a:off x="87349" y="2469283"/>
            <a:ext cx="320580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لا تنسَوا تضمين قسم يوضح شبكات الجيل الثا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ن</a:t>
            </a:r>
            <a:r>
              <a:rPr lang="ar-SA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ي والثالث والرابع والخامس المتوافرة و ا لإحصائيات و السرعات التي تمت تجربتها على جميع الشبكات في أنحاء العالم.</a:t>
            </a:r>
            <a:endParaRPr lang="ar-SA" dirty="0"/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A5B07DB7-EA8E-4544-BA81-8BC4FA00CD1A}"/>
              </a:ext>
            </a:extLst>
          </p:cNvPr>
          <p:cNvSpPr txBox="1"/>
          <p:nvPr/>
        </p:nvSpPr>
        <p:spPr>
          <a:xfrm>
            <a:off x="3290" y="4205088"/>
            <a:ext cx="32106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اجعلوا عرضكم التقديمي أكثر جاذبية بإضافة الصور وخرائط تغطية الشبكة</a:t>
            </a:r>
            <a:endParaRPr lang="ar-SA" dirty="0"/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FE4DCECD-6E99-422C-9896-912D04D48746}"/>
              </a:ext>
            </a:extLst>
          </p:cNvPr>
          <p:cNvSpPr txBox="1"/>
          <p:nvPr/>
        </p:nvSpPr>
        <p:spPr>
          <a:xfrm>
            <a:off x="-43450" y="5513729"/>
            <a:ext cx="312308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عند الانتهاء قوموا بعرض عملكم أمام زملائكم في الفصل مع الأخذ بالاعتبار نصائح العرض التقديمي التي تعلمتموها</a:t>
            </a:r>
          </a:p>
          <a:p>
            <a:r>
              <a:rPr lang="ar-SA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سابقًا.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5091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21">
            <a:extLst>
              <a:ext uri="{FF2B5EF4-FFF2-40B4-BE49-F238E27FC236}">
                <a16:creationId xmlns:a16="http://schemas.microsoft.com/office/drawing/2014/main" id="{93989194-B8E7-496B-BB70-FF99655F671D}"/>
              </a:ext>
            </a:extLst>
          </p:cNvPr>
          <p:cNvSpPr/>
          <p:nvPr/>
        </p:nvSpPr>
        <p:spPr>
          <a:xfrm>
            <a:off x="1143001" y="616017"/>
            <a:ext cx="8621780" cy="10481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ar-SA" sz="2800" b="1" dirty="0">
                <a:solidFill>
                  <a:srgbClr val="001D58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المادة: تقنية رقمية1-3</a:t>
            </a:r>
            <a:br>
              <a:rPr lang="ar-SA" sz="2800" b="1" dirty="0">
                <a:solidFill>
                  <a:srgbClr val="001D58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</a:br>
            <a:r>
              <a:rPr lang="ar-SA" sz="2800" b="1" dirty="0">
                <a:solidFill>
                  <a:srgbClr val="001D58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الموضوع :</a:t>
            </a:r>
            <a:r>
              <a:rPr lang="ar-SA" sz="2000" b="1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lang="ar-SA" sz="2400" b="1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Sakkal Majalla" panose="02000000000000000000" pitchFamily="2" charset="-78"/>
              </a:rPr>
              <a:t>الشبكات المتقدمة- مشروع الوحدة</a:t>
            </a:r>
            <a:endParaRPr lang="en-US" sz="2000" b="1" dirty="0">
              <a:solidFill>
                <a:srgbClr val="001D58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E45F0FA6-F551-4776-B952-4E917A92B68A}"/>
              </a:ext>
            </a:extLst>
          </p:cNvPr>
          <p:cNvSpPr/>
          <p:nvPr/>
        </p:nvSpPr>
        <p:spPr>
          <a:xfrm>
            <a:off x="2427221" y="3881829"/>
            <a:ext cx="518603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4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شكراً لكم على حسن المتابعة</a:t>
            </a:r>
          </a:p>
        </p:txBody>
      </p:sp>
    </p:spTree>
    <p:extLst>
      <p:ext uri="{BB962C8B-B14F-4D97-AF65-F5344CB8AC3E}">
        <p14:creationId xmlns:p14="http://schemas.microsoft.com/office/powerpoint/2010/main" val="233376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21">
            <a:extLst>
              <a:ext uri="{FF2B5EF4-FFF2-40B4-BE49-F238E27FC236}">
                <a16:creationId xmlns:a16="http://schemas.microsoft.com/office/drawing/2014/main" id="{5E45D858-C1C4-48A6-8049-05CE6EC45472}"/>
              </a:ext>
            </a:extLst>
          </p:cNvPr>
          <p:cNvSpPr/>
          <p:nvPr/>
        </p:nvSpPr>
        <p:spPr>
          <a:xfrm>
            <a:off x="1143001" y="616017"/>
            <a:ext cx="8621780" cy="10481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ar-SA" sz="2800" b="1" dirty="0">
                <a:solidFill>
                  <a:srgbClr val="001D58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المادة: تقنية رقمية1-3</a:t>
            </a:r>
            <a:br>
              <a:rPr lang="ar-SA" sz="2800" b="1" dirty="0">
                <a:solidFill>
                  <a:srgbClr val="001D58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</a:br>
            <a:r>
              <a:rPr lang="ar-SA" sz="2800" b="1" dirty="0">
                <a:solidFill>
                  <a:srgbClr val="001D58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الموضوع : </a:t>
            </a:r>
            <a:r>
              <a:rPr lang="ar-SA" sz="2400" b="1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Sakkal Majalla" panose="02000000000000000000" pitchFamily="2" charset="-78"/>
              </a:rPr>
              <a:t>الشبكات المتقدمة- مشروع الوحدة</a:t>
            </a:r>
            <a:endParaRPr lang="en-US" sz="24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32" name="رسم 31" descr="نظارة ثلاثية الأبعاد مع تعبئة خالصة">
            <a:extLst>
              <a:ext uri="{FF2B5EF4-FFF2-40B4-BE49-F238E27FC236}">
                <a16:creationId xmlns:a16="http://schemas.microsoft.com/office/drawing/2014/main" id="{7AB866A0-7AE3-4216-AA7B-460539BECE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32909" y="2494574"/>
            <a:ext cx="474518" cy="474518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E402ACDC-2007-4267-86D5-1578E162A26B}"/>
              </a:ext>
            </a:extLst>
          </p:cNvPr>
          <p:cNvSpPr txBox="1"/>
          <p:nvPr/>
        </p:nvSpPr>
        <p:spPr>
          <a:xfrm>
            <a:off x="2562045" y="1872236"/>
            <a:ext cx="52101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8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في الدرس السابق تحدثنا عن :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9C90C9D8-937C-48D9-A4DE-AA23A314567A}"/>
              </a:ext>
            </a:extLst>
          </p:cNvPr>
          <p:cNvSpPr txBox="1"/>
          <p:nvPr/>
        </p:nvSpPr>
        <p:spPr>
          <a:xfrm>
            <a:off x="2941610" y="2592648"/>
            <a:ext cx="38700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ar-SA"/>
            </a:defPPr>
            <a:lvl1pPr>
              <a:defRPr>
                <a:latin typeface="Sakkal Majalla" panose="02000000000000000000" pitchFamily="2" charset="-78"/>
                <a:cs typeface="Sakkal Majalla" panose="02000000000000000000" pitchFamily="2" charset="-78"/>
              </a:defRPr>
            </a:lvl1pPr>
          </a:lstStyle>
          <a:p>
            <a:pPr algn="ctr"/>
            <a:r>
              <a:rPr lang="ar-SA" sz="2800" dirty="0"/>
              <a:t>ضبط إعدادات أجهزة الشبكة </a:t>
            </a:r>
            <a:endParaRPr lang="ar-SA" dirty="0"/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1A37E0C7-4585-4A7E-BBAA-BD96B9339E83}"/>
              </a:ext>
            </a:extLst>
          </p:cNvPr>
          <p:cNvSpPr txBox="1"/>
          <p:nvPr/>
        </p:nvSpPr>
        <p:spPr>
          <a:xfrm>
            <a:off x="2941610" y="3272726"/>
            <a:ext cx="38700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ar-SA"/>
            </a:defPPr>
            <a:lvl1pPr>
              <a:defRPr>
                <a:latin typeface="Sakkal Majalla" panose="02000000000000000000" pitchFamily="2" charset="-78"/>
                <a:cs typeface="Sakkal Majalla" panose="02000000000000000000" pitchFamily="2" charset="-78"/>
              </a:defRPr>
            </a:lvl1pPr>
          </a:lstStyle>
          <a:p>
            <a:pPr algn="ctr"/>
            <a:r>
              <a:rPr lang="ar-SA" sz="2800" dirty="0"/>
              <a:t>إعداد شبكة الانترنت السحابية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E9570A96-8314-4200-A591-D676720D4C75}"/>
              </a:ext>
            </a:extLst>
          </p:cNvPr>
          <p:cNvSpPr txBox="1"/>
          <p:nvPr/>
        </p:nvSpPr>
        <p:spPr>
          <a:xfrm>
            <a:off x="2941610" y="3952804"/>
            <a:ext cx="38700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ar-SA"/>
            </a:defPPr>
            <a:lvl1pPr>
              <a:defRPr>
                <a:latin typeface="Sakkal Majalla" panose="02000000000000000000" pitchFamily="2" charset="-78"/>
                <a:cs typeface="Sakkal Majalla" panose="02000000000000000000" pitchFamily="2" charset="-78"/>
              </a:defRPr>
            </a:lvl1pPr>
          </a:lstStyle>
          <a:p>
            <a:pPr algn="ctr"/>
            <a:r>
              <a:rPr lang="ar-SA" sz="2800" dirty="0"/>
              <a:t>إعداد مزود الشبكة </a:t>
            </a:r>
            <a:endParaRPr lang="ar-SA" dirty="0"/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EC771B1A-289C-460B-9BDD-F01EF0944AFA}"/>
              </a:ext>
            </a:extLst>
          </p:cNvPr>
          <p:cNvSpPr txBox="1"/>
          <p:nvPr/>
        </p:nvSpPr>
        <p:spPr>
          <a:xfrm>
            <a:off x="2941610" y="4632882"/>
            <a:ext cx="38700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ar-SA"/>
            </a:defPPr>
            <a:lvl1pPr>
              <a:defRPr>
                <a:latin typeface="Sakkal Majalla" panose="02000000000000000000" pitchFamily="2" charset="-78"/>
                <a:cs typeface="Sakkal Majalla" panose="02000000000000000000" pitchFamily="2" charset="-78"/>
              </a:defRPr>
            </a:lvl1pPr>
          </a:lstStyle>
          <a:p>
            <a:pPr algn="ctr"/>
            <a:r>
              <a:rPr lang="ar-SA" sz="2800" dirty="0"/>
              <a:t>إعداد خادم الويب </a:t>
            </a:r>
            <a:endParaRPr lang="ar-SA" dirty="0"/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98AFD6E8-3DCD-4557-8C2A-2CCD7F9AD84A}"/>
              </a:ext>
            </a:extLst>
          </p:cNvPr>
          <p:cNvSpPr txBox="1"/>
          <p:nvPr/>
        </p:nvSpPr>
        <p:spPr>
          <a:xfrm>
            <a:off x="2708694" y="5312960"/>
            <a:ext cx="43358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ar-SA"/>
            </a:defPPr>
            <a:lvl1pPr>
              <a:defRPr>
                <a:latin typeface="Sakkal Majalla" panose="02000000000000000000" pitchFamily="2" charset="-78"/>
                <a:cs typeface="Sakkal Majalla" panose="02000000000000000000" pitchFamily="2" charset="-78"/>
              </a:defRPr>
            </a:lvl1pPr>
          </a:lstStyle>
          <a:p>
            <a:pPr algn="ctr"/>
            <a:r>
              <a:rPr lang="ar-SA" sz="2800" dirty="0"/>
              <a:t>إعداد أجهزة الشبكة المحلية</a:t>
            </a:r>
            <a:endParaRPr lang="ar-SA" dirty="0"/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F61A3580-F713-4741-80CB-00E0E2375A51}"/>
              </a:ext>
            </a:extLst>
          </p:cNvPr>
          <p:cNvSpPr txBox="1"/>
          <p:nvPr/>
        </p:nvSpPr>
        <p:spPr>
          <a:xfrm>
            <a:off x="2941610" y="5993037"/>
            <a:ext cx="38700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ar-SA"/>
            </a:defPPr>
            <a:lvl1pPr>
              <a:defRPr>
                <a:latin typeface="Sakkal Majalla" panose="02000000000000000000" pitchFamily="2" charset="-78"/>
                <a:cs typeface="Sakkal Majalla" panose="02000000000000000000" pitchFamily="2" charset="-78"/>
              </a:defRPr>
            </a:lvl1pPr>
          </a:lstStyle>
          <a:p>
            <a:pPr algn="ctr"/>
            <a:r>
              <a:rPr lang="ar-SA" sz="2800" dirty="0"/>
              <a:t>اختبار الاتصال 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928982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5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21">
            <a:extLst>
              <a:ext uri="{FF2B5EF4-FFF2-40B4-BE49-F238E27FC236}">
                <a16:creationId xmlns:a16="http://schemas.microsoft.com/office/drawing/2014/main" id="{5E45D858-C1C4-48A6-8049-05CE6EC45472}"/>
              </a:ext>
            </a:extLst>
          </p:cNvPr>
          <p:cNvSpPr/>
          <p:nvPr/>
        </p:nvSpPr>
        <p:spPr>
          <a:xfrm>
            <a:off x="1143001" y="616017"/>
            <a:ext cx="8621780" cy="10481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ar-SA" sz="2800" b="1" dirty="0">
                <a:solidFill>
                  <a:srgbClr val="001D58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المادة: تقنية رقمية1-3</a:t>
            </a:r>
            <a:br>
              <a:rPr lang="ar-SA" sz="2800" b="1" dirty="0">
                <a:solidFill>
                  <a:srgbClr val="001D58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</a:br>
            <a:r>
              <a:rPr lang="ar-SA" sz="2800" b="1" dirty="0">
                <a:solidFill>
                  <a:srgbClr val="001D58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الموضوع : </a:t>
            </a:r>
            <a:r>
              <a:rPr lang="ar-SA" sz="2400" b="1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Sakkal Majalla" panose="02000000000000000000" pitchFamily="2" charset="-78"/>
              </a:rPr>
              <a:t>الشبكات المتقدمة- مشروع الوحدة</a:t>
            </a:r>
            <a:endParaRPr lang="en-US" sz="24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32" name="رسم 31" descr="نظارة ثلاثية الأبعاد مع تعبئة خالصة">
            <a:extLst>
              <a:ext uri="{FF2B5EF4-FFF2-40B4-BE49-F238E27FC236}">
                <a16:creationId xmlns:a16="http://schemas.microsoft.com/office/drawing/2014/main" id="{7AB866A0-7AE3-4216-AA7B-460539BECE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32909" y="2494574"/>
            <a:ext cx="474518" cy="474518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E402ACDC-2007-4267-86D5-1578E162A26B}"/>
              </a:ext>
            </a:extLst>
          </p:cNvPr>
          <p:cNvSpPr txBox="1"/>
          <p:nvPr/>
        </p:nvSpPr>
        <p:spPr>
          <a:xfrm>
            <a:off x="2415396" y="1664208"/>
            <a:ext cx="52101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800" b="1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في الدرس السابق طبقنا عملياً:</a:t>
            </a:r>
          </a:p>
        </p:txBody>
      </p:sp>
      <p:pic>
        <p:nvPicPr>
          <p:cNvPr id="14" name="cabless">
            <a:hlinkClick r:id="" action="ppaction://media"/>
            <a:extLst>
              <a:ext uri="{FF2B5EF4-FFF2-40B4-BE49-F238E27FC236}">
                <a16:creationId xmlns:a16="http://schemas.microsoft.com/office/drawing/2014/main" id="{437709BD-B9A7-43E3-9D68-CB482CD9D5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4934" y="2158763"/>
            <a:ext cx="8246846" cy="463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697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803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21">
            <a:extLst>
              <a:ext uri="{FF2B5EF4-FFF2-40B4-BE49-F238E27FC236}">
                <a16:creationId xmlns:a16="http://schemas.microsoft.com/office/drawing/2014/main" id="{93989194-B8E7-496B-BB70-FF99655F671D}"/>
              </a:ext>
            </a:extLst>
          </p:cNvPr>
          <p:cNvSpPr/>
          <p:nvPr/>
        </p:nvSpPr>
        <p:spPr>
          <a:xfrm>
            <a:off x="1143001" y="616017"/>
            <a:ext cx="8621780" cy="10481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ar-SA" sz="2800" b="1" dirty="0">
                <a:solidFill>
                  <a:srgbClr val="001D58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المادة: تقنية رقمية1-3</a:t>
            </a:r>
            <a:br>
              <a:rPr lang="ar-SA" sz="2800" b="1" dirty="0">
                <a:solidFill>
                  <a:srgbClr val="001D58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</a:br>
            <a:r>
              <a:rPr lang="ar-SA" sz="2800" b="1" dirty="0">
                <a:solidFill>
                  <a:srgbClr val="001D58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الموضوع :</a:t>
            </a:r>
            <a:r>
              <a:rPr lang="ar-SA" sz="2000" b="1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lang="ar-SA" sz="2400" b="1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Sakkal Majalla" panose="02000000000000000000" pitchFamily="2" charset="-78"/>
              </a:rPr>
              <a:t>الشبكات المتقدمة- مشروع الوحدة</a:t>
            </a:r>
            <a:endParaRPr lang="en-US" sz="2000" b="1" dirty="0">
              <a:solidFill>
                <a:srgbClr val="001D58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8DFF8CF5-A6E2-4F0A-8B2B-F3B219BB5CEB}"/>
              </a:ext>
            </a:extLst>
          </p:cNvPr>
          <p:cNvSpPr txBox="1"/>
          <p:nvPr/>
        </p:nvSpPr>
        <p:spPr>
          <a:xfrm>
            <a:off x="3079635" y="1777041"/>
            <a:ext cx="38700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ar-SA"/>
            </a:defPPr>
            <a:lvl1pPr>
              <a:defRPr>
                <a:latin typeface="Sakkal Majalla" panose="02000000000000000000" pitchFamily="2" charset="-78"/>
                <a:cs typeface="Sakkal Majalla" panose="02000000000000000000" pitchFamily="2" charset="-78"/>
              </a:defRPr>
            </a:lvl1pPr>
          </a:lstStyle>
          <a:p>
            <a:pPr algn="ctr"/>
            <a:r>
              <a:rPr lang="ar-SA" sz="3200" b="1" dirty="0">
                <a:solidFill>
                  <a:srgbClr val="0070C0"/>
                </a:solidFill>
              </a:rPr>
              <a:t>المطلوب</a:t>
            </a:r>
            <a:endParaRPr lang="ar-SA" sz="2000" b="1" dirty="0">
              <a:solidFill>
                <a:srgbClr val="0070C0"/>
              </a:solidFill>
            </a:endParaRPr>
          </a:p>
        </p:txBody>
      </p:sp>
      <p:pic>
        <p:nvPicPr>
          <p:cNvPr id="7" name="رسم 6" descr="شارة 1 مع تعبئة خالصة">
            <a:extLst>
              <a:ext uri="{FF2B5EF4-FFF2-40B4-BE49-F238E27FC236}">
                <a16:creationId xmlns:a16="http://schemas.microsoft.com/office/drawing/2014/main" id="{E40CCCC1-DCB4-4095-8FFD-783B0ED73B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03900" y="2372226"/>
            <a:ext cx="820932" cy="820932"/>
          </a:xfrm>
          <a:prstGeom prst="rect">
            <a:avLst/>
          </a:prstGeom>
        </p:spPr>
      </p:pic>
      <p:pic>
        <p:nvPicPr>
          <p:cNvPr id="9" name="رسم 8" descr="شارة مع تعبئة خالصة">
            <a:extLst>
              <a:ext uri="{FF2B5EF4-FFF2-40B4-BE49-F238E27FC236}">
                <a16:creationId xmlns:a16="http://schemas.microsoft.com/office/drawing/2014/main" id="{5F285D10-FDF6-4DC1-B9CB-3D92EEEF3E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03900" y="4062955"/>
            <a:ext cx="820932" cy="820932"/>
          </a:xfrm>
          <a:prstGeom prst="rect">
            <a:avLst/>
          </a:prstGeom>
        </p:spPr>
      </p:pic>
      <p:pic>
        <p:nvPicPr>
          <p:cNvPr id="10" name="رسم 9" descr="شارة 3 مع تعبئة خالصة">
            <a:extLst>
              <a:ext uri="{FF2B5EF4-FFF2-40B4-BE49-F238E27FC236}">
                <a16:creationId xmlns:a16="http://schemas.microsoft.com/office/drawing/2014/main" id="{AEA314A5-9B28-4434-8EFF-B59E5F84B6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003900" y="5940587"/>
            <a:ext cx="820932" cy="820932"/>
          </a:xfrm>
          <a:prstGeom prst="rect">
            <a:avLst/>
          </a:prstGeom>
        </p:spPr>
      </p:pic>
      <p:pic>
        <p:nvPicPr>
          <p:cNvPr id="12" name="رسم 11" descr="شارة 4 مع تعبئة خالصة">
            <a:extLst>
              <a:ext uri="{FF2B5EF4-FFF2-40B4-BE49-F238E27FC236}">
                <a16:creationId xmlns:a16="http://schemas.microsoft.com/office/drawing/2014/main" id="{FDBABB1B-1F1C-41E5-9FD0-95BB9B8CB44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293159" y="2375860"/>
            <a:ext cx="820932" cy="820932"/>
          </a:xfrm>
          <a:prstGeom prst="rect">
            <a:avLst/>
          </a:prstGeom>
        </p:spPr>
      </p:pic>
      <p:pic>
        <p:nvPicPr>
          <p:cNvPr id="13" name="رسم 12" descr="شارة 5 مع تعبئة خالصة">
            <a:extLst>
              <a:ext uri="{FF2B5EF4-FFF2-40B4-BE49-F238E27FC236}">
                <a16:creationId xmlns:a16="http://schemas.microsoft.com/office/drawing/2014/main" id="{7D973E91-5D19-45DE-A1CC-8A3DBC1EE15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293159" y="4062955"/>
            <a:ext cx="820932" cy="820932"/>
          </a:xfrm>
          <a:prstGeom prst="rect">
            <a:avLst/>
          </a:prstGeom>
        </p:spPr>
      </p:pic>
      <p:pic>
        <p:nvPicPr>
          <p:cNvPr id="14" name="رسم 13" descr="شارة 6 مع تعبئة خالصة">
            <a:extLst>
              <a:ext uri="{FF2B5EF4-FFF2-40B4-BE49-F238E27FC236}">
                <a16:creationId xmlns:a16="http://schemas.microsoft.com/office/drawing/2014/main" id="{E326C4D8-7725-46F8-B552-2183E9D51D5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293159" y="5936953"/>
            <a:ext cx="820932" cy="820932"/>
          </a:xfrm>
          <a:prstGeom prst="rect">
            <a:avLst/>
          </a:prstGeom>
        </p:spPr>
      </p:pic>
      <p:sp>
        <p:nvSpPr>
          <p:cNvPr id="15" name="مربع نص 14">
            <a:extLst>
              <a:ext uri="{FF2B5EF4-FFF2-40B4-BE49-F238E27FC236}">
                <a16:creationId xmlns:a16="http://schemas.microsoft.com/office/drawing/2014/main" id="{6C7435B0-FD5B-43D0-A9CC-B7E7EC34253B}"/>
              </a:ext>
            </a:extLst>
          </p:cNvPr>
          <p:cNvSpPr txBox="1"/>
          <p:nvPr/>
        </p:nvSpPr>
        <p:spPr>
          <a:xfrm>
            <a:off x="4327615" y="2544415"/>
            <a:ext cx="37733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شكل مجموعة عمل مع بعض زملائك، وذلك بهدف إنشاء عرض تقديمي حول إحدى شبكات الهاتف النقال المستخدمة في المملكة.</a:t>
            </a:r>
            <a:endParaRPr lang="ar-SA" dirty="0"/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173CF969-A5A4-4380-AA69-C68074CD2FE4}"/>
              </a:ext>
            </a:extLst>
          </p:cNvPr>
          <p:cNvSpPr txBox="1"/>
          <p:nvPr/>
        </p:nvSpPr>
        <p:spPr>
          <a:xfrm>
            <a:off x="4394083" y="4066589"/>
            <a:ext cx="340383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ابحثوا في الويب عن معلومات حول  تغطية الشبكة. يجب أن يكون هدفكم عرض الشبكة التي تغطي أكبر المدن.</a:t>
            </a:r>
            <a:endParaRPr lang="ar-SA" dirty="0"/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922C0F38-56CC-4CC7-BBB4-FF3D51B77FA4}"/>
              </a:ext>
            </a:extLst>
          </p:cNvPr>
          <p:cNvSpPr txBox="1"/>
          <p:nvPr/>
        </p:nvSpPr>
        <p:spPr>
          <a:xfrm>
            <a:off x="3900567" y="5368503"/>
            <a:ext cx="415004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ابحثوا عن الشبكة التي توفر التغطية الخلوية الأكثر كفاءة في جميع أنحاء المملكة مع تضمين بحثكم ببعض الإحصائيات مثل متوسط 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سر</a:t>
            </a:r>
            <a:r>
              <a:rPr lang="ar-SA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عة التنزيل ومتوسط سرعة التحميل ومتوسط وقت تنزيل التطبيق.</a:t>
            </a:r>
            <a:endParaRPr lang="ar-SA" dirty="0"/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32FE5E26-0605-4155-B9C8-F93501259E0D}"/>
              </a:ext>
            </a:extLst>
          </p:cNvPr>
          <p:cNvSpPr txBox="1"/>
          <p:nvPr/>
        </p:nvSpPr>
        <p:spPr>
          <a:xfrm>
            <a:off x="87349" y="2469283"/>
            <a:ext cx="320580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لا تنسَوا تضمين قسم يوضح شبكات الجيل الثا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ن</a:t>
            </a:r>
            <a:r>
              <a:rPr lang="ar-SA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ي والثالث والرابع والخامس المتوافرة و ا لإحصائيات و السرعات التي تمت تجربتها على جميع الشبكات في أنحاء العالم.</a:t>
            </a:r>
            <a:endParaRPr lang="ar-SA" dirty="0"/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C750683B-5777-4D02-8BDB-CA31E4004F13}"/>
              </a:ext>
            </a:extLst>
          </p:cNvPr>
          <p:cNvSpPr txBox="1"/>
          <p:nvPr/>
        </p:nvSpPr>
        <p:spPr>
          <a:xfrm>
            <a:off x="3290" y="4205088"/>
            <a:ext cx="32106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اجعلوا عرضكم التقديمي أكثر جاذبية بإضافة الصور وخرائط تغطية الشبكة</a:t>
            </a:r>
            <a:endParaRPr lang="ar-SA" dirty="0"/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B284FE09-F131-4315-BC4F-36389B6C2841}"/>
              </a:ext>
            </a:extLst>
          </p:cNvPr>
          <p:cNvSpPr txBox="1"/>
          <p:nvPr/>
        </p:nvSpPr>
        <p:spPr>
          <a:xfrm>
            <a:off x="-43450" y="5513729"/>
            <a:ext cx="312308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عند الانتهاء قوموا بعرض عملكم أمام زملائكم في الفصل مع الأخذ بالاعتبار نصائح العرض التقديمي التي تعلمتموها</a:t>
            </a:r>
          </a:p>
          <a:p>
            <a:r>
              <a:rPr lang="ar-SA" sz="18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سابقًا.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54625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21">
            <a:extLst>
              <a:ext uri="{FF2B5EF4-FFF2-40B4-BE49-F238E27FC236}">
                <a16:creationId xmlns:a16="http://schemas.microsoft.com/office/drawing/2014/main" id="{93989194-B8E7-496B-BB70-FF99655F671D}"/>
              </a:ext>
            </a:extLst>
          </p:cNvPr>
          <p:cNvSpPr/>
          <p:nvPr/>
        </p:nvSpPr>
        <p:spPr>
          <a:xfrm>
            <a:off x="1143001" y="616017"/>
            <a:ext cx="8621780" cy="10481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ar-SA" sz="2800" b="1" dirty="0">
                <a:solidFill>
                  <a:srgbClr val="001D58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المادة: تقنية رقمية1-3</a:t>
            </a:r>
            <a:br>
              <a:rPr lang="ar-SA" sz="2800" b="1" dirty="0">
                <a:solidFill>
                  <a:srgbClr val="001D58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</a:br>
            <a:r>
              <a:rPr lang="ar-SA" sz="2800" b="1" dirty="0">
                <a:solidFill>
                  <a:srgbClr val="001D58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الموضوع :</a:t>
            </a:r>
            <a:r>
              <a:rPr lang="ar-SA" sz="2000" b="1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lang="ar-SA" sz="2400" b="1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Sakkal Majalla" panose="02000000000000000000" pitchFamily="2" charset="-78"/>
              </a:rPr>
              <a:t>الشبكات المتقدمة- مشروع الوحدة</a:t>
            </a:r>
            <a:endParaRPr lang="en-US" sz="2000" b="1" dirty="0">
              <a:solidFill>
                <a:srgbClr val="001D58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3" name="صورة 2" descr="صورة تحتوي على خريطة&#10;&#10;تم إنشاء الوصف تلقائياً">
            <a:extLst>
              <a:ext uri="{FF2B5EF4-FFF2-40B4-BE49-F238E27FC236}">
                <a16:creationId xmlns:a16="http://schemas.microsoft.com/office/drawing/2014/main" id="{634BDD8E-2C65-407B-AC88-C260858A40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424023"/>
            <a:ext cx="8875957" cy="4433977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2F082C2A-E17A-434A-A955-8A34577E75E0}"/>
              </a:ext>
            </a:extLst>
          </p:cNvPr>
          <p:cNvSpPr txBox="1"/>
          <p:nvPr/>
        </p:nvSpPr>
        <p:spPr>
          <a:xfrm>
            <a:off x="3140015" y="1786470"/>
            <a:ext cx="38775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800" b="1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ابحث في الويب عن خرائط مشابهة</a:t>
            </a:r>
            <a:endParaRPr lang="ar-SA" sz="28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8826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21">
            <a:extLst>
              <a:ext uri="{FF2B5EF4-FFF2-40B4-BE49-F238E27FC236}">
                <a16:creationId xmlns:a16="http://schemas.microsoft.com/office/drawing/2014/main" id="{93989194-B8E7-496B-BB70-FF99655F671D}"/>
              </a:ext>
            </a:extLst>
          </p:cNvPr>
          <p:cNvSpPr/>
          <p:nvPr/>
        </p:nvSpPr>
        <p:spPr>
          <a:xfrm>
            <a:off x="1143001" y="616017"/>
            <a:ext cx="8621780" cy="10481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ar-SA" sz="2800" b="1" dirty="0">
                <a:solidFill>
                  <a:srgbClr val="001D58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المادة: تقنية رقمية1-3</a:t>
            </a:r>
            <a:br>
              <a:rPr lang="ar-SA" sz="2800" b="1" dirty="0">
                <a:solidFill>
                  <a:srgbClr val="001D58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</a:br>
            <a:r>
              <a:rPr lang="ar-SA" sz="2800" b="1" dirty="0">
                <a:solidFill>
                  <a:srgbClr val="001D58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الموضوع :</a:t>
            </a:r>
            <a:r>
              <a:rPr lang="ar-SA" sz="2000" b="1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lang="ar-SA" sz="2400" b="1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Sakkal Majalla" panose="02000000000000000000" pitchFamily="2" charset="-78"/>
              </a:rPr>
              <a:t>الشبكات المتقدمة- مشروع الوحدة</a:t>
            </a:r>
            <a:endParaRPr lang="en-US" sz="2000" b="1" dirty="0">
              <a:solidFill>
                <a:srgbClr val="001D58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A0816FA7-798E-4454-9323-39D8FA73F76D}"/>
              </a:ext>
            </a:extLst>
          </p:cNvPr>
          <p:cNvSpPr txBox="1"/>
          <p:nvPr/>
        </p:nvSpPr>
        <p:spPr>
          <a:xfrm>
            <a:off x="207039" y="2632033"/>
            <a:ext cx="8479757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ar-SA" sz="3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بعد التطور التقني الذي أدى إلى الاستخدام الواسع للهواتف الثابتة في الاتصالات اليومية ، استمرت التقنية في التطور وساهمت في انتشار الهواتف النقالة . تستخدم الهواتف النقالة شبكات النقال التي تدعم وظائفها . وفي هذا الدرس ستتعرف على تقنيات شبكات النقال وتطورها على مر السنين وكيف أثر هذا التطور على حياتنا اليومية . شبكة النقال في شبكة خلوية تتكون من محطات مركزية ( هوائيات ) وهواتف نقالة ومراكز تحويل رقمية .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F7BEC654-2E75-4350-87DA-ED0A29CF1884}"/>
              </a:ext>
            </a:extLst>
          </p:cNvPr>
          <p:cNvSpPr txBox="1"/>
          <p:nvPr/>
        </p:nvSpPr>
        <p:spPr>
          <a:xfrm>
            <a:off x="4037162" y="1824955"/>
            <a:ext cx="22946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3600" b="1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شبكات النقال </a:t>
            </a:r>
          </a:p>
        </p:txBody>
      </p:sp>
    </p:spTree>
    <p:extLst>
      <p:ext uri="{BB962C8B-B14F-4D97-AF65-F5344CB8AC3E}">
        <p14:creationId xmlns:p14="http://schemas.microsoft.com/office/powerpoint/2010/main" val="238571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21">
            <a:extLst>
              <a:ext uri="{FF2B5EF4-FFF2-40B4-BE49-F238E27FC236}">
                <a16:creationId xmlns:a16="http://schemas.microsoft.com/office/drawing/2014/main" id="{93989194-B8E7-496B-BB70-FF99655F671D}"/>
              </a:ext>
            </a:extLst>
          </p:cNvPr>
          <p:cNvSpPr/>
          <p:nvPr/>
        </p:nvSpPr>
        <p:spPr>
          <a:xfrm>
            <a:off x="1143001" y="616017"/>
            <a:ext cx="8621780" cy="10481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ar-SA" sz="2800" b="1" dirty="0">
                <a:solidFill>
                  <a:srgbClr val="001D58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المادة: تقنية رقمية1-3</a:t>
            </a:r>
            <a:br>
              <a:rPr lang="ar-SA" sz="2800" b="1" dirty="0">
                <a:solidFill>
                  <a:srgbClr val="001D58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</a:br>
            <a:r>
              <a:rPr lang="ar-SA" sz="2800" b="1" dirty="0">
                <a:solidFill>
                  <a:srgbClr val="001D58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الموضوع :</a:t>
            </a:r>
            <a:r>
              <a:rPr lang="ar-SA" sz="2000" b="1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lang="ar-SA" sz="2400" b="1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Sakkal Majalla" panose="02000000000000000000" pitchFamily="2" charset="-78"/>
              </a:rPr>
              <a:t>الشبكات المتقدمة- مشروع الوحدة</a:t>
            </a:r>
            <a:endParaRPr lang="en-US" sz="2000" b="1" dirty="0">
              <a:solidFill>
                <a:srgbClr val="001D58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A3EBB223-E0FD-42AE-B7D9-D5967A858B7F}"/>
              </a:ext>
            </a:extLst>
          </p:cNvPr>
          <p:cNvSpPr txBox="1"/>
          <p:nvPr/>
        </p:nvSpPr>
        <p:spPr>
          <a:xfrm>
            <a:off x="1938159" y="2328026"/>
            <a:ext cx="677588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تقوم بتوفير الاتصال بين الأجهزة النقالة وشبكة الهواتف العامة . وتتكون من:</a:t>
            </a:r>
          </a:p>
          <a:p>
            <a:r>
              <a:rPr lang="ar-SA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هوائيات الميكروويف </a:t>
            </a:r>
            <a:r>
              <a:rPr lang="ar-SA" sz="24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. </a:t>
            </a:r>
          </a:p>
          <a:p>
            <a:r>
              <a:rPr lang="ar-SA" sz="24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A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برج الإرسال </a:t>
            </a:r>
            <a:r>
              <a:rPr lang="ar-SA" sz="24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</a:p>
          <a:p>
            <a:r>
              <a:rPr lang="ar-SA" sz="24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A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محطة التجهيزات </a:t>
            </a:r>
            <a:r>
              <a:rPr lang="ar-SA" sz="24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625A0F80-A3A7-4B39-95C4-8E4C48DB7C45}"/>
              </a:ext>
            </a:extLst>
          </p:cNvPr>
          <p:cNvSpPr txBox="1"/>
          <p:nvPr/>
        </p:nvSpPr>
        <p:spPr>
          <a:xfrm>
            <a:off x="2133785" y="4016316"/>
            <a:ext cx="658026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ar-SA" sz="24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كل برج يغطي منطقة جغرافية محددة وتسمى خلية لذلك تسمى الشبكة الخلوية . ويتم تصميم هذه الخلايا بحيث تضمن بقاء المستخدم ضمن نطاق المحطة ، ونجد أن وجود عوائق مثل الأشجار والجبال والمباني وعدد المشتركين تحدد حجم ومدى تغطية كل خلية .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564419FC-81B4-45AD-8858-362949F6CCFA}"/>
              </a:ext>
            </a:extLst>
          </p:cNvPr>
          <p:cNvSpPr txBox="1"/>
          <p:nvPr/>
        </p:nvSpPr>
        <p:spPr>
          <a:xfrm>
            <a:off x="0" y="5853033"/>
            <a:ext cx="87140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لكل محطة مركزية حد أقصى للنطاق الترددي ( </a:t>
            </a:r>
            <a:r>
              <a:rPr lang="ar-SA" sz="2400" dirty="0" err="1">
                <a:latin typeface="Sakkal Majalla" panose="02000000000000000000" pitchFamily="2" charset="-78"/>
                <a:cs typeface="Sakkal Majalla" panose="02000000000000000000" pitchFamily="2" charset="-78"/>
              </a:rPr>
              <a:t>Frequency</a:t>
            </a:r>
            <a:r>
              <a:rPr lang="ar-SA" sz="24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A" sz="2400" dirty="0" err="1">
                <a:latin typeface="Sakkal Majalla" panose="02000000000000000000" pitchFamily="2" charset="-78"/>
                <a:cs typeface="Sakkal Majalla" panose="02000000000000000000" pitchFamily="2" charset="-78"/>
              </a:rPr>
              <a:t>range</a:t>
            </a:r>
            <a:r>
              <a:rPr lang="ar-SA" sz="24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 ) المتاح للإنترنت واستخدام البيانات ويقوم مزودو الخدمة ( </a:t>
            </a:r>
            <a:r>
              <a:rPr lang="ar-SA" sz="2400" dirty="0" err="1">
                <a:latin typeface="Sakkal Majalla" panose="02000000000000000000" pitchFamily="2" charset="-78"/>
                <a:cs typeface="Sakkal Majalla" panose="02000000000000000000" pitchFamily="2" charset="-78"/>
              </a:rPr>
              <a:t>Service</a:t>
            </a:r>
            <a:r>
              <a:rPr lang="ar-SA" sz="24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A" sz="2400" dirty="0" err="1">
                <a:latin typeface="Sakkal Majalla" panose="02000000000000000000" pitchFamily="2" charset="-78"/>
                <a:cs typeface="Sakkal Majalla" panose="02000000000000000000" pitchFamily="2" charset="-78"/>
              </a:rPr>
              <a:t>Provider</a:t>
            </a:r>
            <a:r>
              <a:rPr lang="ar-SA" sz="24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 ) بزيادة النطاق الترددي للاستجابة إلى تزايد المشتركين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4E9B1D71-059A-49A0-A5B9-930E4D35E678}"/>
              </a:ext>
            </a:extLst>
          </p:cNvPr>
          <p:cNvSpPr txBox="1"/>
          <p:nvPr/>
        </p:nvSpPr>
        <p:spPr>
          <a:xfrm>
            <a:off x="3289540" y="1734507"/>
            <a:ext cx="38531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800" b="1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المحطة المركزية ( </a:t>
            </a:r>
            <a:r>
              <a:rPr lang="ar-SA" sz="2800" b="1" dirty="0" err="1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Base</a:t>
            </a:r>
            <a:r>
              <a:rPr lang="ar-SA" sz="2800" b="1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A" sz="2800" b="1" dirty="0" err="1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Stations</a:t>
            </a:r>
            <a:r>
              <a:rPr lang="ar-SA" sz="2800" b="1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) </a:t>
            </a:r>
          </a:p>
        </p:txBody>
      </p:sp>
      <p:pic>
        <p:nvPicPr>
          <p:cNvPr id="10" name="صورة 9" descr="صورة تحتوي على سماء, شجرة, خارجي, مصنع&#10;&#10;تم إنشاء الوصف تلقائياً">
            <a:extLst>
              <a:ext uri="{FF2B5EF4-FFF2-40B4-BE49-F238E27FC236}">
                <a16:creationId xmlns:a16="http://schemas.microsoft.com/office/drawing/2014/main" id="{4AD4EF28-D19B-4B9F-932C-8B69C8A62A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0658"/>
            <a:ext cx="2133785" cy="341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36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21">
            <a:extLst>
              <a:ext uri="{FF2B5EF4-FFF2-40B4-BE49-F238E27FC236}">
                <a16:creationId xmlns:a16="http://schemas.microsoft.com/office/drawing/2014/main" id="{93989194-B8E7-496B-BB70-FF99655F671D}"/>
              </a:ext>
            </a:extLst>
          </p:cNvPr>
          <p:cNvSpPr/>
          <p:nvPr/>
        </p:nvSpPr>
        <p:spPr>
          <a:xfrm>
            <a:off x="1143001" y="616017"/>
            <a:ext cx="8621780" cy="10481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ar-SA" sz="2800" b="1" dirty="0">
                <a:solidFill>
                  <a:srgbClr val="001D58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المادة: تقنية رقمية1-3</a:t>
            </a:r>
            <a:br>
              <a:rPr lang="ar-SA" sz="2800" b="1" dirty="0">
                <a:solidFill>
                  <a:srgbClr val="001D58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</a:br>
            <a:r>
              <a:rPr lang="ar-SA" sz="2800" b="1" dirty="0">
                <a:solidFill>
                  <a:srgbClr val="001D58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الموضوع :</a:t>
            </a:r>
            <a:r>
              <a:rPr lang="ar-SA" sz="2000" b="1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lang="ar-SA" sz="2400" b="1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Sakkal Majalla" panose="02000000000000000000" pitchFamily="2" charset="-78"/>
              </a:rPr>
              <a:t>الشبكات المتقدمة- مشروع الوحدة</a:t>
            </a:r>
            <a:endParaRPr lang="en-US" sz="2000" b="1" dirty="0">
              <a:solidFill>
                <a:srgbClr val="001D58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5C7E3008-C718-4489-B92C-D513F89E5462}"/>
              </a:ext>
            </a:extLst>
          </p:cNvPr>
          <p:cNvSpPr txBox="1"/>
          <p:nvPr/>
        </p:nvSpPr>
        <p:spPr>
          <a:xfrm>
            <a:off x="2881225" y="3062212"/>
            <a:ext cx="563089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ar-SA" sz="24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ظهر في ثمانينات القرن الماضي وشاع استخدامها في أوائل التسعينات . ظهر الاختلاف الرئيس بين الأنظمة التي كانت موجودة سابقا وتقنية الجيل الأول في اختراع التقنية الخلوية . اعتمد الجيل الأول على ما يسمى بمعيار نظام الهاتف النقال التناظري ( AMPS ) . تم استخدام معايير مختلفة من الجيل الأول في جميع أنحاء العالم ، مما أدى إلى ظهور نظام اتصالات يسمح بالمكالمات الصوتية بين المشتركين داخل نفس البلد فقط ، ويقدم سرعة </a:t>
            </a:r>
            <a:r>
              <a:rPr lang="ar-SA" sz="2400" dirty="0" err="1">
                <a:latin typeface="Sakkal Majalla" panose="02000000000000000000" pitchFamily="2" charset="-78"/>
                <a:cs typeface="Sakkal Majalla" panose="02000000000000000000" pitchFamily="2" charset="-78"/>
              </a:rPr>
              <a:t>بیانات</a:t>
            </a:r>
            <a:r>
              <a:rPr lang="ar-SA" sz="24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 ( صوتية ) بمعدل نقل يصل إلى 24 </a:t>
            </a:r>
            <a:r>
              <a:rPr lang="ar-SA" sz="2400" dirty="0" err="1">
                <a:latin typeface="Sakkal Majalla" panose="02000000000000000000" pitchFamily="2" charset="-78"/>
                <a:cs typeface="Sakkal Majalla" panose="02000000000000000000" pitchFamily="2" charset="-78"/>
              </a:rPr>
              <a:t>کیلوبت</a:t>
            </a:r>
            <a:r>
              <a:rPr lang="ar-SA" sz="24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 في الثانية . لم تعد هذه التقنية التناظرية قيد الاستخدام حاليا وتم استبدالها بمعايير رقمية جديدة .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4BE1EA95-DEDC-4B3A-AF17-2CFB82CFD76D}"/>
              </a:ext>
            </a:extLst>
          </p:cNvPr>
          <p:cNvSpPr txBox="1"/>
          <p:nvPr/>
        </p:nvSpPr>
        <p:spPr>
          <a:xfrm>
            <a:off x="3562714" y="1828454"/>
            <a:ext cx="23873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800" b="1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أجيال شبكات النقال 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D2135CC9-5710-464A-8842-9BDB1D31902D}"/>
              </a:ext>
            </a:extLst>
          </p:cNvPr>
          <p:cNvSpPr txBox="1"/>
          <p:nvPr/>
        </p:nvSpPr>
        <p:spPr>
          <a:xfrm>
            <a:off x="2262277" y="2535117"/>
            <a:ext cx="62498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الجيل الأول (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1G</a:t>
            </a:r>
            <a:r>
              <a:rPr lang="ar-SA" sz="24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) </a:t>
            </a:r>
          </a:p>
        </p:txBody>
      </p:sp>
      <p:pic>
        <p:nvPicPr>
          <p:cNvPr id="9" name="صورة 8" descr="صورة تحتوي على نص, هاتف خلوي&#10;&#10;تم إنشاء الوصف تلقائياً">
            <a:extLst>
              <a:ext uri="{FF2B5EF4-FFF2-40B4-BE49-F238E27FC236}">
                <a16:creationId xmlns:a16="http://schemas.microsoft.com/office/drawing/2014/main" id="{3E477A41-B339-40B0-A9C8-D2C51F0370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65" y="2351674"/>
            <a:ext cx="1958510" cy="449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705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21">
            <a:extLst>
              <a:ext uri="{FF2B5EF4-FFF2-40B4-BE49-F238E27FC236}">
                <a16:creationId xmlns:a16="http://schemas.microsoft.com/office/drawing/2014/main" id="{93989194-B8E7-496B-BB70-FF99655F671D}"/>
              </a:ext>
            </a:extLst>
          </p:cNvPr>
          <p:cNvSpPr/>
          <p:nvPr/>
        </p:nvSpPr>
        <p:spPr>
          <a:xfrm>
            <a:off x="1143001" y="616017"/>
            <a:ext cx="8621780" cy="10481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ar-SA" sz="2800" b="1" dirty="0">
                <a:solidFill>
                  <a:srgbClr val="001D58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المادة: تقنية رقمية1-3</a:t>
            </a:r>
            <a:br>
              <a:rPr lang="ar-SA" sz="2800" b="1" dirty="0">
                <a:solidFill>
                  <a:srgbClr val="001D58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</a:br>
            <a:r>
              <a:rPr lang="ar-SA" sz="2800" b="1" dirty="0">
                <a:solidFill>
                  <a:srgbClr val="001D58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الموضوع :</a:t>
            </a:r>
            <a:r>
              <a:rPr lang="ar-SA" sz="2000" b="1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lang="ar-SA" sz="2400" b="1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Sakkal Majalla" panose="02000000000000000000" pitchFamily="2" charset="-78"/>
              </a:rPr>
              <a:t>الشبكات المتقدمة- مشروع الوحدة</a:t>
            </a:r>
            <a:endParaRPr lang="en-US" sz="2000" b="1" dirty="0">
              <a:solidFill>
                <a:srgbClr val="001D58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A97E610E-65E9-444B-9AA7-F89C65208184}"/>
              </a:ext>
            </a:extLst>
          </p:cNvPr>
          <p:cNvSpPr txBox="1"/>
          <p:nvPr/>
        </p:nvSpPr>
        <p:spPr>
          <a:xfrm>
            <a:off x="2277150" y="2996782"/>
            <a:ext cx="6513721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ar-SA" sz="24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جاءت لتحل محل الجيل الأول ، وتم تطوير معيار رقمي جديد وهو النظام العالمي للاتصالات المتنقلة      ( GSM ) في فنلندا عام 1991. تم تمكين العديد من الخدمات بواسطة التقنية الرقمية المستخدمة هذه مثل الرسائل النصية القصيرة ( SMS ) ورسائل الوسائط المتعددة ( MMS ) والرسائل المصورة . تميزت تقنية الجيل الثاني بوجود عملية تشفير البيانات التي ساهمت بشكل كبير في خصوصية البيانات . وصل معدل نقل البيانات إلى 64 </a:t>
            </a:r>
            <a:r>
              <a:rPr lang="ar-SA" sz="2400" dirty="0" err="1">
                <a:latin typeface="Sakkal Majalla" panose="02000000000000000000" pitchFamily="2" charset="-78"/>
                <a:cs typeface="Sakkal Majalla" panose="02000000000000000000" pitchFamily="2" charset="-78"/>
              </a:rPr>
              <a:t>کیلوبت</a:t>
            </a:r>
            <a:r>
              <a:rPr lang="ar-SA" sz="24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 في الثانية . تكمن المشكلة في شبكات الجيل الثاني في الحاجة إلى وجود إشارات رقمية قوية لتعمل الهواتف النقالة بشكل صحيح . ومن ناحية أخرى فإن الإشارة الرقمية كانت تستخدم طاقة أقل من الإشارات التناظرية ، مما ساهم في منح بطاريات الهواتف النقالة فترة عمل أطول .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82C3A854-7B30-445C-A2CE-4288F6F1E326}"/>
              </a:ext>
            </a:extLst>
          </p:cNvPr>
          <p:cNvSpPr txBox="1"/>
          <p:nvPr/>
        </p:nvSpPr>
        <p:spPr>
          <a:xfrm>
            <a:off x="3545460" y="1868830"/>
            <a:ext cx="23528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800" b="1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أجيال شبكات النقال 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2F6321FA-9953-473C-B2A1-AFD328945231}"/>
              </a:ext>
            </a:extLst>
          </p:cNvPr>
          <p:cNvSpPr txBox="1"/>
          <p:nvPr/>
        </p:nvSpPr>
        <p:spPr>
          <a:xfrm>
            <a:off x="2262277" y="2535117"/>
            <a:ext cx="62498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الجيل الثاني (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2G</a:t>
            </a:r>
            <a:r>
              <a:rPr lang="ar-SA" sz="2400" b="1" dirty="0">
                <a:solidFill>
                  <a:schemeClr val="accent5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) 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9278C57F-33B3-4536-978A-17185A00F3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1" y="2673580"/>
            <a:ext cx="2268299" cy="39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34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8319</TotalTime>
  <Words>1380</Words>
  <Application>Microsoft Office PowerPoint</Application>
  <PresentationFormat>شاشة عريضة</PresentationFormat>
  <Paragraphs>100</Paragraphs>
  <Slides>18</Slides>
  <Notes>15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Sakkal Majalla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سلطان المطيري</dc:creator>
  <cp:lastModifiedBy>عبدالله البداح</cp:lastModifiedBy>
  <cp:revision>340</cp:revision>
  <dcterms:created xsi:type="dcterms:W3CDTF">2020-09-01T14:46:23Z</dcterms:created>
  <dcterms:modified xsi:type="dcterms:W3CDTF">2022-03-16T10:46:12Z</dcterms:modified>
</cp:coreProperties>
</file>