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6858000" cy="9169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rtl="1" latinLnBrk="0">
      <a:defRPr sz="1200">
        <a:latin typeface="+mj-lt"/>
        <a:ea typeface="+mj-ea"/>
        <a:cs typeface="+mj-cs"/>
        <a:sym typeface="Calibri"/>
      </a:defRPr>
    </a:lvl1pPr>
    <a:lvl2pPr indent="228600" defTabSz="457200" rtl="1" latinLnBrk="0">
      <a:defRPr sz="1200">
        <a:latin typeface="+mj-lt"/>
        <a:ea typeface="+mj-ea"/>
        <a:cs typeface="+mj-cs"/>
        <a:sym typeface="Calibri"/>
      </a:defRPr>
    </a:lvl2pPr>
    <a:lvl3pPr indent="457200" defTabSz="457200" rtl="1" latinLnBrk="0">
      <a:defRPr sz="1200">
        <a:latin typeface="+mj-lt"/>
        <a:ea typeface="+mj-ea"/>
        <a:cs typeface="+mj-cs"/>
        <a:sym typeface="Calibri"/>
      </a:defRPr>
    </a:lvl3pPr>
    <a:lvl4pPr indent="685800" defTabSz="457200" rtl="1" latinLnBrk="0">
      <a:defRPr sz="1200">
        <a:latin typeface="+mj-lt"/>
        <a:ea typeface="+mj-ea"/>
        <a:cs typeface="+mj-cs"/>
        <a:sym typeface="Calibri"/>
      </a:defRPr>
    </a:lvl4pPr>
    <a:lvl5pPr indent="914400" defTabSz="457200" rtl="1" latinLnBrk="0">
      <a:defRPr sz="1200">
        <a:latin typeface="+mj-lt"/>
        <a:ea typeface="+mj-ea"/>
        <a:cs typeface="+mj-cs"/>
        <a:sym typeface="Calibri"/>
      </a:defRPr>
    </a:lvl5pPr>
    <a:lvl6pPr indent="1143000" defTabSz="457200" rtl="1" latinLnBrk="0">
      <a:defRPr sz="1200">
        <a:latin typeface="+mj-lt"/>
        <a:ea typeface="+mj-ea"/>
        <a:cs typeface="+mj-cs"/>
        <a:sym typeface="Calibri"/>
      </a:defRPr>
    </a:lvl6pPr>
    <a:lvl7pPr indent="1371600" defTabSz="457200" rtl="1" latinLnBrk="0">
      <a:defRPr sz="1200">
        <a:latin typeface="+mj-lt"/>
        <a:ea typeface="+mj-ea"/>
        <a:cs typeface="+mj-cs"/>
        <a:sym typeface="Calibri"/>
      </a:defRPr>
    </a:lvl7pPr>
    <a:lvl8pPr indent="1600200" defTabSz="457200" rtl="1" latinLnBrk="0">
      <a:defRPr sz="1200">
        <a:latin typeface="+mj-lt"/>
        <a:ea typeface="+mj-ea"/>
        <a:cs typeface="+mj-cs"/>
        <a:sym typeface="Calibri"/>
      </a:defRPr>
    </a:lvl8pPr>
    <a:lvl9pPr indent="1828800" defTabSz="457200" rtl="1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نص العنوان"/>
          <p:cNvSpPr txBox="1"/>
          <p:nvPr>
            <p:ph type="title"/>
          </p:nvPr>
        </p:nvSpPr>
        <p:spPr>
          <a:xfrm>
            <a:off x="514350" y="1502458"/>
            <a:ext cx="5829300" cy="319618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12" name="مستوى النص الأول…"/>
          <p:cNvSpPr txBox="1"/>
          <p:nvPr>
            <p:ph type="body" sz="quarter" idx="1"/>
          </p:nvPr>
        </p:nvSpPr>
        <p:spPr>
          <a:xfrm>
            <a:off x="857250" y="4821894"/>
            <a:ext cx="5143500" cy="2216499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800"/>
            </a:lvl1pPr>
            <a:lvl2pPr marL="0" indent="342900" algn="ctr">
              <a:buSzTx/>
              <a:buFontTx/>
              <a:buNone/>
              <a:defRPr sz="1800"/>
            </a:lvl2pPr>
            <a:lvl3pPr marL="0" indent="685800" algn="ctr">
              <a:buSzTx/>
              <a:buFontTx/>
              <a:buNone/>
              <a:defRPr sz="1800"/>
            </a:lvl3pPr>
            <a:lvl4pPr marL="0" indent="1028700" algn="ctr">
              <a:buSzTx/>
              <a:buFontTx/>
              <a:buNone/>
              <a:defRPr sz="1800"/>
            </a:lvl4pPr>
            <a:lvl5pPr marL="0" indent="1371600" algn="ctr">
              <a:buSzTx/>
              <a:buFontTx/>
              <a:buNone/>
              <a:defRPr sz="18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13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21" name="مستوى النص الأول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22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نص العنوان"/>
          <p:cNvSpPr txBox="1"/>
          <p:nvPr>
            <p:ph type="title"/>
          </p:nvPr>
        </p:nvSpPr>
        <p:spPr>
          <a:xfrm>
            <a:off x="467916" y="2288755"/>
            <a:ext cx="5915026" cy="3818838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30" name="مستوى النص الأول…"/>
          <p:cNvSpPr txBox="1"/>
          <p:nvPr>
            <p:ph type="body" sz="quarter" idx="1"/>
          </p:nvPr>
        </p:nvSpPr>
        <p:spPr>
          <a:xfrm>
            <a:off x="467916" y="6143721"/>
            <a:ext cx="5915026" cy="200823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800"/>
            </a:lvl1pPr>
            <a:lvl2pPr marL="0" indent="342900">
              <a:buSzTx/>
              <a:buFontTx/>
              <a:buNone/>
              <a:defRPr sz="1800"/>
            </a:lvl2pPr>
            <a:lvl3pPr marL="0" indent="685800">
              <a:buSzTx/>
              <a:buFontTx/>
              <a:buNone/>
              <a:defRPr sz="1800"/>
            </a:lvl3pPr>
            <a:lvl4pPr marL="0" indent="1028700">
              <a:buSzTx/>
              <a:buFontTx/>
              <a:buNone/>
              <a:defRPr sz="1800"/>
            </a:lvl4pPr>
            <a:lvl5pPr marL="0" indent="1371600">
              <a:buSzTx/>
              <a:buFontTx/>
              <a:buNone/>
              <a:defRPr sz="18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31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39" name="مستوى النص الأول…"/>
          <p:cNvSpPr txBox="1"/>
          <p:nvPr>
            <p:ph type="body" sz="half" idx="1"/>
          </p:nvPr>
        </p:nvSpPr>
        <p:spPr>
          <a:xfrm>
            <a:off x="471487" y="2443887"/>
            <a:ext cx="2914651" cy="5824952"/>
          </a:xfrm>
          <a:prstGeom prst="rect">
            <a:avLst/>
          </a:prstGeom>
        </p:spPr>
        <p:txBody>
          <a:bodyPr/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0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نص العنوان"/>
          <p:cNvSpPr txBox="1"/>
          <p:nvPr>
            <p:ph type="title"/>
          </p:nvPr>
        </p:nvSpPr>
        <p:spPr>
          <a:xfrm>
            <a:off x="472381" y="488778"/>
            <a:ext cx="5915026" cy="1774477"/>
          </a:xfrm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48" name="مستوى النص الأول…"/>
          <p:cNvSpPr txBox="1"/>
          <p:nvPr>
            <p:ph type="body" sz="quarter" idx="1"/>
          </p:nvPr>
        </p:nvSpPr>
        <p:spPr>
          <a:xfrm>
            <a:off x="472381" y="2250501"/>
            <a:ext cx="2901256" cy="1102936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1800"/>
            </a:lvl1pPr>
            <a:lvl2pPr marL="0" indent="342900">
              <a:buSzTx/>
              <a:buFontTx/>
              <a:buNone/>
              <a:defRPr b="1" sz="1800"/>
            </a:lvl2pPr>
            <a:lvl3pPr marL="0" indent="685800">
              <a:buSzTx/>
              <a:buFontTx/>
              <a:buNone/>
              <a:defRPr b="1" sz="1800"/>
            </a:lvl3pPr>
            <a:lvl4pPr marL="0" indent="1028700">
              <a:buSzTx/>
              <a:buFontTx/>
              <a:buNone/>
              <a:defRPr b="1" sz="1800"/>
            </a:lvl4pPr>
            <a:lvl5pPr marL="0" indent="1371600">
              <a:buSzTx/>
              <a:buFontTx/>
              <a:buNone/>
              <a:defRPr b="1" sz="18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3471862" y="2250501"/>
            <a:ext cx="2915544" cy="1102936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1800"/>
            </a:pPr>
          </a:p>
        </p:txBody>
      </p:sp>
      <p:sp>
        <p:nvSpPr>
          <p:cNvPr id="50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58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نص العنوان"/>
          <p:cNvSpPr txBox="1"/>
          <p:nvPr>
            <p:ph type="title"/>
          </p:nvPr>
        </p:nvSpPr>
        <p:spPr>
          <a:xfrm>
            <a:off x="472381" y="612034"/>
            <a:ext cx="2211884" cy="2142121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73" name="مستوى النص الأول…"/>
          <p:cNvSpPr txBox="1"/>
          <p:nvPr>
            <p:ph type="body" sz="half" idx="1"/>
          </p:nvPr>
        </p:nvSpPr>
        <p:spPr>
          <a:xfrm>
            <a:off x="2915542" y="1321826"/>
            <a:ext cx="3471864" cy="652411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538842" indent="-195942">
              <a:defRPr sz="2400"/>
            </a:lvl2pPr>
            <a:lvl3pPr marL="914400" indent="-228600">
              <a:defRPr sz="2400"/>
            </a:lvl3pPr>
            <a:lvl4pPr marL="1303019" indent="-274319">
              <a:defRPr sz="2400"/>
            </a:lvl4pPr>
            <a:lvl5pPr marL="1645920" indent="-274320">
              <a:defRPr sz="24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472381" y="2754153"/>
            <a:ext cx="2211884" cy="510241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200"/>
            </a:pPr>
          </a:p>
        </p:txBody>
      </p:sp>
      <p:sp>
        <p:nvSpPr>
          <p:cNvPr id="7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نص العنوان"/>
          <p:cNvSpPr txBox="1"/>
          <p:nvPr>
            <p:ph type="title"/>
          </p:nvPr>
        </p:nvSpPr>
        <p:spPr>
          <a:xfrm>
            <a:off x="472381" y="612034"/>
            <a:ext cx="2211884" cy="2142121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2915542" y="1321826"/>
            <a:ext cx="3471864" cy="652411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مستوى النص الأول…"/>
          <p:cNvSpPr txBox="1"/>
          <p:nvPr>
            <p:ph type="body" sz="quarter" idx="1"/>
          </p:nvPr>
        </p:nvSpPr>
        <p:spPr>
          <a:xfrm>
            <a:off x="472381" y="2754153"/>
            <a:ext cx="2211884" cy="510241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200"/>
            </a:lvl1pPr>
            <a:lvl2pPr marL="0" indent="342900">
              <a:buSzTx/>
              <a:buFontTx/>
              <a:buNone/>
              <a:defRPr sz="1200"/>
            </a:lvl2pPr>
            <a:lvl3pPr marL="0" indent="685800">
              <a:buSzTx/>
              <a:buFontTx/>
              <a:buNone/>
              <a:defRPr sz="1200"/>
            </a:lvl3pPr>
            <a:lvl4pPr marL="0" indent="1028700">
              <a:buSzTx/>
              <a:buFontTx/>
              <a:buNone/>
              <a:defRPr sz="1200"/>
            </a:lvl4pPr>
            <a:lvl5pPr marL="0" indent="1371600">
              <a:buSzTx/>
              <a:buFontTx/>
              <a:buNone/>
              <a:defRPr sz="12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8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ص العنوان"/>
          <p:cNvSpPr txBox="1"/>
          <p:nvPr>
            <p:ph type="title"/>
          </p:nvPr>
        </p:nvSpPr>
        <p:spPr>
          <a:xfrm>
            <a:off x="471487" y="488778"/>
            <a:ext cx="5915026" cy="1774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>
            <a:lvl1pPr rtl="0">
              <a:defRPr/>
            </a:lvl1pPr>
          </a:lstStyle>
          <a:p>
            <a:pPr/>
            <a:r>
              <a:t>نص العنوان</a:t>
            </a:r>
          </a:p>
        </p:txBody>
      </p:sp>
      <p:sp>
        <p:nvSpPr>
          <p:cNvPr id="3" name="مستوى النص الأول…"/>
          <p:cNvSpPr txBox="1"/>
          <p:nvPr>
            <p:ph type="body" idx="1"/>
          </p:nvPr>
        </p:nvSpPr>
        <p:spPr>
          <a:xfrm>
            <a:off x="471487" y="2443887"/>
            <a:ext cx="5915026" cy="5824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" name="رقم الشريحة"/>
          <p:cNvSpPr txBox="1"/>
          <p:nvPr>
            <p:ph type="sldNum" sz="quarter" idx="2"/>
          </p:nvPr>
        </p:nvSpPr>
        <p:spPr>
          <a:xfrm>
            <a:off x="6166286" y="8650409"/>
            <a:ext cx="220227" cy="20591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9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6858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6858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6858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6858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6858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6858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6858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6858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6858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171450" marR="0" indent="-171450" algn="r" defTabSz="685800" rtl="1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1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542925" marR="0" indent="-200025" algn="r" defTabSz="685800" rtl="1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1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925830" marR="0" indent="-240030" algn="r" defTabSz="685800" rtl="1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1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305657" marR="0" indent="-276957" algn="r" defTabSz="685800" rtl="1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1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1648557" marR="0" indent="-276957" algn="r" defTabSz="685800" rtl="1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1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1991457" marR="0" indent="-276957" algn="r" defTabSz="685800" rtl="1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1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2334357" marR="0" indent="-276957" algn="r" defTabSz="685800" rtl="1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1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2677257" marR="0" indent="-276957" algn="r" defTabSz="685800" rtl="1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1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020157" marR="0" indent="-276957" algn="r" defTabSz="685800" rtl="1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1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harmash.com/web-editor/" TargetMode="External"/><Relationship Id="rId3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DDDD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مستطيل: زوايا علوية مستديرة 7"/>
          <p:cNvGrpSpPr/>
          <p:nvPr/>
        </p:nvGrpSpPr>
        <p:grpSpPr>
          <a:xfrm>
            <a:off x="393579" y="222234"/>
            <a:ext cx="6070842" cy="859051"/>
            <a:chOff x="0" y="0"/>
            <a:chExt cx="6070840" cy="859049"/>
          </a:xfrm>
        </p:grpSpPr>
        <p:sp>
          <p:nvSpPr>
            <p:cNvPr id="94" name="شكل"/>
            <p:cNvSpPr/>
            <p:nvPr/>
          </p:nvSpPr>
          <p:spPr>
            <a:xfrm>
              <a:off x="0" y="122027"/>
              <a:ext cx="6070841" cy="586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48" y="0"/>
                  </a:moveTo>
                  <a:lnTo>
                    <a:pt x="21252" y="0"/>
                  </a:lnTo>
                  <a:cubicBezTo>
                    <a:pt x="21444" y="0"/>
                    <a:pt x="21600" y="1612"/>
                    <a:pt x="21600" y="3600"/>
                  </a:cubicBezTo>
                  <a:lnTo>
                    <a:pt x="21600" y="21600"/>
                  </a:lnTo>
                  <a:lnTo>
                    <a:pt x="0" y="21600"/>
                  </a:lnTo>
                  <a:lnTo>
                    <a:pt x="0" y="3600"/>
                  </a:lnTo>
                  <a:cubicBezTo>
                    <a:pt x="0" y="1612"/>
                    <a:pt x="156" y="0"/>
                    <a:pt x="348" y="0"/>
                  </a:cubicBezTo>
                  <a:close/>
                </a:path>
              </a:pathLst>
            </a:custGeom>
            <a:solidFill>
              <a:srgbClr val="FFFFFF"/>
            </a:solidFill>
            <a:ln w="38100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rtl="0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95" name="استمارة تقييم نشاط البرمجة بلغة html"/>
            <p:cNvSpPr txBox="1"/>
            <p:nvPr/>
          </p:nvSpPr>
          <p:spPr>
            <a:xfrm>
              <a:off x="108257" y="0"/>
              <a:ext cx="5854327" cy="85905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>
                <a:defRPr>
                  <a:ln w="3175" cap="flat">
                    <a:solidFill>
                      <a:srgbClr val="AFABAB"/>
                    </a:solidFill>
                    <a:prstDash val="solid"/>
                    <a:round/>
                  </a:ln>
                  <a:solidFill>
                    <a:schemeClr val="accent1"/>
                  </a:solidFill>
                  <a:effectLst>
                    <a:outerShdw sx="100000" sy="100000" kx="0" ky="0" algn="b" rotWithShape="0" blurRad="38100" dist="38100" dir="2700000">
                      <a:srgbClr val="000000">
                        <a:alpha val="43137"/>
                      </a:srgbClr>
                    </a:outerShdw>
                  </a:effectLst>
                  <a:latin typeface="AGA Kaleelah Regular"/>
                  <a:ea typeface="AGA Kaleelah Regular"/>
                  <a:cs typeface="AGA Kaleelah Regular"/>
                  <a:sym typeface="AGA Kaleelah Regular"/>
                </a:defRPr>
              </a:lvl1pPr>
            </a:lstStyle>
            <a:p>
              <a:pPr rtl="0">
                <a:defRPr>
                  <a:latin typeface="+mj-lt"/>
                  <a:ea typeface="+mj-ea"/>
                  <a:cs typeface="+mj-cs"/>
                  <a:sym typeface="Calibri"/>
                </a:defRPr>
              </a:pPr>
              <a:r>
                <a:rPr>
                  <a:latin typeface="AGA Kaleelah Regular"/>
                  <a:ea typeface="AGA Kaleelah Regular"/>
                  <a:cs typeface="AGA Kaleelah Regular"/>
                  <a:sym typeface="AGA Kaleelah Regular"/>
                </a:rPr>
                <a:t>استمارة تقييم نشاط البرمجة بلغة html</a:t>
              </a:r>
            </a:p>
          </p:txBody>
        </p:sp>
      </p:grpSp>
      <p:sp>
        <p:nvSpPr>
          <p:cNvPr id="97" name="مربع نص 9"/>
          <p:cNvSpPr txBox="1"/>
          <p:nvPr/>
        </p:nvSpPr>
        <p:spPr>
          <a:xfrm>
            <a:off x="555774" y="1172176"/>
            <a:ext cx="6070841" cy="12556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 rtl="0">
              <a:defRPr sz="1600">
                <a:solidFill>
                  <a:srgbClr val="C00000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</a:defRPr>
            </a:pPr>
            <a:r>
              <a:rPr>
                <a:latin typeface="AL-Mateen"/>
                <a:ea typeface="AL-Mateen"/>
                <a:cs typeface="AL-Mateen"/>
                <a:sym typeface="AL-Mateen"/>
              </a:rPr>
              <a:t>من خلال دراستك للوحدة الثالثة </a:t>
            </a:r>
            <a:r>
              <a:t>(</a:t>
            </a:r>
            <a:r>
              <a:rPr>
                <a:latin typeface="AL-Mateen"/>
                <a:ea typeface="AL-Mateen"/>
                <a:cs typeface="AL-Mateen"/>
                <a:sym typeface="AL-Mateen"/>
              </a:rPr>
              <a:t>البرمجة باستخدام لغة ترميز النص التشعبي  </a:t>
            </a:r>
            <a:r>
              <a:t>HTML</a:t>
            </a:r>
            <a:r>
              <a:t>)</a:t>
            </a:r>
          </a:p>
          <a:p>
            <a:pPr algn="r" rtl="0">
              <a:defRPr sz="1600">
                <a:solidFill>
                  <a:srgbClr val="C00000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</a:defRPr>
            </a:pPr>
            <a:r>
              <a:rPr>
                <a:latin typeface="AL-Mateen"/>
                <a:ea typeface="AL-Mateen"/>
                <a:cs typeface="AL-Mateen"/>
                <a:sym typeface="AL-Mateen"/>
              </a:rPr>
              <a:t>قومي بأداء المهام التالية مع مراعاة البنود المطلوبة في الجدول أدناه</a:t>
            </a:r>
            <a:r>
              <a:t>:</a:t>
            </a:r>
            <a:endParaRPr>
              <a:latin typeface="Sakkal Majalla"/>
              <a:ea typeface="Sakkal Majalla"/>
              <a:cs typeface="Sakkal Majalla"/>
              <a:sym typeface="Sakkal Majalla"/>
            </a:endParaRPr>
          </a:p>
          <a:p>
            <a:pPr algn="r" rtl="0">
              <a:defRPr sz="800"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</a:defRPr>
            </a:pPr>
          </a:p>
          <a:p>
            <a:pPr rtl="0">
              <a:defRPr b="1" sz="1200"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Sakkal Majalla"/>
                <a:ea typeface="Sakkal Majalla"/>
                <a:cs typeface="Sakkal Majalla"/>
                <a:sym typeface="Sakkal Majalla"/>
              </a:defRPr>
            </a:pPr>
            <a:r>
              <a:t>"يمكنك استخدام أي برنامج أو تطبيق يتيح لك البرمجة بلغة</a:t>
            </a:r>
            <a:r>
              <a:t>html </a:t>
            </a:r>
            <a:r>
              <a:t>  أو موقع </a:t>
            </a:r>
            <a:r>
              <a:rPr b="0" sz="1400"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+mj-lt"/>
                <a:ea typeface="+mj-ea"/>
                <a:cs typeface="+mj-cs"/>
                <a:sym typeface="Calibri"/>
                <a:hlinkClick r:id="rId2" invalidUrl="" action="" tgtFrame="" tooltip="" history="1" highlightClick="0" endSnd="0"/>
              </a:rPr>
              <a:t>Harmash</a:t>
            </a:r>
            <a:r>
              <a:rPr b="0" sz="1400">
                <a:latin typeface="+mj-lt"/>
                <a:ea typeface="+mj-ea"/>
                <a:cs typeface="+mj-cs"/>
                <a:sym typeface="Calibri"/>
              </a:rPr>
              <a:t> </a:t>
            </a:r>
            <a:r>
              <a:rPr b="0" sz="1400">
                <a:latin typeface="+mj-lt"/>
                <a:ea typeface="+mj-ea"/>
                <a:cs typeface="+mj-cs"/>
                <a:sym typeface="Calibri"/>
              </a:rPr>
              <a:t> "</a:t>
            </a:r>
            <a:endParaRPr b="0" sz="1400">
              <a:latin typeface="+mj-lt"/>
              <a:ea typeface="+mj-ea"/>
              <a:cs typeface="+mj-cs"/>
              <a:sym typeface="Calibri"/>
            </a:endParaRPr>
          </a:p>
          <a:p>
            <a:pPr algn="ctr" defTabSz="685800" rtl="0">
              <a:defRPr sz="1500"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Sakkal Majalla"/>
                <a:ea typeface="Sakkal Majalla"/>
                <a:cs typeface="Sakkal Majalla"/>
                <a:sym typeface="Sakkal Majalla"/>
              </a:defRPr>
            </a:pPr>
            <a:r>
              <a:rPr sz="1400">
                <a:latin typeface="+mj-lt"/>
                <a:ea typeface="+mj-ea"/>
                <a:cs typeface="+mj-cs"/>
                <a:sym typeface="Calibri"/>
              </a:rPr>
              <a:t>قومي بفتح مشروعك السابق واستكملي عليه </a:t>
            </a:r>
          </a:p>
        </p:txBody>
      </p:sp>
      <p:graphicFrame>
        <p:nvGraphicFramePr>
          <p:cNvPr id="98" name="جدول 13"/>
          <p:cNvGraphicFramePr/>
          <p:nvPr/>
        </p:nvGraphicFramePr>
        <p:xfrm>
          <a:off x="6301374" y="2720287"/>
          <a:ext cx="5421166" cy="4678797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1">
                <a:tableStyleId>{2708684C-4D16-4618-839F-0558EEFCDFE6}</a:tableStyleId>
              </a:tblPr>
              <a:tblGrid>
                <a:gridCol w="4387845"/>
                <a:gridCol w="723900"/>
              </a:tblGrid>
              <a:tr h="409174">
                <a:tc>
                  <a:txBody>
                    <a:bodyPr/>
                    <a:lstStyle/>
                    <a:p>
                      <a:pPr algn="ctr" defTabSz="685800" rtl="0">
                        <a:defRPr b="0" sz="2300">
                          <a:effectLst>
                            <a:outerShdw sx="100000" sy="100000" kx="0" ky="0" algn="b" rotWithShape="0" blurRad="38100" dist="38100" dir="2700000">
                              <a:srgbClr val="000000">
                                <a:alpha val="43137"/>
                              </a:srgbClr>
                            </a:outerShdw>
                          </a:effectLst>
                        </a:defRPr>
                      </a:pPr>
                      <a:r>
                        <a:rPr>
                          <a:latin typeface="AL-Mateen"/>
                          <a:ea typeface="AL-Mateen"/>
                          <a:cs typeface="AL-Mateen"/>
                          <a:sym typeface="AL-Mateen"/>
                        </a:rPr>
                        <a:t>المهمة</a:t>
                      </a:r>
                      <a:r>
                        <a:rPr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</a:t>
                      </a:r>
                    </a:p>
                  </a:txBody>
                  <a:tcPr marL="25569" marR="25569" marT="25569" marB="25569" anchor="ctr" anchorCtr="0" horzOverflow="overflow"/>
                </a:tc>
                <a:tc>
                  <a:txBody>
                    <a:bodyPr/>
                    <a:lstStyle/>
                    <a:p>
                      <a:pPr algn="ctr" defTabSz="685800" rtl="0">
                        <a:defRPr b="0" sz="1800"/>
                      </a:pPr>
                      <a:r>
                        <a:rPr sz="2300">
                          <a:effectLst>
                            <a:outerShdw sx="100000" sy="100000" kx="0" ky="0" algn="b" rotWithShape="0" blurRad="38100" dist="38100" dir="2700000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الدرجة</a:t>
                      </a:r>
                    </a:p>
                  </a:txBody>
                  <a:tcPr marL="25569" marR="25569" marT="25569" marB="25569" anchor="ctr" anchorCtr="0" horzOverflow="overflow"/>
                </a:tc>
              </a:tr>
              <a:tr h="376853">
                <a:tc>
                  <a:txBody>
                    <a:bodyPr/>
                    <a:lstStyle/>
                    <a:p>
                      <a:pPr algn="ctr" defTabSz="685800" rtl="0">
                        <a:defRPr sz="1800"/>
                      </a:pPr>
                      <a:r>
                        <a:rPr sz="1500">
                          <a:effectLst>
                            <a:outerShdw sx="100000" sy="100000" kx="0" ky="0" algn="b" rotWithShape="0" blurRad="38100" dist="38100" dir="27000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فتح برنامج او موقع محرر اكواد ثم ادراج صفحة </a:t>
                      </a:r>
                    </a:p>
                  </a:txBody>
                  <a:tcPr marL="25569" marR="25569" marT="25569" marB="25569" anchor="ctr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5800" rtl="0">
                        <a:defRPr sz="1800"/>
                      </a:pPr>
                      <a:r>
                        <a:rPr sz="1500">
                          <a:effectLst>
                            <a:outerShdw sx="100000" sy="100000" kx="0" ky="0" algn="b" rotWithShape="0" blurRad="38100" dist="38100" dir="27000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١</a:t>
                      </a:r>
                    </a:p>
                  </a:txBody>
                  <a:tcPr marL="25569" marR="25569" marT="25569" marB="25569" anchor="ctr" anchorCtr="0" horzOverflow="overflow">
                    <a:solidFill>
                      <a:srgbClr val="FFFFFF"/>
                    </a:solidFill>
                  </a:tcPr>
                </a:tc>
              </a:tr>
              <a:tr h="376853">
                <a:tc>
                  <a:txBody>
                    <a:bodyPr/>
                    <a:lstStyle/>
                    <a:p>
                      <a:pPr algn="ctr" defTabSz="685800" rtl="0">
                        <a:defRPr sz="1800"/>
                      </a:pPr>
                      <a:r>
                        <a:rPr sz="1500">
                          <a:effectLst>
                            <a:outerShdw sx="100000" sy="100000" kx="0" ky="0" algn="b" rotWithShape="0" blurRad="38100" dist="38100" dir="27000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تغيير عنوان صفحة الويب الي اسمك الثنائي</a:t>
                      </a:r>
                    </a:p>
                  </a:txBody>
                  <a:tcPr marL="25569" marR="25569" marT="25569" marB="25569" anchor="ctr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5800" rtl="0">
                        <a:defRPr sz="1800"/>
                      </a:pPr>
                      <a:r>
                        <a:rPr sz="1500">
                          <a:effectLst>
                            <a:outerShdw sx="100000" sy="100000" kx="0" ky="0" algn="b" rotWithShape="0" blurRad="38100" dist="38100" dir="27000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١</a:t>
                      </a:r>
                    </a:p>
                  </a:txBody>
                  <a:tcPr marL="25569" marR="25569" marT="25569" marB="25569" anchor="ctr" anchorCtr="0" horzOverflow="overflow">
                    <a:solidFill>
                      <a:srgbClr val="FFFFFF"/>
                    </a:solidFill>
                  </a:tcPr>
                </a:tc>
              </a:tr>
              <a:tr h="539444">
                <a:tc>
                  <a:txBody>
                    <a:bodyPr/>
                    <a:lstStyle/>
                    <a:p>
                      <a:pPr algn="ctr" defTabSz="685800" rtl="0">
                        <a:defRPr sz="1800"/>
                      </a:pPr>
                      <a:r>
                        <a:rPr sz="1500">
                          <a:effectLst>
                            <a:outerShdw sx="100000" sy="100000" kx="0" ky="0" algn="b" rotWithShape="0" blurRad="38100" dist="38100" dir="27000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استخدام وسم  fieldset لتجميع الحقول</a:t>
                      </a:r>
                    </a:p>
                  </a:txBody>
                  <a:tcPr marL="25569" marR="25569" marT="25569" marB="25569" anchor="ctr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685800" rtl="0">
                        <a:defRPr sz="1800"/>
                      </a:pPr>
                      <a:r>
                        <a:rPr sz="1500">
                          <a:effectLst>
                            <a:outerShdw sx="100000" sy="100000" kx="0" ky="0" algn="b" rotWithShape="0" blurRad="38100" dist="38100" dir="27000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١</a:t>
                      </a:r>
                    </a:p>
                  </a:txBody>
                  <a:tcPr marL="25569" marR="25569" marT="25569" marB="25569" anchor="ctr" anchorCtr="0" horzOverflow="overflow">
                    <a:noFill/>
                  </a:tcPr>
                </a:tc>
              </a:tr>
              <a:tr h="376853">
                <a:tc>
                  <a:txBody>
                    <a:bodyPr/>
                    <a:lstStyle/>
                    <a:p>
                      <a:pPr algn="ctr" defTabSz="685800" rtl="0">
                        <a:defRPr sz="1800"/>
                      </a:pPr>
                      <a:r>
                        <a:rPr sz="1500">
                          <a:effectLst>
                            <a:outerShdw sx="100000" sy="100000" kx="0" ky="0" algn="b" rotWithShape="0" blurRad="38100" dist="38100" dir="27000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باستخدام وسم legend سمي مجموعة الحقول نموذج تسجيل مضيفة له (اسمك )</a:t>
                      </a:r>
                    </a:p>
                  </a:txBody>
                  <a:tcPr marL="0" marR="0" marT="0" marB="0" anchor="ctr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5800" rtl="0">
                        <a:defRPr sz="1800"/>
                      </a:pPr>
                      <a:r>
                        <a:rPr sz="1500">
                          <a:effectLst>
                            <a:outerShdw sx="100000" sy="100000" kx="0" ky="0" algn="b" rotWithShape="0" blurRad="38100" dist="38100" dir="27000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١</a:t>
                      </a:r>
                    </a:p>
                  </a:txBody>
                  <a:tcPr marL="0" marR="0" marT="0" marB="0" anchor="ctr" anchorCtr="0" horzOverflow="overflow">
                    <a:solidFill>
                      <a:srgbClr val="FFFFFF"/>
                    </a:solidFill>
                  </a:tcPr>
                </a:tc>
              </a:tr>
              <a:tr h="376853">
                <a:tc>
                  <a:txBody>
                    <a:bodyPr/>
                    <a:lstStyle/>
                    <a:p>
                      <a:pPr algn="ctr" defTabSz="685800" rtl="0">
                        <a:defRPr sz="1800"/>
                      </a:pPr>
                      <a:r>
                        <a:rPr sz="1500">
                          <a:effectLst>
                            <a:outerShdw sx="100000" sy="100000" kx="0" ky="0" algn="b" rotWithShape="0" blurRad="38100" dist="38100" dir="27000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قومي باضافة حقل ل
١- تسجيل اسم المستخدم
٢- كلمة المرور
٣- الايميل
٤-ازرار خيار لتحديد الجنس 
٥- زر ارسال </a:t>
                      </a:r>
                    </a:p>
                  </a:txBody>
                  <a:tcPr marL="25569" marR="25569" marT="25569" marB="25569" anchor="ctr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685800" rtl="0">
                        <a:defRPr sz="1800"/>
                      </a:pPr>
                      <a:r>
                        <a:rPr sz="1500">
                          <a:effectLst>
                            <a:outerShdw sx="100000" sy="100000" kx="0" ky="0" algn="b" rotWithShape="0" blurRad="38100" dist="38100" dir="27000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٥</a:t>
                      </a:r>
                    </a:p>
                  </a:txBody>
                  <a:tcPr marL="25569" marR="25569" marT="25569" marB="25569" anchor="ctr" anchorCtr="0" horzOverflow="overflow">
                    <a:noFill/>
                  </a:tcPr>
                </a:tc>
              </a:tr>
              <a:tr h="409174">
                <a:tc>
                  <a:txBody>
                    <a:bodyPr/>
                    <a:lstStyle/>
                    <a:p>
                      <a:pPr algn="ctr" defTabSz="685800" rtl="0">
                        <a:defRPr sz="1800"/>
                      </a:pPr>
                      <a:r>
                        <a:rPr sz="15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38100" dist="38100" dir="2700000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اخذ لقطة شاشة لصحفة الكود + صفحة التنفيذ ودمجهما بصورة واحدة ثم رافعها داخل النشاط في المنصة</a:t>
                      </a: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685800" rtl="0">
                        <a:defRPr sz="1800"/>
                      </a:pPr>
                      <a:r>
                        <a:rPr sz="1500">
                          <a:solidFill>
                            <a:srgbClr val="FFFFFF"/>
                          </a:solidFill>
                          <a:effectLst>
                            <a:outerShdw sx="100000" sy="100000" kx="0" ky="0" algn="b" rotWithShape="0" blurRad="38100" dist="38100" dir="2700000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١</a:t>
                      </a: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pic>
        <p:nvPicPr>
          <p:cNvPr id="99" name="صورة 4" descr="صورة 4"/>
          <p:cNvPicPr>
            <a:picLocks noChangeAspect="1"/>
          </p:cNvPicPr>
          <p:nvPr/>
        </p:nvPicPr>
        <p:blipFill>
          <a:blip r:embed="rId3">
            <a:extLst/>
          </a:blip>
          <a:srcRect l="9538" t="5778" r="10335" b="4656"/>
          <a:stretch>
            <a:fillRect/>
          </a:stretch>
        </p:blipFill>
        <p:spPr>
          <a:xfrm>
            <a:off x="26698" y="8233829"/>
            <a:ext cx="1329978" cy="858945"/>
          </a:xfrm>
          <a:prstGeom prst="rect">
            <a:avLst/>
          </a:prstGeom>
          <a:ln w="12700">
            <a:miter lim="400000"/>
          </a:ln>
        </p:spPr>
      </p:pic>
      <p:sp>
        <p:nvSpPr>
          <p:cNvPr id="100" name="مربع نص 11"/>
          <p:cNvSpPr txBox="1"/>
          <p:nvPr/>
        </p:nvSpPr>
        <p:spPr>
          <a:xfrm>
            <a:off x="1379356" y="7572872"/>
            <a:ext cx="5125815" cy="4546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rtl="0">
              <a:defRPr b="1" sz="1100">
                <a:solidFill>
                  <a:srgbClr val="548235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Sakkal Majalla"/>
                <a:ea typeface="Sakkal Majalla"/>
                <a:cs typeface="Sakkal Majalla"/>
                <a:sym typeface="Sakkal Majalla"/>
              </a:defRPr>
            </a:pPr>
            <a:r>
              <a:t>ملاحظة:</a:t>
            </a:r>
            <a:r>
              <a:rPr>
                <a:solidFill>
                  <a:srgbClr val="000000"/>
                </a:solidFill>
              </a:rPr>
              <a:t>  _ احرصي على معاينة صفحة الويب للتأكد من صحة الأكواد قبل التسليم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نسق Office">
  <a:themeElements>
    <a:clrScheme name="نسق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نسق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نسق Office">
  <a:themeElements>
    <a:clrScheme name="نسق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نسق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