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77"/>
  </p:notesMasterIdLst>
  <p:sldIdLst>
    <p:sldId id="257" r:id="rId2"/>
    <p:sldId id="11088950" r:id="rId3"/>
    <p:sldId id="262" r:id="rId4"/>
    <p:sldId id="11088946" r:id="rId5"/>
    <p:sldId id="266" r:id="rId6"/>
    <p:sldId id="278" r:id="rId7"/>
    <p:sldId id="11089142" r:id="rId8"/>
    <p:sldId id="11089073" r:id="rId9"/>
    <p:sldId id="11089072" r:id="rId10"/>
    <p:sldId id="11089074" r:id="rId11"/>
    <p:sldId id="11089075" r:id="rId12"/>
    <p:sldId id="11089143" r:id="rId13"/>
    <p:sldId id="11089077" r:id="rId14"/>
    <p:sldId id="11089121" r:id="rId15"/>
    <p:sldId id="11089078" r:id="rId16"/>
    <p:sldId id="11089079" r:id="rId17"/>
    <p:sldId id="11089080" r:id="rId18"/>
    <p:sldId id="11089140" r:id="rId19"/>
    <p:sldId id="11089081" r:id="rId20"/>
    <p:sldId id="11089141" r:id="rId21"/>
    <p:sldId id="11089125" r:id="rId22"/>
    <p:sldId id="11089122" r:id="rId23"/>
    <p:sldId id="11089082" r:id="rId24"/>
    <p:sldId id="11089144" r:id="rId25"/>
    <p:sldId id="11089145" r:id="rId26"/>
    <p:sldId id="11089117" r:id="rId27"/>
    <p:sldId id="11089118" r:id="rId28"/>
    <p:sldId id="11089146" r:id="rId29"/>
    <p:sldId id="11089086" r:id="rId30"/>
    <p:sldId id="11089147" r:id="rId31"/>
    <p:sldId id="11089085" r:id="rId32"/>
    <p:sldId id="11089087" r:id="rId33"/>
    <p:sldId id="11089119" r:id="rId34"/>
    <p:sldId id="11089120" r:id="rId35"/>
    <p:sldId id="11089088" r:id="rId36"/>
    <p:sldId id="11089084" r:id="rId37"/>
    <p:sldId id="11089090" r:id="rId38"/>
    <p:sldId id="11089091" r:id="rId39"/>
    <p:sldId id="11089124" r:id="rId40"/>
    <p:sldId id="11089092" r:id="rId41"/>
    <p:sldId id="11089148" r:id="rId42"/>
    <p:sldId id="11089139" r:id="rId43"/>
    <p:sldId id="11089097" r:id="rId44"/>
    <p:sldId id="11089093" r:id="rId45"/>
    <p:sldId id="11089128" r:id="rId46"/>
    <p:sldId id="11089094" r:id="rId47"/>
    <p:sldId id="11089129" r:id="rId48"/>
    <p:sldId id="11089095" r:id="rId49"/>
    <p:sldId id="11089098" r:id="rId50"/>
    <p:sldId id="11089099" r:id="rId51"/>
    <p:sldId id="11089100" r:id="rId52"/>
    <p:sldId id="11089101" r:id="rId53"/>
    <p:sldId id="11089130" r:id="rId54"/>
    <p:sldId id="11089132" r:id="rId55"/>
    <p:sldId id="11089131" r:id="rId56"/>
    <p:sldId id="11089103" r:id="rId57"/>
    <p:sldId id="11089104" r:id="rId58"/>
    <p:sldId id="11089150" r:id="rId59"/>
    <p:sldId id="11089105" r:id="rId60"/>
    <p:sldId id="11089133" r:id="rId61"/>
    <p:sldId id="11089106" r:id="rId62"/>
    <p:sldId id="11089107" r:id="rId63"/>
    <p:sldId id="11089108" r:id="rId64"/>
    <p:sldId id="11089109" r:id="rId65"/>
    <p:sldId id="11089110" r:id="rId66"/>
    <p:sldId id="11089151" r:id="rId67"/>
    <p:sldId id="11089111" r:id="rId68"/>
    <p:sldId id="11089134" r:id="rId69"/>
    <p:sldId id="11089152" r:id="rId70"/>
    <p:sldId id="11089112" r:id="rId71"/>
    <p:sldId id="11089135" r:id="rId72"/>
    <p:sldId id="11089136" r:id="rId73"/>
    <p:sldId id="11089137" r:id="rId74"/>
    <p:sldId id="11089138" r:id="rId75"/>
    <p:sldId id="11089149" r:id="rId7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028F"/>
    <a:srgbClr val="005C2A"/>
    <a:srgbClr val="0C8190"/>
    <a:srgbClr val="E6FFD7"/>
    <a:srgbClr val="E2C9E7"/>
    <a:srgbClr val="C9E7E6"/>
    <a:srgbClr val="DDF4C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299F0F-50C9-4A85-B8BB-37DAAB4FA565}" v="527" dt="2023-12-04T19:43:57.6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نمط فاتح 1 - تميي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نمط فاتح 1 - تميي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نمط فاتح 1 - تميي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نمط فاتح 1 - تميي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103" autoAdjust="0"/>
    <p:restoredTop sz="94660"/>
  </p:normalViewPr>
  <p:slideViewPr>
    <p:cSldViewPr snapToGrid="0">
      <p:cViewPr varScale="1">
        <p:scale>
          <a:sx n="68" d="100"/>
          <a:sy n="68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BFD88D5-1A49-439C-91C7-33ABCCD97D18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9AC2A68-31C3-4AF0-98F9-B3488F3ABA0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6755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EBAA35-C8DD-452E-8E6D-B946964F97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E210F16-3E02-4207-A426-D84D6D25D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43EE003-A962-4808-A44D-58E2DB7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FA78-CFEE-45BB-BEFE-EAB117113CA6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450E147-138D-48D4-8951-2D00639C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824EB53-FAA3-45E8-8296-AE4A3E1A3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1627-73E6-4E20-8D08-33BA56685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7324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8061EDF-52EE-4F91-8B35-D3A4AA2B5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312CA99-0B6E-4E11-B37D-DF011E8C0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E057BC4-A488-47B1-BA2D-A163DC132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FA78-CFEE-45BB-BEFE-EAB117113CA6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97A815C-1155-44BD-AAF4-AD5B4AB97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27F29F2-F2C7-4ECD-9526-7AED01790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1627-73E6-4E20-8D08-33BA56685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4063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93860931-7559-4F72-A397-46CBEEE27F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1A4B0E1-0C5E-4D08-8F09-392E8AA04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1D7D137-BF19-49B7-9DFF-0DE28EB3E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FA78-CFEE-45BB-BEFE-EAB117113CA6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071135-D939-45B6-A0A3-921742176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BAA50E0-61F2-4617-8C52-0E567C4A4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1627-73E6-4E20-8D08-33BA56685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8428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12F973C-7EFD-4561-9DBE-2EFB74B28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D5C8414-DDC7-403C-9396-AF1CD9416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CE8EC-958A-40AA-993C-E1E81C2BD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FA78-CFEE-45BB-BEFE-EAB117113CA6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42167C5-55D0-4E7C-9352-710B69E29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E8ED422-F2F7-4214-89B8-4697D200C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1627-73E6-4E20-8D08-33BA56685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771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D9B366-270E-448A-8410-A9D5FD7EA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803F301-31AC-426D-82FA-2E53010A5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6C03DE-D4DC-41B6-9203-ED982C36F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FA78-CFEE-45BB-BEFE-EAB117113CA6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310378D-C0D8-4A2F-AE5F-62106EDB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C022686-D551-49B5-A935-F717B85F4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1627-73E6-4E20-8D08-33BA56685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074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3DAAA1F-17F7-47A0-AF0D-4628BC723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97CB441-0593-4069-974D-5FD9194378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DB56F93-DCCC-4D95-933C-3C59ED2A5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D28884D-6921-4EFD-B560-B23AB0072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FA78-CFEE-45BB-BEFE-EAB117113CA6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9B63AD1-BDD2-4E19-8E2C-9EABAFA1D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07998C0-CB78-4A65-BCD6-0A8FA2C49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1627-73E6-4E20-8D08-33BA56685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319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6AB750-9E24-4A8B-92AD-43452DFEB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3F669A7-7BF1-4BA3-94FE-6BF350431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2FDDD32-075D-4FB3-827F-00E8F4773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F7BBCE9-FCA5-475D-BDB7-AAB95089A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9677F22C-8605-4381-B84D-C20756DBAC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8AD40D23-A55A-473C-9A6E-B030BDC7D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FA78-CFEE-45BB-BEFE-EAB117113CA6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38867DF-935E-42F8-AF57-B332EBE11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3C77416-73BD-4956-A045-F73C63C35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1627-73E6-4E20-8D08-33BA56685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5362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1EEE8E7-D043-4484-90A6-11758A4E8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1F87F698-9F6D-49EB-B97B-CE4C36557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FA78-CFEE-45BB-BEFE-EAB117113CA6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4C12A80F-D16C-40E8-A191-20A3BC0B3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7D579A4-C4EB-43EB-A1C7-C00BF6F9B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1627-73E6-4E20-8D08-33BA56685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8970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7C14046-5C7F-4CFD-8C29-E035BBE0B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FA78-CFEE-45BB-BEFE-EAB117113CA6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336038F-CBFD-4E54-8623-66DA16420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F94E313-DEAF-4253-BE7A-4B6A9F302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1627-73E6-4E20-8D08-33BA56685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7091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BFC05F6-714F-49C9-81D2-494B513E0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C765DA8-A7F3-4ED7-BD3D-CA05A9D8A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96C8D74-3AA1-45E2-BA99-9CD1639FD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599B082-2D19-4253-BC3E-C634C5CCB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FA78-CFEE-45BB-BEFE-EAB117113CA6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C0D94A7-6212-45B0-B632-40F3C9BCE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CEEF711-8EFC-4718-9478-ADB377521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1627-73E6-4E20-8D08-33BA56685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310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5457B9A-30A2-4A5B-BEE3-6D75C1778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CE05158-8D22-4C46-9E86-4DAF026CBE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B21E407-210C-40A6-97F7-22F9789298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FF1A00A-7B9C-410D-8615-0C8FCB4B4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FA78-CFEE-45BB-BEFE-EAB117113CA6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62C045D-8500-400C-B10F-E8272449D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7457862-102A-4F0C-8170-937A04BEB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A1627-73E6-4E20-8D08-33BA56685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0488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96797F9-380C-441F-99A0-4B27CD106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B1115CD-8E47-43C0-8848-21993208B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7B75C26-DC9C-4F82-9F9F-A646CEEE77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BDFA78-CFEE-45BB-BEFE-EAB117113CA6}" type="datetimeFigureOut">
              <a:rPr lang="ar-SA" smtClean="0"/>
              <a:t>14/06/45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7E55E37-9096-485B-8702-CC2F490353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4C9BC09-C33F-435A-99A6-666BFD9E6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A1627-73E6-4E20-8D08-33BA5668558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356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4C594DF-C8BA-4BD4-B89D-AAD873E525ED}"/>
              </a:ext>
            </a:extLst>
          </p:cNvPr>
          <p:cNvSpPr txBox="1"/>
          <p:nvPr/>
        </p:nvSpPr>
        <p:spPr>
          <a:xfrm>
            <a:off x="5589638" y="2023445"/>
            <a:ext cx="6218903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latin typeface="Calibri" panose="020F0502020204030204" pitchFamily="34" charset="0"/>
                <a:cs typeface="Calibri" panose="020F0502020204030204" pitchFamily="34" charset="0"/>
              </a:rPr>
              <a:t>مقرر التصميم الرقمي 1-2</a:t>
            </a:r>
          </a:p>
          <a:p>
            <a:pPr algn="ctr"/>
            <a:r>
              <a:rPr lang="ar-SA" sz="40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السنة الثالثة ) مسار عام</a:t>
            </a:r>
          </a:p>
          <a:p>
            <a:pPr algn="ctr"/>
            <a:r>
              <a:rPr lang="ar-SA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الفصل الدراسي الثاني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FAAA6773-084B-412F-B781-A41816619E0F}"/>
              </a:ext>
            </a:extLst>
          </p:cNvPr>
          <p:cNvSpPr txBox="1"/>
          <p:nvPr/>
        </p:nvSpPr>
        <p:spPr>
          <a:xfrm>
            <a:off x="5710083" y="5188463"/>
            <a:ext cx="60984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atin typeface="Calibri" panose="020F0502020204030204" pitchFamily="34" charset="0"/>
                <a:cs typeface="DecoType Naskh Special" panose="02010000000000000000" pitchFamily="2" charset="-78"/>
              </a:rPr>
              <a:t>المعلمة : نجود دحمان </a:t>
            </a:r>
          </a:p>
        </p:txBody>
      </p:sp>
    </p:spTree>
    <p:extLst>
      <p:ext uri="{BB962C8B-B14F-4D97-AF65-F5344CB8AC3E}">
        <p14:creationId xmlns:p14="http://schemas.microsoft.com/office/powerpoint/2010/main" val="2755312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B87F96F2-91AF-4099-B1D9-BB14F56C0983}"/>
              </a:ext>
            </a:extLst>
          </p:cNvPr>
          <p:cNvSpPr txBox="1"/>
          <p:nvPr/>
        </p:nvSpPr>
        <p:spPr>
          <a:xfrm>
            <a:off x="841717" y="3467686"/>
            <a:ext cx="105085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النموذج الأصلي </a:t>
            </a:r>
            <a:r>
              <a:rPr lang="ar-SA" sz="3600" b="1" dirty="0">
                <a:solidFill>
                  <a:srgbClr val="0C81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نمط الشخصية ) </a:t>
            </a:r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هو مجموعة من السمات الفريدة التي تصنف الشخصية في مجموعة معينة .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A5051AB-B698-479B-B3A7-2477C248BA81}"/>
              </a:ext>
            </a:extLst>
          </p:cNvPr>
          <p:cNvSpPr txBox="1"/>
          <p:nvPr/>
        </p:nvSpPr>
        <p:spPr>
          <a:xfrm>
            <a:off x="841716" y="5079695"/>
            <a:ext cx="105085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ويشير إلى </a:t>
            </a:r>
            <a:r>
              <a:rPr lang="ar-SA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نوع الشخصية </a:t>
            </a:r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، ويمثل الشخصية والسمات الشخصية التي تتسم بها ، والسلوك الذي نرغب في أن تمثله الشخصية 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E3978D52-EC00-40AF-93A1-985AA086F8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704" y="184466"/>
            <a:ext cx="3283220" cy="328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13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8268B13-9CF4-4B7E-AFAD-7ECD4C352E43}"/>
              </a:ext>
            </a:extLst>
          </p:cNvPr>
          <p:cNvSpPr txBox="1"/>
          <p:nvPr/>
        </p:nvSpPr>
        <p:spPr>
          <a:xfrm>
            <a:off x="1114101" y="448157"/>
            <a:ext cx="1050856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هناك العديد من النماذج الأصلية مثل : 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المحب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r-SA" sz="3200" b="1" dirty="0">
                <a:solidFill>
                  <a:srgbClr val="0C81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والساحر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b="1" dirty="0">
                <a:solidFill>
                  <a:srgbClr val="005C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والخارج عن القانون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والمستكشف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r-S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والذكي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والبريء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r-SA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والقائد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r-SA" sz="3200" b="1" dirty="0">
                <a:solidFill>
                  <a:srgbClr val="A602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والمرح</a:t>
            </a: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ar-SA" sz="32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والأحمق وغيرة ..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457C9B0-2672-4845-A59C-FFC5871E4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204" y="4864898"/>
            <a:ext cx="1129220" cy="112922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3330E27-DE49-4C35-8C88-26EEEF596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19" y="1825095"/>
            <a:ext cx="987964" cy="98796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C547C68-D16E-40CD-941C-94F5EF18D2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334" y="546631"/>
            <a:ext cx="928351" cy="92835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4259A7A5-A262-487C-91F8-D98F3EA3D2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998" y="3033002"/>
            <a:ext cx="1352206" cy="135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98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AE51CF24-58BB-4DBA-8012-BD0E90883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88" y="344666"/>
            <a:ext cx="8008432" cy="621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04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1C8022A7-7A45-4DA9-BE65-12EA8637A3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653057"/>
              </p:ext>
            </p:extLst>
          </p:nvPr>
        </p:nvGraphicFramePr>
        <p:xfrm>
          <a:off x="1093372" y="318094"/>
          <a:ext cx="10005256" cy="6128800"/>
        </p:xfrm>
        <a:graphic>
          <a:graphicData uri="http://schemas.openxmlformats.org/drawingml/2006/table">
            <a:tbl>
              <a:tblPr rtl="1" firstRow="1" bandRow="1">
                <a:tableStyleId>{D27102A9-8310-4765-A935-A1911B00CA55}</a:tableStyleId>
              </a:tblPr>
              <a:tblGrid>
                <a:gridCol w="5002628">
                  <a:extLst>
                    <a:ext uri="{9D8B030D-6E8A-4147-A177-3AD203B41FA5}">
                      <a16:colId xmlns:a16="http://schemas.microsoft.com/office/drawing/2014/main" val="1557106163"/>
                    </a:ext>
                  </a:extLst>
                </a:gridCol>
                <a:gridCol w="5002628">
                  <a:extLst>
                    <a:ext uri="{9D8B030D-6E8A-4147-A177-3AD203B41FA5}">
                      <a16:colId xmlns:a16="http://schemas.microsoft.com/office/drawing/2014/main" val="1446037018"/>
                    </a:ext>
                  </a:extLst>
                </a:gridCol>
              </a:tblGrid>
              <a:tr h="751050">
                <a:tc gridSpan="2"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سمات الشخصية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9566077"/>
                  </a:ext>
                </a:extLst>
              </a:tr>
              <a:tr h="1075550">
                <a:tc>
                  <a:txBody>
                    <a:bodyPr/>
                    <a:lstStyle/>
                    <a:p>
                      <a:pPr algn="ctr" rtl="1"/>
                      <a:endParaRPr lang="ar-SA" sz="3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ملك ، قائد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965820"/>
                  </a:ext>
                </a:extLst>
              </a:tr>
              <a:tr h="1075550">
                <a:tc>
                  <a:txBody>
                    <a:bodyPr/>
                    <a:lstStyle/>
                    <a:p>
                      <a:pPr algn="ctr" rtl="1"/>
                      <a:endParaRPr lang="ar-SA" sz="3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فضولي ، مغامر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0373297"/>
                  </a:ext>
                </a:extLst>
              </a:tr>
              <a:tr h="1075550">
                <a:tc>
                  <a:txBody>
                    <a:bodyPr/>
                    <a:lstStyle/>
                    <a:p>
                      <a:pPr algn="ctr" rtl="1"/>
                      <a:endParaRPr lang="ar-SA" sz="3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مستقل وشرير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2836452"/>
                  </a:ext>
                </a:extLst>
              </a:tr>
              <a:tr h="1075550">
                <a:tc>
                  <a:txBody>
                    <a:bodyPr/>
                    <a:lstStyle/>
                    <a:p>
                      <a:pPr algn="ctr" rtl="1"/>
                      <a:endParaRPr lang="ar-SA" sz="3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مخلص ومطيع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650629"/>
                  </a:ext>
                </a:extLst>
              </a:tr>
              <a:tr h="1075550">
                <a:tc>
                  <a:txBody>
                    <a:bodyPr/>
                    <a:lstStyle/>
                    <a:p>
                      <a:pPr algn="ctr" rtl="1"/>
                      <a:endParaRPr lang="ar-SA" sz="3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المستكشف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6204625"/>
                  </a:ext>
                </a:extLst>
              </a:tr>
            </a:tbl>
          </a:graphicData>
        </a:graphic>
      </p:graphicFrame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E3A8C805-BF7A-4743-A213-326DCC8A4804}"/>
              </a:ext>
            </a:extLst>
          </p:cNvPr>
          <p:cNvGrpSpPr/>
          <p:nvPr/>
        </p:nvGrpSpPr>
        <p:grpSpPr>
          <a:xfrm>
            <a:off x="7676492" y="1009988"/>
            <a:ext cx="1170765" cy="5485042"/>
            <a:chOff x="7676492" y="1009988"/>
            <a:chExt cx="1170765" cy="5485042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367295E1-27EE-4E65-B012-E0F2700C8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676492" y="1009988"/>
              <a:ext cx="1170765" cy="4108723"/>
            </a:xfrm>
            <a:prstGeom prst="rect">
              <a:avLst/>
            </a:prstGeom>
          </p:spPr>
        </p:pic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1D5ACE85-815C-41AE-96FF-E8B82275B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41921" y="5263120"/>
              <a:ext cx="725067" cy="123191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3996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09AA2089-68BB-4FF9-BA4B-9B8E457C357C}"/>
              </a:ext>
            </a:extLst>
          </p:cNvPr>
          <p:cNvGrpSpPr/>
          <p:nvPr/>
        </p:nvGrpSpPr>
        <p:grpSpPr>
          <a:xfrm>
            <a:off x="433753" y="510242"/>
            <a:ext cx="11324493" cy="5341918"/>
            <a:chOff x="585566" y="636851"/>
            <a:chExt cx="11324493" cy="5341918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AC6A27B6-EB5B-4A42-BE27-CD9D5099A9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7685" t="25714" r="4702" b="28334"/>
            <a:stretch/>
          </p:blipFill>
          <p:spPr>
            <a:xfrm>
              <a:off x="585566" y="636851"/>
              <a:ext cx="11324493" cy="5341918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33ABC2BA-DA48-47FB-8FA3-5DC5A077FD6F}"/>
                </a:ext>
              </a:extLst>
            </p:cNvPr>
            <p:cNvSpPr txBox="1"/>
            <p:nvPr/>
          </p:nvSpPr>
          <p:spPr>
            <a:xfrm>
              <a:off x="1080280" y="3209336"/>
              <a:ext cx="9959338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6000" b="1" dirty="0">
                  <a:latin typeface="Calibri" panose="020F0502020204030204" pitchFamily="34" charset="0"/>
                  <a:cs typeface="Calibri" panose="020F0502020204030204" pitchFamily="34" charset="0"/>
                </a:rPr>
                <a:t>2- خريطة أسئلة القصة للشخصية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24284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>
            <a:extLst>
              <a:ext uri="{FF2B5EF4-FFF2-40B4-BE49-F238E27FC236}">
                <a16:creationId xmlns:a16="http://schemas.microsoft.com/office/drawing/2014/main" id="{E9C3FDF2-6516-40D0-8418-D6C616291BE4}"/>
              </a:ext>
            </a:extLst>
          </p:cNvPr>
          <p:cNvSpPr txBox="1"/>
          <p:nvPr/>
        </p:nvSpPr>
        <p:spPr>
          <a:xfrm>
            <a:off x="1471016" y="4229384"/>
            <a:ext cx="97235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القصة مهمة لتصميم الشخصية وسماتها حيث إنها تسهل على المصمم إنشاء التصميم النهائي للشخصية .</a:t>
            </a:r>
          </a:p>
          <a:p>
            <a:pPr algn="ctr" rtl="1"/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فمن خلال الإجابة على مجموعة من الأسئلة يتمكن المصمم من تصميم تصور الشخصية .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81D4CDF-5B3D-4DAC-B849-68EB0A8C5514}"/>
              </a:ext>
            </a:extLst>
          </p:cNvPr>
          <p:cNvSpPr txBox="1"/>
          <p:nvPr/>
        </p:nvSpPr>
        <p:spPr>
          <a:xfrm>
            <a:off x="8603136" y="1674225"/>
            <a:ext cx="25914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القصة :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E3C6399-C016-4C4D-B690-FE39C1BA2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822" y="382425"/>
            <a:ext cx="3970354" cy="397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76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A74C640C-B2A1-4275-96DD-5CCAFB50E1C6}"/>
              </a:ext>
            </a:extLst>
          </p:cNvPr>
          <p:cNvGrpSpPr/>
          <p:nvPr/>
        </p:nvGrpSpPr>
        <p:grpSpPr>
          <a:xfrm>
            <a:off x="211015" y="181204"/>
            <a:ext cx="11041966" cy="6676796"/>
            <a:chOff x="211015" y="181204"/>
            <a:chExt cx="11041966" cy="6676796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EBFCE198-E2E1-4F68-B84D-ECA5C7D5F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39018" y="181204"/>
              <a:ext cx="10313963" cy="6676796"/>
            </a:xfrm>
            <a:prstGeom prst="rect">
              <a:avLst/>
            </a:prstGeom>
          </p:spPr>
        </p:pic>
        <p:sp>
          <p:nvSpPr>
            <p:cNvPr id="2" name="مستطيل 1">
              <a:extLst>
                <a:ext uri="{FF2B5EF4-FFF2-40B4-BE49-F238E27FC236}">
                  <a16:creationId xmlns:a16="http://schemas.microsoft.com/office/drawing/2014/main" id="{ABE1963C-CA7E-4D9B-A765-5CCAEF68F74B}"/>
                </a:ext>
              </a:extLst>
            </p:cNvPr>
            <p:cNvSpPr/>
            <p:nvPr/>
          </p:nvSpPr>
          <p:spPr>
            <a:xfrm>
              <a:off x="211015" y="5978769"/>
              <a:ext cx="3868616" cy="879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089458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30DB237-E0D1-42C9-8FF9-B0AA34D8C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2394" y="0"/>
            <a:ext cx="10227212" cy="679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24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09AA2089-68BB-4FF9-BA4B-9B8E457C357C}"/>
              </a:ext>
            </a:extLst>
          </p:cNvPr>
          <p:cNvGrpSpPr/>
          <p:nvPr/>
        </p:nvGrpSpPr>
        <p:grpSpPr>
          <a:xfrm>
            <a:off x="433753" y="758041"/>
            <a:ext cx="11324493" cy="5341918"/>
            <a:chOff x="585566" y="636851"/>
            <a:chExt cx="11324493" cy="5341918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AC6A27B6-EB5B-4A42-BE27-CD9D5099A9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7685" t="25714" r="4702" b="28334"/>
            <a:stretch/>
          </p:blipFill>
          <p:spPr>
            <a:xfrm>
              <a:off x="585566" y="636851"/>
              <a:ext cx="11324493" cy="5341918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33ABC2BA-DA48-47FB-8FA3-5DC5A077FD6F}"/>
                </a:ext>
              </a:extLst>
            </p:cNvPr>
            <p:cNvSpPr txBox="1"/>
            <p:nvPr/>
          </p:nvSpPr>
          <p:spPr>
            <a:xfrm>
              <a:off x="1268143" y="2913915"/>
              <a:ext cx="9959338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6600" b="1" dirty="0">
                  <a:latin typeface="Calibri" panose="020F0502020204030204" pitchFamily="34" charset="0"/>
                  <a:cs typeface="Calibri" panose="020F0502020204030204" pitchFamily="34" charset="0"/>
                </a:rPr>
                <a:t>3- الأصالة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9176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833D68B1-56F9-4761-A1B7-CCDCC8DB4AB0}"/>
              </a:ext>
            </a:extLst>
          </p:cNvPr>
          <p:cNvSpPr txBox="1"/>
          <p:nvPr/>
        </p:nvSpPr>
        <p:spPr>
          <a:xfrm>
            <a:off x="1173708" y="4317146"/>
            <a:ext cx="1031722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الاصالة هنا بمعنى أصالة </a:t>
            </a:r>
            <a:r>
              <a:rPr lang="ar-SA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الفكرة وهي الجدة والتفرد 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، لكي يتسم تصميم الشخصية بالإبداع على المصمم أن يبتكر شخصية ليست موجودة أو </a:t>
            </a:r>
          </a:p>
          <a:p>
            <a:pPr algn="ctr" rtl="1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أن يقوم بتجديد أفكار لشخصية سابقة ، فالشخصية الجيدة هي الجديدة المبتكرة وليست الموجودة من قبل .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397E926-6F4F-413E-94D7-7D95E12CBD95}"/>
              </a:ext>
            </a:extLst>
          </p:cNvPr>
          <p:cNvSpPr txBox="1"/>
          <p:nvPr/>
        </p:nvSpPr>
        <p:spPr>
          <a:xfrm>
            <a:off x="8646645" y="2123172"/>
            <a:ext cx="26016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4400" b="1" dirty="0">
                <a:solidFill>
                  <a:srgbClr val="A602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الأصالة :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C0B4DD1-F91A-4669-AF8E-45AD5EF69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9759" y="1463801"/>
            <a:ext cx="1965199" cy="196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27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ربع نص 7">
            <a:extLst>
              <a:ext uri="{FF2B5EF4-FFF2-40B4-BE49-F238E27FC236}">
                <a16:creationId xmlns:a16="http://schemas.microsoft.com/office/drawing/2014/main" id="{3C03F95C-3D7F-4A67-A0F3-8D1E3F5A7E81}"/>
              </a:ext>
            </a:extLst>
          </p:cNvPr>
          <p:cNvSpPr txBox="1"/>
          <p:nvPr/>
        </p:nvSpPr>
        <p:spPr>
          <a:xfrm>
            <a:off x="5672953" y="2145380"/>
            <a:ext cx="611577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3F937C"/>
              </a:buClr>
              <a:buSzPts val="3600"/>
              <a:buFont typeface="Arial"/>
              <a:buNone/>
            </a:pPr>
            <a:r>
              <a:rPr lang="ar-SA" sz="5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تصميم الشخصيات</a:t>
            </a:r>
            <a:endParaRPr lang="en-US" sz="5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3F937C"/>
              </a:buClr>
              <a:buSzPts val="3600"/>
              <a:buFont typeface="Arial"/>
              <a:buNone/>
            </a:pPr>
            <a:r>
              <a:rPr lang="en-US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Character Design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C462E5D-E74B-4C2F-8B99-7BC540D4E823}"/>
              </a:ext>
            </a:extLst>
          </p:cNvPr>
          <p:cNvSpPr txBox="1"/>
          <p:nvPr/>
        </p:nvSpPr>
        <p:spPr>
          <a:xfrm>
            <a:off x="1880122" y="448584"/>
            <a:ext cx="86958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3F937C"/>
              </a:buClr>
              <a:buSzPts val="3600"/>
              <a:buFont typeface="Arial"/>
              <a:buNone/>
            </a:pPr>
            <a:r>
              <a:rPr lang="ar-SA" sz="5400" b="1" dirty="0">
                <a:latin typeface="Calibri" panose="020F0502020204030204" pitchFamily="34" charset="0"/>
                <a:cs typeface="Calibri" panose="020F0502020204030204" pitchFamily="34" charset="0"/>
              </a:rPr>
              <a:t>الفصل السابع</a:t>
            </a:r>
            <a:endParaRPr lang="en-US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038BEB8-6D7C-41CB-8960-0295AD9CF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212" y="1693984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07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09AA2089-68BB-4FF9-BA4B-9B8E457C357C}"/>
              </a:ext>
            </a:extLst>
          </p:cNvPr>
          <p:cNvGrpSpPr/>
          <p:nvPr/>
        </p:nvGrpSpPr>
        <p:grpSpPr>
          <a:xfrm>
            <a:off x="433753" y="758041"/>
            <a:ext cx="11324493" cy="5341918"/>
            <a:chOff x="585566" y="636851"/>
            <a:chExt cx="11324493" cy="5341918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AC6A27B6-EB5B-4A42-BE27-CD9D5099A9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7685" t="25714" r="4702" b="28334"/>
            <a:stretch/>
          </p:blipFill>
          <p:spPr>
            <a:xfrm>
              <a:off x="585566" y="636851"/>
              <a:ext cx="11324493" cy="5341918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33ABC2BA-DA48-47FB-8FA3-5DC5A077FD6F}"/>
                </a:ext>
              </a:extLst>
            </p:cNvPr>
            <p:cNvSpPr txBox="1"/>
            <p:nvPr/>
          </p:nvSpPr>
          <p:spPr>
            <a:xfrm>
              <a:off x="1268143" y="2942050"/>
              <a:ext cx="9959338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6600" b="1" dirty="0">
                  <a:latin typeface="Calibri" panose="020F0502020204030204" pitchFamily="34" charset="0"/>
                  <a:cs typeface="Calibri" panose="020F0502020204030204" pitchFamily="34" charset="0"/>
                </a:rPr>
                <a:t>4- المرجع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6409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C6373A0E-B00D-47DA-AC3B-2980005B8A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49" t="41187" r="66198" b="9357"/>
          <a:stretch/>
        </p:blipFill>
        <p:spPr>
          <a:xfrm>
            <a:off x="4442773" y="512249"/>
            <a:ext cx="4198752" cy="3359000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BC4E60F7-66AB-4E40-B264-F7D5E207853F}"/>
              </a:ext>
            </a:extLst>
          </p:cNvPr>
          <p:cNvSpPr txBox="1"/>
          <p:nvPr/>
        </p:nvSpPr>
        <p:spPr>
          <a:xfrm>
            <a:off x="410373" y="4290645"/>
            <a:ext cx="115963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وهو أحد الطرق التي يمكن ابتكار شخصية منه إذا يكون المصدر أو المرجع لصورة الشخصية ، ويمكن تحويل الصورة إلى رسم أو صورة رمزية ويمكن الاستفادة من ذلك في رسوم العلامة التجارية عندما لا يتكون الشخصية خيالية وتشبه شخصاً حقيقاً ويمكن أن تسمى صورة رمزية ..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81D4CDF-5B3D-4DAC-B849-68EB0A8C5514}"/>
              </a:ext>
            </a:extLst>
          </p:cNvPr>
          <p:cNvSpPr txBox="1"/>
          <p:nvPr/>
        </p:nvSpPr>
        <p:spPr>
          <a:xfrm>
            <a:off x="8041941" y="2335842"/>
            <a:ext cx="38522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المرجع : </a:t>
            </a:r>
          </a:p>
        </p:txBody>
      </p:sp>
    </p:spTree>
    <p:extLst>
      <p:ext uri="{BB962C8B-B14F-4D97-AF65-F5344CB8AC3E}">
        <p14:creationId xmlns:p14="http://schemas.microsoft.com/office/powerpoint/2010/main" val="4054300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09AA2089-68BB-4FF9-BA4B-9B8E457C357C}"/>
              </a:ext>
            </a:extLst>
          </p:cNvPr>
          <p:cNvGrpSpPr/>
          <p:nvPr/>
        </p:nvGrpSpPr>
        <p:grpSpPr>
          <a:xfrm>
            <a:off x="433753" y="453971"/>
            <a:ext cx="11324493" cy="5341918"/>
            <a:chOff x="585566" y="636851"/>
            <a:chExt cx="11324493" cy="5341918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AC6A27B6-EB5B-4A42-BE27-CD9D5099A9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7685" t="25714" r="4702" b="28334"/>
            <a:stretch/>
          </p:blipFill>
          <p:spPr>
            <a:xfrm>
              <a:off x="585566" y="636851"/>
              <a:ext cx="11324493" cy="5341918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33ABC2BA-DA48-47FB-8FA3-5DC5A077FD6F}"/>
                </a:ext>
              </a:extLst>
            </p:cNvPr>
            <p:cNvSpPr txBox="1"/>
            <p:nvPr/>
          </p:nvSpPr>
          <p:spPr>
            <a:xfrm>
              <a:off x="1136552" y="2927982"/>
              <a:ext cx="9959338" cy="11079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ar-SA" sz="6600" b="1" dirty="0">
                  <a:latin typeface="Calibri" panose="020F0502020204030204" pitchFamily="34" charset="0"/>
                  <a:cs typeface="Calibri" panose="020F0502020204030204" pitchFamily="34" charset="0"/>
                </a:rPr>
                <a:t>5- مظهر الشخصية 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475171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4D65F95-AF58-447E-992F-5410D6807E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0430" b="16667"/>
          <a:stretch/>
        </p:blipFill>
        <p:spPr>
          <a:xfrm>
            <a:off x="0" y="3429000"/>
            <a:ext cx="6541477" cy="34290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5CB40E9-671E-4C3B-9356-CDB698153180}"/>
              </a:ext>
            </a:extLst>
          </p:cNvPr>
          <p:cNvSpPr txBox="1"/>
          <p:nvPr/>
        </p:nvSpPr>
        <p:spPr>
          <a:xfrm>
            <a:off x="270343" y="335845"/>
            <a:ext cx="11651313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المظهر هو ما يعطي الانطباع العام في الشخصية التي يتم تصمميها لذا </a:t>
            </a:r>
            <a:r>
              <a:rPr lang="ar-SA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تنجذب المجموعة المستهدفة </a:t>
            </a:r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إلى الرسوم التي تحتوي عناصرها على نقاط جاذبة فمن المهم أن يتم الأخذ في الاعتبار بتفضيلات الأشخاص من المجموعات المستهدفة ممن تصمم الشخصية للتأثير فيهم حيث يؤثر </a:t>
            </a:r>
          </a:p>
          <a:p>
            <a:pPr rtl="1"/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عمر الشخصية وجنسها </a:t>
            </a:r>
          </a:p>
          <a:p>
            <a:pPr rtl="1"/>
            <a:r>
              <a:rPr lang="ar-SA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ونوعها وصفاتها ومهنتها</a:t>
            </a:r>
          </a:p>
          <a:p>
            <a:pPr rtl="1"/>
            <a:r>
              <a:rPr lang="ar-SA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والبيئة الاجتماعية والثقافية</a:t>
            </a:r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 لها  ،</a:t>
            </a:r>
          </a:p>
          <a:p>
            <a:pPr rtl="1"/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 وكذلك وقت اللباس إن كان </a:t>
            </a:r>
          </a:p>
          <a:p>
            <a:pPr rtl="1"/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نهاراً أو ليلاً في العمل أو في </a:t>
            </a:r>
          </a:p>
          <a:p>
            <a:pPr rtl="1"/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حفل والزي الذي يمثل </a:t>
            </a:r>
          </a:p>
          <a:p>
            <a:pPr rtl="1"/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ثقافة المنطقة .</a:t>
            </a:r>
          </a:p>
        </p:txBody>
      </p:sp>
    </p:spTree>
    <p:extLst>
      <p:ext uri="{BB962C8B-B14F-4D97-AF65-F5344CB8AC3E}">
        <p14:creationId xmlns:p14="http://schemas.microsoft.com/office/powerpoint/2010/main" val="2392630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2C533E6E-A019-4BB5-80AC-0C74C638855C}"/>
              </a:ext>
            </a:extLst>
          </p:cNvPr>
          <p:cNvSpPr txBox="1"/>
          <p:nvPr/>
        </p:nvSpPr>
        <p:spPr>
          <a:xfrm>
            <a:off x="548640" y="464714"/>
            <a:ext cx="111838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من الأمور التي لابد من مراعاتها في مظهر الشخصية عند التصميم :</a:t>
            </a: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6F2181E3-F4F2-4129-863F-448735B59FFA}"/>
              </a:ext>
            </a:extLst>
          </p:cNvPr>
          <p:cNvGrpSpPr/>
          <p:nvPr/>
        </p:nvGrpSpPr>
        <p:grpSpPr>
          <a:xfrm>
            <a:off x="6659095" y="1554199"/>
            <a:ext cx="4304324" cy="4874454"/>
            <a:chOff x="6794696" y="1696675"/>
            <a:chExt cx="4670472" cy="5034714"/>
          </a:xfrm>
        </p:grpSpPr>
        <p:pic>
          <p:nvPicPr>
            <p:cNvPr id="3" name="صورة 2">
              <a:extLst>
                <a:ext uri="{FF2B5EF4-FFF2-40B4-BE49-F238E27FC236}">
                  <a16:creationId xmlns:a16="http://schemas.microsoft.com/office/drawing/2014/main" id="{EC571F82-990A-4B4B-88AA-48A1490F2F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rcRect l="2724" t="3245"/>
            <a:stretch/>
          </p:blipFill>
          <p:spPr>
            <a:xfrm>
              <a:off x="6794696" y="1696675"/>
              <a:ext cx="4670472" cy="5034714"/>
            </a:xfrm>
            <a:prstGeom prst="rect">
              <a:avLst/>
            </a:prstGeom>
          </p:spPr>
        </p:pic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9D7D3A2F-6895-4C0D-8A5F-3FB5942E5483}"/>
                </a:ext>
              </a:extLst>
            </p:cNvPr>
            <p:cNvSpPr txBox="1"/>
            <p:nvPr/>
          </p:nvSpPr>
          <p:spPr>
            <a:xfrm>
              <a:off x="7458319" y="2616242"/>
              <a:ext cx="3343227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1- الفئة العمرية التي تستهدف من خلال تصميم الشخصية </a:t>
              </a:r>
              <a:endParaRPr lang="ar-SA" sz="3600" dirty="0"/>
            </a:p>
          </p:txBody>
        </p:sp>
      </p:grp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1EB01A86-D858-4668-B62A-F8459150EE51}"/>
              </a:ext>
            </a:extLst>
          </p:cNvPr>
          <p:cNvGrpSpPr/>
          <p:nvPr/>
        </p:nvGrpSpPr>
        <p:grpSpPr>
          <a:xfrm>
            <a:off x="1228581" y="1526542"/>
            <a:ext cx="4300022" cy="5034715"/>
            <a:chOff x="1509935" y="1526542"/>
            <a:chExt cx="4079629" cy="5034715"/>
          </a:xfrm>
        </p:grpSpPr>
        <p:pic>
          <p:nvPicPr>
            <p:cNvPr id="5" name="صورة 4">
              <a:extLst>
                <a:ext uri="{FF2B5EF4-FFF2-40B4-BE49-F238E27FC236}">
                  <a16:creationId xmlns:a16="http://schemas.microsoft.com/office/drawing/2014/main" id="{9260FA68-2708-473A-B03F-716849D4B7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</a:blip>
            <a:srcRect l="2724" t="2654"/>
            <a:stretch/>
          </p:blipFill>
          <p:spPr>
            <a:xfrm>
              <a:off x="1509935" y="1526542"/>
              <a:ext cx="4079629" cy="5034715"/>
            </a:xfrm>
            <a:prstGeom prst="rect">
              <a:avLst/>
            </a:prstGeom>
          </p:spPr>
        </p:pic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FC72C867-B26A-49B1-9DB8-E48078BCDAC1}"/>
                </a:ext>
              </a:extLst>
            </p:cNvPr>
            <p:cNvSpPr txBox="1"/>
            <p:nvPr/>
          </p:nvSpPr>
          <p:spPr>
            <a:xfrm>
              <a:off x="2107534" y="3105834"/>
              <a:ext cx="273440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ar-SA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2- زي الشخصية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07152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179FA96-F13D-487F-8451-B4337E56E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448" y="2824698"/>
            <a:ext cx="3792461" cy="3792461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762F48FD-EEEA-479D-9681-1A5C92BB6AD5}"/>
              </a:ext>
            </a:extLst>
          </p:cNvPr>
          <p:cNvSpPr txBox="1"/>
          <p:nvPr/>
        </p:nvSpPr>
        <p:spPr>
          <a:xfrm>
            <a:off x="527705" y="1701756"/>
            <a:ext cx="106301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rtl="1">
              <a:buFont typeface="+mj-lt"/>
              <a:buAutoNum type="arabicPeriod"/>
            </a:pPr>
            <a:r>
              <a:rPr lang="ar-SA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الفئة العمرية التي تستهدف من خلال تصميم الشخصية .</a:t>
            </a:r>
          </a:p>
        </p:txBody>
      </p:sp>
    </p:spTree>
    <p:extLst>
      <p:ext uri="{BB962C8B-B14F-4D97-AF65-F5344CB8AC3E}">
        <p14:creationId xmlns:p14="http://schemas.microsoft.com/office/powerpoint/2010/main" val="2041101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95A51959-3031-4E0F-A01A-E9094D281E0C}"/>
              </a:ext>
            </a:extLst>
          </p:cNvPr>
          <p:cNvSpPr txBox="1"/>
          <p:nvPr/>
        </p:nvSpPr>
        <p:spPr>
          <a:xfrm>
            <a:off x="706818" y="322665"/>
            <a:ext cx="11059718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تعد الفئة العمرية التي تستهدف من خلال التصميم للشخصية جزءاً محركاً في هيئة رسم الشكل الكلي لها </a:t>
            </a:r>
          </a:p>
          <a:p>
            <a:pPr algn="ctr" rtl="1"/>
            <a:endParaRPr lang="ar-SA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endParaRPr lang="ar-SA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endParaRPr lang="ar-SA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endParaRPr lang="ar-SA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endParaRPr lang="ar-SA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endParaRPr lang="ar-SA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هناك سمات عامة لها وليس بالمطلق أن تكون ثابتة </a:t>
            </a:r>
          </a:p>
          <a:p>
            <a:pPr algn="ctr" rtl="1"/>
            <a:r>
              <a:rPr lang="ar-SA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حيث تتنوع بحسب إبداع </a:t>
            </a:r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مصمم الشخصيات 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37A86D5-C9BF-4F9A-9A98-3DBED5404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608" y="1954404"/>
            <a:ext cx="3840479" cy="294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186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14C90AE4-8072-4AFC-8D02-4FA7086FE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372601"/>
              </p:ext>
            </p:extLst>
          </p:nvPr>
        </p:nvGraphicFramePr>
        <p:xfrm>
          <a:off x="284479" y="210758"/>
          <a:ext cx="11623041" cy="6169954"/>
        </p:xfrm>
        <a:graphic>
          <a:graphicData uri="http://schemas.openxmlformats.org/drawingml/2006/table">
            <a:tbl>
              <a:tblPr rtl="1" firstRow="1" bandRow="1">
                <a:tableStyleId>{0E3FDE45-AF77-4B5C-9715-49D594BDF05E}</a:tableStyleId>
              </a:tblPr>
              <a:tblGrid>
                <a:gridCol w="3593514">
                  <a:extLst>
                    <a:ext uri="{9D8B030D-6E8A-4147-A177-3AD203B41FA5}">
                      <a16:colId xmlns:a16="http://schemas.microsoft.com/office/drawing/2014/main" val="730150538"/>
                    </a:ext>
                  </a:extLst>
                </a:gridCol>
                <a:gridCol w="4445391">
                  <a:extLst>
                    <a:ext uri="{9D8B030D-6E8A-4147-A177-3AD203B41FA5}">
                      <a16:colId xmlns:a16="http://schemas.microsoft.com/office/drawing/2014/main" val="2915605778"/>
                    </a:ext>
                  </a:extLst>
                </a:gridCol>
                <a:gridCol w="3584136">
                  <a:extLst>
                    <a:ext uri="{9D8B030D-6E8A-4147-A177-3AD203B41FA5}">
                      <a16:colId xmlns:a16="http://schemas.microsoft.com/office/drawing/2014/main" val="2181765273"/>
                    </a:ext>
                  </a:extLst>
                </a:gridCol>
              </a:tblGrid>
              <a:tr h="1189101">
                <a:tc>
                  <a:txBody>
                    <a:bodyPr/>
                    <a:lstStyle/>
                    <a:p>
                      <a:pPr algn="ctr" rtl="1"/>
                      <a:r>
                        <a:rPr lang="ar-S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الشخصية المقدمة للأطفال أقل من 5 سنوات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الشخصية المقدمة للأطفال الصغار  من 6-12 سنة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الشخصية المقدمة للمراهقين من 14-18 سنة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262362"/>
                  </a:ext>
                </a:extLst>
              </a:tr>
              <a:tr h="321782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تتميز بالسمات التالية :</a:t>
                      </a:r>
                    </a:p>
                    <a:p>
                      <a:pPr algn="ctr" rtl="1"/>
                      <a:r>
                        <a:rPr lang="ar-SA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جسم قصير ورأس كبير </a:t>
                      </a:r>
                    </a:p>
                    <a:p>
                      <a:pPr algn="ctr" rtl="1"/>
                      <a:r>
                        <a:rPr lang="ar-SA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الذراعان والساقان قصيرتان بأصابع صغيرة قصيرة والمسافة بين عيونهم وأنوفهم وأفواههم صغيرة جداً ولديهم جباه كبيرة وألوان زاهية وأشكال بسيطة 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تتميز بالسمات التالية :</a:t>
                      </a:r>
                    </a:p>
                    <a:p>
                      <a:pPr algn="ctr" rtl="1"/>
                      <a:r>
                        <a:rPr lang="ar-SA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ذات رؤوس كبيرة ، أصابع اليدين والقدمين لاتزال ممتلئة ولكن بشكل أقل من الشخصيات في الفئة العمرية السابقة ، أجسادهم أنحف والأوان والأشكال أكثر تعقيداً كما أنهم يرسمون بشكل لطيف جداً وابتسامتهم زائدة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الشخصيات تشبه العالم الحقيقي فهم مقسمون بشكل صحيح والأوان أكثر تعقيداً ولديها أكبر قدر من التفاصيل</a:t>
                      </a:r>
                    </a:p>
                    <a:p>
                      <a:pPr algn="ctr" rtl="1"/>
                      <a:endParaRPr lang="ar-SA" sz="2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sz="2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endParaRPr lang="ar-SA" sz="24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5974268"/>
                  </a:ext>
                </a:extLst>
              </a:tr>
              <a:tr h="1763027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115890"/>
                  </a:ext>
                </a:extLst>
              </a:tr>
            </a:tbl>
          </a:graphicData>
        </a:graphic>
      </p:graphicFrame>
      <p:pic>
        <p:nvPicPr>
          <p:cNvPr id="4" name="صورة 3">
            <a:extLst>
              <a:ext uri="{FF2B5EF4-FFF2-40B4-BE49-F238E27FC236}">
                <a16:creationId xmlns:a16="http://schemas.microsoft.com/office/drawing/2014/main" id="{6831A13A-FA7F-47E6-AB17-FCA4A090E0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51013" y="4586395"/>
            <a:ext cx="2382073" cy="188791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85B9B06-51E9-4B9A-9432-81A9E88A3F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3244" t="37244" r="21378" b="6560"/>
          <a:stretch/>
        </p:blipFill>
        <p:spPr>
          <a:xfrm>
            <a:off x="4075441" y="4586395"/>
            <a:ext cx="4041115" cy="175269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B0AFDA85-4B6B-47FB-A010-E7DBECFD96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9855" t="13953" r="22542"/>
          <a:stretch/>
        </p:blipFill>
        <p:spPr>
          <a:xfrm>
            <a:off x="835351" y="3212620"/>
            <a:ext cx="2822862" cy="326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3302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3E745AFF-9DA9-4C36-BB8D-AB300029D491}"/>
              </a:ext>
            </a:extLst>
          </p:cNvPr>
          <p:cNvSpPr txBox="1"/>
          <p:nvPr/>
        </p:nvSpPr>
        <p:spPr>
          <a:xfrm>
            <a:off x="5131191" y="1369814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ar-SA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زي الشخصية :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BDEBED53-D9E9-4D63-9F3E-D2CFDF902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784" y="2611343"/>
            <a:ext cx="3622431" cy="362243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AC7A4B5-32B9-4BA6-BC13-A2861D199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20" y="806714"/>
            <a:ext cx="4003040" cy="400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77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75EAF6EE-5437-4370-9D8B-4430262F73DE}"/>
              </a:ext>
            </a:extLst>
          </p:cNvPr>
          <p:cNvSpPr txBox="1"/>
          <p:nvPr/>
        </p:nvSpPr>
        <p:spPr>
          <a:xfrm>
            <a:off x="432122" y="281031"/>
            <a:ext cx="113277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هو أحد المظاهر التي تقدم انطباعاً عن ملامحها ونشاطها وسماتها الكلية ، ويمكن أن تظهر من خلال الزي وكذلك المنطقة التي تمثلها الشخصية كما تعكس الثقافة التي تنتمي إليها هذه الشخصية ومميزاتها .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2E5A23D-C946-48D9-B921-1EA79989BDA3}"/>
              </a:ext>
            </a:extLst>
          </p:cNvPr>
          <p:cNvSpPr txBox="1"/>
          <p:nvPr/>
        </p:nvSpPr>
        <p:spPr>
          <a:xfrm>
            <a:off x="7329268" y="3429000"/>
            <a:ext cx="462755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مثال:  </a:t>
            </a:r>
            <a:r>
              <a:rPr lang="ar-SA" sz="3200" dirty="0">
                <a:latin typeface="Calibri" panose="020F0502020204030204" pitchFamily="34" charset="0"/>
                <a:cs typeface="Calibri" panose="020F0502020204030204" pitchFamily="34" charset="0"/>
              </a:rPr>
              <a:t>يظهر تنوع الأزياء </a:t>
            </a:r>
          </a:p>
          <a:p>
            <a:pPr algn="ctr" rtl="1"/>
            <a:r>
              <a:rPr lang="ar-SA" sz="3200" dirty="0">
                <a:latin typeface="Calibri" panose="020F0502020204030204" pitchFamily="34" charset="0"/>
                <a:cs typeface="Calibri" panose="020F0502020204030204" pitchFamily="34" charset="0"/>
              </a:rPr>
              <a:t>بما يتوافق مع كل شخصية </a:t>
            </a:r>
          </a:p>
          <a:p>
            <a:pPr algn="ctr" rtl="1"/>
            <a:r>
              <a:rPr lang="ar-SA" sz="3200" dirty="0">
                <a:latin typeface="Calibri" panose="020F0502020204030204" pitchFamily="34" charset="0"/>
                <a:cs typeface="Calibri" panose="020F0502020204030204" pitchFamily="34" charset="0"/>
              </a:rPr>
              <a:t>ويمكن الاستفادة منها</a:t>
            </a:r>
          </a:p>
          <a:p>
            <a:pPr algn="ctr" rtl="1"/>
            <a:r>
              <a:rPr lang="ar-SA" sz="3200" dirty="0">
                <a:latin typeface="Calibri" panose="020F0502020204030204" pitchFamily="34" charset="0"/>
                <a:cs typeface="Calibri" panose="020F0502020204030204" pitchFamily="34" charset="0"/>
              </a:rPr>
              <a:t> في تصميمك لابتكار الشخصيات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02638AC-8EC9-4DD7-A91C-5EAC5837AE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83" t="31151" r="18397" b="9652"/>
          <a:stretch/>
        </p:blipFill>
        <p:spPr>
          <a:xfrm>
            <a:off x="296284" y="2538454"/>
            <a:ext cx="6953267" cy="403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38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7F55EAC-550A-4BDD-9099-3F20B8FA0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4F5A5F-493F-49AE-89B6-D5AF5EBC8B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724001 w 12192000"/>
              <a:gd name="connsiteY0" fmla="*/ 434021 h 6858000"/>
              <a:gd name="connsiteX1" fmla="*/ 6471155 w 12192000"/>
              <a:gd name="connsiteY1" fmla="*/ 434599 h 6858000"/>
              <a:gd name="connsiteX2" fmla="*/ 5384913 w 12192000"/>
              <a:gd name="connsiteY2" fmla="*/ 497971 h 6858000"/>
              <a:gd name="connsiteX3" fmla="*/ 4818280 w 12192000"/>
              <a:gd name="connsiteY3" fmla="*/ 541802 h 6858000"/>
              <a:gd name="connsiteX4" fmla="*/ 3965428 w 12192000"/>
              <a:gd name="connsiteY4" fmla="*/ 675942 h 6858000"/>
              <a:gd name="connsiteX5" fmla="*/ 3699528 w 12192000"/>
              <a:gd name="connsiteY5" fmla="*/ 770472 h 6858000"/>
              <a:gd name="connsiteX6" fmla="*/ 3438854 w 12192000"/>
              <a:gd name="connsiteY6" fmla="*/ 834899 h 6858000"/>
              <a:gd name="connsiteX7" fmla="*/ 3367443 w 12192000"/>
              <a:gd name="connsiteY7" fmla="*/ 893518 h 6858000"/>
              <a:gd name="connsiteX8" fmla="*/ 3467301 w 12192000"/>
              <a:gd name="connsiteY8" fmla="*/ 953722 h 6858000"/>
              <a:gd name="connsiteX9" fmla="*/ 3889955 w 12192000"/>
              <a:gd name="connsiteY9" fmla="*/ 977486 h 6858000"/>
              <a:gd name="connsiteX10" fmla="*/ 3502135 w 12192000"/>
              <a:gd name="connsiteY10" fmla="*/ 1054062 h 6858000"/>
              <a:gd name="connsiteX11" fmla="*/ 4072832 w 12192000"/>
              <a:gd name="connsiteY11" fmla="*/ 1017622 h 6858000"/>
              <a:gd name="connsiteX12" fmla="*/ 4244099 w 12192000"/>
              <a:gd name="connsiteY12" fmla="*/ 1030825 h 6858000"/>
              <a:gd name="connsiteX13" fmla="*/ 4095475 w 12192000"/>
              <a:gd name="connsiteY13" fmla="*/ 1092084 h 6858000"/>
              <a:gd name="connsiteX14" fmla="*/ 3327386 w 12192000"/>
              <a:gd name="connsiteY14" fmla="*/ 1215660 h 6858000"/>
              <a:gd name="connsiteX15" fmla="*/ 3254813 w 12192000"/>
              <a:gd name="connsiteY15" fmla="*/ 1226749 h 6858000"/>
              <a:gd name="connsiteX16" fmla="*/ 2776427 w 12192000"/>
              <a:gd name="connsiteY16" fmla="*/ 1401552 h 6858000"/>
              <a:gd name="connsiteX17" fmla="*/ 3063226 w 12192000"/>
              <a:gd name="connsiteY17" fmla="*/ 1384124 h 6858000"/>
              <a:gd name="connsiteX18" fmla="*/ 2754945 w 12192000"/>
              <a:gd name="connsiteY18" fmla="*/ 1495025 h 6858000"/>
              <a:gd name="connsiteX19" fmla="*/ 2381061 w 12192000"/>
              <a:gd name="connsiteY19" fmla="*/ 1619658 h 6858000"/>
              <a:gd name="connsiteX20" fmla="*/ 2008336 w 12192000"/>
              <a:gd name="connsiteY20" fmla="*/ 1814527 h 6858000"/>
              <a:gd name="connsiteX21" fmla="*/ 1740695 w 12192000"/>
              <a:gd name="connsiteY21" fmla="*/ 1914337 h 6858000"/>
              <a:gd name="connsiteX22" fmla="*/ 1787720 w 12192000"/>
              <a:gd name="connsiteY22" fmla="*/ 1991970 h 6858000"/>
              <a:gd name="connsiteX23" fmla="*/ 1754048 w 12192000"/>
              <a:gd name="connsiteY23" fmla="*/ 2078049 h 6858000"/>
              <a:gd name="connsiteX24" fmla="*/ 2228951 w 12192000"/>
              <a:gd name="connsiteY24" fmla="*/ 1996721 h 6858000"/>
              <a:gd name="connsiteX25" fmla="*/ 2054781 w 12192000"/>
              <a:gd name="connsiteY25" fmla="*/ 2053228 h 6858000"/>
              <a:gd name="connsiteX26" fmla="*/ 1985693 w 12192000"/>
              <a:gd name="connsiteY26" fmla="*/ 2109207 h 6858000"/>
              <a:gd name="connsiteX27" fmla="*/ 2061168 w 12192000"/>
              <a:gd name="connsiteY27" fmla="*/ 2130859 h 6858000"/>
              <a:gd name="connsiteX28" fmla="*/ 2388026 w 12192000"/>
              <a:gd name="connsiteY28" fmla="*/ 2184726 h 6858000"/>
              <a:gd name="connsiteX29" fmla="*/ 1560719 w 12192000"/>
              <a:gd name="connsiteY29" fmla="*/ 2384876 h 6858000"/>
              <a:gd name="connsiteX30" fmla="*/ 1679734 w 12192000"/>
              <a:gd name="connsiteY30" fmla="*/ 2400191 h 6858000"/>
              <a:gd name="connsiteX31" fmla="*/ 2882089 w 12192000"/>
              <a:gd name="connsiteY31" fmla="*/ 2383292 h 6858000"/>
              <a:gd name="connsiteX32" fmla="*/ 3116638 w 12192000"/>
              <a:gd name="connsiteY32" fmla="*/ 2359528 h 6858000"/>
              <a:gd name="connsiteX33" fmla="*/ 2897765 w 12192000"/>
              <a:gd name="connsiteY33" fmla="*/ 2758243 h 6858000"/>
              <a:gd name="connsiteX34" fmla="*/ 2981367 w 12192000"/>
              <a:gd name="connsiteY34" fmla="*/ 2829008 h 6858000"/>
              <a:gd name="connsiteX35" fmla="*/ 2682955 w 12192000"/>
              <a:gd name="connsiteY35" fmla="*/ 2846436 h 6858000"/>
              <a:gd name="connsiteX36" fmla="*/ 2099485 w 12192000"/>
              <a:gd name="connsiteY36" fmla="*/ 3066653 h 6858000"/>
              <a:gd name="connsiteX37" fmla="*/ 1807460 w 12192000"/>
              <a:gd name="connsiteY37" fmla="*/ 3454808 h 6858000"/>
              <a:gd name="connsiteX38" fmla="*/ 1921251 w 12192000"/>
              <a:gd name="connsiteY38" fmla="*/ 3540889 h 6858000"/>
              <a:gd name="connsiteX39" fmla="*/ 1453313 w 12192000"/>
              <a:gd name="connsiteY39" fmla="*/ 3637002 h 6858000"/>
              <a:gd name="connsiteX40" fmla="*/ 1686122 w 12192000"/>
              <a:gd name="connsiteY40" fmla="*/ 3667634 h 6858000"/>
              <a:gd name="connsiteX41" fmla="*/ 1513692 w 12192000"/>
              <a:gd name="connsiteY41" fmla="*/ 3725196 h 6858000"/>
              <a:gd name="connsiteX42" fmla="*/ 1369711 w 12192000"/>
              <a:gd name="connsiteY42" fmla="*/ 3826063 h 6858000"/>
              <a:gd name="connsiteX43" fmla="*/ 2051298 w 12192000"/>
              <a:gd name="connsiteY43" fmla="*/ 3754242 h 6858000"/>
              <a:gd name="connsiteX44" fmla="*/ 2245207 w 12192000"/>
              <a:gd name="connsiteY44" fmla="*/ 3797018 h 6858000"/>
              <a:gd name="connsiteX45" fmla="*/ 2353192 w 12192000"/>
              <a:gd name="connsiteY45" fmla="*/ 3796489 h 6858000"/>
              <a:gd name="connsiteX46" fmla="*/ 2490207 w 12192000"/>
              <a:gd name="connsiteY46" fmla="*/ 3801242 h 6858000"/>
              <a:gd name="connsiteX47" fmla="*/ 2375835 w 12192000"/>
              <a:gd name="connsiteY47" fmla="*/ 3839794 h 6858000"/>
              <a:gd name="connsiteX48" fmla="*/ 2522138 w 12192000"/>
              <a:gd name="connsiteY48" fmla="*/ 4009841 h 6858000"/>
              <a:gd name="connsiteX49" fmla="*/ 1998466 w 12192000"/>
              <a:gd name="connsiteY49" fmla="*/ 4130778 h 6858000"/>
              <a:gd name="connsiteX50" fmla="*/ 2114580 w 12192000"/>
              <a:gd name="connsiteY50" fmla="*/ 4154543 h 6858000"/>
              <a:gd name="connsiteX51" fmla="*/ 2177862 w 12192000"/>
              <a:gd name="connsiteY51" fmla="*/ 4189925 h 6858000"/>
              <a:gd name="connsiteX52" fmla="*/ 1868419 w 12192000"/>
              <a:gd name="connsiteY52" fmla="*/ 4382153 h 6858000"/>
              <a:gd name="connsiteX53" fmla="*/ 2279460 w 12192000"/>
              <a:gd name="connsiteY53" fmla="*/ 4356805 h 6858000"/>
              <a:gd name="connsiteX54" fmla="*/ 2029817 w 12192000"/>
              <a:gd name="connsiteY54" fmla="*/ 4468235 h 6858000"/>
              <a:gd name="connsiteX55" fmla="*/ 1560137 w 12192000"/>
              <a:gd name="connsiteY55" fmla="*/ 4730172 h 6858000"/>
              <a:gd name="connsiteX56" fmla="*/ 1956664 w 12192000"/>
              <a:gd name="connsiteY56" fmla="*/ 4820477 h 6858000"/>
              <a:gd name="connsiteX57" fmla="*/ 3268168 w 12192000"/>
              <a:gd name="connsiteY57" fmla="*/ 4852692 h 6858000"/>
              <a:gd name="connsiteX58" fmla="*/ 2807197 w 12192000"/>
              <a:gd name="connsiteY58" fmla="*/ 4939300 h 6858000"/>
              <a:gd name="connsiteX59" fmla="*/ 2721272 w 12192000"/>
              <a:gd name="connsiteY59" fmla="*/ 4970458 h 6858000"/>
              <a:gd name="connsiteX60" fmla="*/ 2802552 w 12192000"/>
              <a:gd name="connsiteY60" fmla="*/ 5014291 h 6858000"/>
              <a:gd name="connsiteX61" fmla="*/ 2537812 w 12192000"/>
              <a:gd name="connsiteY61" fmla="*/ 5053898 h 6858000"/>
              <a:gd name="connsiteX62" fmla="*/ 2569744 w 12192000"/>
              <a:gd name="connsiteY62" fmla="*/ 5153182 h 6858000"/>
              <a:gd name="connsiteX63" fmla="*/ 1987436 w 12192000"/>
              <a:gd name="connsiteY63" fmla="*/ 5334320 h 6858000"/>
              <a:gd name="connsiteX64" fmla="*/ 1972921 w 12192000"/>
              <a:gd name="connsiteY64" fmla="*/ 5382376 h 6858000"/>
              <a:gd name="connsiteX65" fmla="*/ 2341001 w 12192000"/>
              <a:gd name="connsiteY65" fmla="*/ 5360725 h 6858000"/>
              <a:gd name="connsiteX66" fmla="*/ 2710822 w 12192000"/>
              <a:gd name="connsiteY66" fmla="*/ 5418816 h 6858000"/>
              <a:gd name="connsiteX67" fmla="*/ 2833903 w 12192000"/>
              <a:gd name="connsiteY67" fmla="*/ 5413007 h 6858000"/>
              <a:gd name="connsiteX68" fmla="*/ 3011556 w 12192000"/>
              <a:gd name="connsiteY68" fmla="*/ 5399276 h 6858000"/>
              <a:gd name="connsiteX69" fmla="*/ 3254233 w 12192000"/>
              <a:gd name="connsiteY69" fmla="*/ 5439412 h 6858000"/>
              <a:gd name="connsiteX70" fmla="*/ 2792101 w 12192000"/>
              <a:gd name="connsiteY70" fmla="*/ 5471625 h 6858000"/>
              <a:gd name="connsiteX71" fmla="*/ 2977303 w 12192000"/>
              <a:gd name="connsiteY71" fmla="*/ 5539751 h 6858000"/>
              <a:gd name="connsiteX72" fmla="*/ 3656566 w 12192000"/>
              <a:gd name="connsiteY72" fmla="*/ 5678642 h 6858000"/>
              <a:gd name="connsiteX73" fmla="*/ 4858340 w 12192000"/>
              <a:gd name="connsiteY73" fmla="*/ 5969625 h 6858000"/>
              <a:gd name="connsiteX74" fmla="*/ 5296668 w 12192000"/>
              <a:gd name="connsiteY74" fmla="*/ 6043559 h 6858000"/>
              <a:gd name="connsiteX75" fmla="*/ 5456323 w 12192000"/>
              <a:gd name="connsiteY75" fmla="*/ 6042502 h 6858000"/>
              <a:gd name="connsiteX76" fmla="*/ 5267058 w 12192000"/>
              <a:gd name="connsiteY76" fmla="*/ 6100066 h 6858000"/>
              <a:gd name="connsiteX77" fmla="*/ 7095266 w 12192000"/>
              <a:gd name="connsiteY77" fmla="*/ 6287541 h 6858000"/>
              <a:gd name="connsiteX78" fmla="*/ 9707235 w 12192000"/>
              <a:gd name="connsiteY78" fmla="*/ 5994446 h 6858000"/>
              <a:gd name="connsiteX79" fmla="*/ 10083442 w 12192000"/>
              <a:gd name="connsiteY79" fmla="*/ 5678642 h 6858000"/>
              <a:gd name="connsiteX80" fmla="*/ 10338892 w 12192000"/>
              <a:gd name="connsiteY80" fmla="*/ 4650957 h 6858000"/>
              <a:gd name="connsiteX81" fmla="*/ 10628013 w 12192000"/>
              <a:gd name="connsiteY81" fmla="*/ 4411198 h 6858000"/>
              <a:gd name="connsiteX82" fmla="*/ 10802766 w 12192000"/>
              <a:gd name="connsiteY82" fmla="*/ 4258050 h 6858000"/>
              <a:gd name="connsiteX83" fmla="*/ 10614662 w 12192000"/>
              <a:gd name="connsiteY83" fmla="*/ 4150318 h 6858000"/>
              <a:gd name="connsiteX84" fmla="*/ 10681427 w 12192000"/>
              <a:gd name="connsiteY84" fmla="*/ 4054203 h 6858000"/>
              <a:gd name="connsiteX85" fmla="*/ 10520029 w 12192000"/>
              <a:gd name="connsiteY85" fmla="*/ 3804411 h 6858000"/>
              <a:gd name="connsiteX86" fmla="*/ 10568798 w 12192000"/>
              <a:gd name="connsiteY86" fmla="*/ 3466426 h 6858000"/>
              <a:gd name="connsiteX87" fmla="*/ 10499709 w 12192000"/>
              <a:gd name="connsiteY87" fmla="*/ 3166465 h 6858000"/>
              <a:gd name="connsiteX88" fmla="*/ 10489840 w 12192000"/>
              <a:gd name="connsiteY88" fmla="*/ 2546475 h 6858000"/>
              <a:gd name="connsiteX89" fmla="*/ 10584471 w 12192000"/>
              <a:gd name="connsiteY89" fmla="*/ 2512148 h 6858000"/>
              <a:gd name="connsiteX90" fmla="*/ 10695942 w 12192000"/>
              <a:gd name="connsiteY90" fmla="*/ 2358471 h 6858000"/>
              <a:gd name="connsiteX91" fmla="*/ 10732516 w 12192000"/>
              <a:gd name="connsiteY91" fmla="*/ 2287706 h 6858000"/>
              <a:gd name="connsiteX92" fmla="*/ 10731357 w 12192000"/>
              <a:gd name="connsiteY92" fmla="*/ 2137725 h 6858000"/>
              <a:gd name="connsiteX93" fmla="*/ 10678525 w 12192000"/>
              <a:gd name="connsiteY93" fmla="*/ 2070656 h 6858000"/>
              <a:gd name="connsiteX94" fmla="*/ 10735999 w 12192000"/>
              <a:gd name="connsiteY94" fmla="*/ 1956587 h 6858000"/>
              <a:gd name="connsiteX95" fmla="*/ 10824246 w 12192000"/>
              <a:gd name="connsiteY95" fmla="*/ 1862584 h 6858000"/>
              <a:gd name="connsiteX96" fmla="*/ 10773156 w 12192000"/>
              <a:gd name="connsiteY96" fmla="*/ 1768054 h 6858000"/>
              <a:gd name="connsiteX97" fmla="*/ 10716261 w 12192000"/>
              <a:gd name="connsiteY97" fmla="*/ 1678278 h 6858000"/>
              <a:gd name="connsiteX98" fmla="*/ 10554864 w 12192000"/>
              <a:gd name="connsiteY98" fmla="*/ 1477599 h 6858000"/>
              <a:gd name="connsiteX99" fmla="*/ 10267483 w 12192000"/>
              <a:gd name="connsiteY99" fmla="*/ 1324977 h 6858000"/>
              <a:gd name="connsiteX100" fmla="*/ 9913337 w 12192000"/>
              <a:gd name="connsiteY100" fmla="*/ 1202458 h 6858000"/>
              <a:gd name="connsiteX101" fmla="*/ 10024805 w 12192000"/>
              <a:gd name="connsiteY101" fmla="*/ 1124827 h 6858000"/>
              <a:gd name="connsiteX102" fmla="*/ 9411726 w 12192000"/>
              <a:gd name="connsiteY102" fmla="*/ 980655 h 6858000"/>
              <a:gd name="connsiteX103" fmla="*/ 9930753 w 12192000"/>
              <a:gd name="connsiteY103" fmla="*/ 901968 h 6858000"/>
              <a:gd name="connsiteX104" fmla="*/ 9894178 w 12192000"/>
              <a:gd name="connsiteY104" fmla="*/ 871339 h 6858000"/>
              <a:gd name="connsiteX105" fmla="*/ 9858182 w 12192000"/>
              <a:gd name="connsiteY105" fmla="*/ 839125 h 6858000"/>
              <a:gd name="connsiteX106" fmla="*/ 10131050 w 12192000"/>
              <a:gd name="connsiteY106" fmla="*/ 792652 h 6858000"/>
              <a:gd name="connsiteX107" fmla="*/ 10006808 w 12192000"/>
              <a:gd name="connsiteY107" fmla="*/ 731920 h 6858000"/>
              <a:gd name="connsiteX108" fmla="*/ 10233809 w 12192000"/>
              <a:gd name="connsiteY108" fmla="*/ 710268 h 6858000"/>
              <a:gd name="connsiteX109" fmla="*/ 10267483 w 12192000"/>
              <a:gd name="connsiteY109" fmla="*/ 628940 h 6858000"/>
              <a:gd name="connsiteX110" fmla="*/ 10136275 w 12192000"/>
              <a:gd name="connsiteY110" fmla="*/ 589333 h 6858000"/>
              <a:gd name="connsiteX111" fmla="*/ 9131312 w 12192000"/>
              <a:gd name="connsiteY111" fmla="*/ 480544 h 6858000"/>
              <a:gd name="connsiteX112" fmla="*/ 7479600 w 12192000"/>
              <a:gd name="connsiteY112" fmla="*/ 454667 h 6858000"/>
              <a:gd name="connsiteX113" fmla="*/ 6724001 w 12192000"/>
              <a:gd name="connsiteY113" fmla="*/ 434021 h 6858000"/>
              <a:gd name="connsiteX114" fmla="*/ 0 w 12192000"/>
              <a:gd name="connsiteY114" fmla="*/ 0 h 6858000"/>
              <a:gd name="connsiteX115" fmla="*/ 12192000 w 12192000"/>
              <a:gd name="connsiteY115" fmla="*/ 0 h 6858000"/>
              <a:gd name="connsiteX116" fmla="*/ 12192000 w 12192000"/>
              <a:gd name="connsiteY116" fmla="*/ 6858000 h 6858000"/>
              <a:gd name="connsiteX117" fmla="*/ 0 w 12192000"/>
              <a:gd name="connsiteY11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</a:cxnLst>
            <a:rect l="l" t="t" r="r" b="b"/>
            <a:pathLst>
              <a:path w="12192000" h="6858000">
                <a:moveTo>
                  <a:pt x="6724001" y="434021"/>
                </a:moveTo>
                <a:cubicBezTo>
                  <a:pt x="6639882" y="433113"/>
                  <a:pt x="6555627" y="433147"/>
                  <a:pt x="6471155" y="434599"/>
                </a:cubicBezTo>
                <a:cubicBezTo>
                  <a:pt x="6109461" y="440937"/>
                  <a:pt x="5748349" y="439351"/>
                  <a:pt x="5384913" y="497971"/>
                </a:cubicBezTo>
                <a:cubicBezTo>
                  <a:pt x="5199132" y="528072"/>
                  <a:pt x="5005803" y="518038"/>
                  <a:pt x="4818280" y="541802"/>
                </a:cubicBezTo>
                <a:cubicBezTo>
                  <a:pt x="4532641" y="578242"/>
                  <a:pt x="4247003" y="621019"/>
                  <a:pt x="3965428" y="675942"/>
                </a:cubicBezTo>
                <a:cubicBezTo>
                  <a:pt x="3877181" y="693369"/>
                  <a:pt x="3768034" y="703930"/>
                  <a:pt x="3699528" y="770472"/>
                </a:cubicBezTo>
                <a:cubicBezTo>
                  <a:pt x="3590961" y="728224"/>
                  <a:pt x="3523617" y="807966"/>
                  <a:pt x="3438854" y="834899"/>
                </a:cubicBezTo>
                <a:cubicBezTo>
                  <a:pt x="3405761" y="845462"/>
                  <a:pt x="3362218" y="860248"/>
                  <a:pt x="3367443" y="893518"/>
                </a:cubicBezTo>
                <a:cubicBezTo>
                  <a:pt x="3372089" y="935238"/>
                  <a:pt x="3420855" y="962172"/>
                  <a:pt x="3467301" y="953722"/>
                </a:cubicBezTo>
                <a:cubicBezTo>
                  <a:pt x="3611863" y="927317"/>
                  <a:pt x="3741328" y="986464"/>
                  <a:pt x="3889955" y="977486"/>
                </a:cubicBezTo>
                <a:cubicBezTo>
                  <a:pt x="3760488" y="1002836"/>
                  <a:pt x="3631601" y="1028713"/>
                  <a:pt x="3502135" y="1054062"/>
                </a:cubicBezTo>
                <a:cubicBezTo>
                  <a:pt x="3694303" y="1074129"/>
                  <a:pt x="3883568" y="1038218"/>
                  <a:pt x="4072832" y="1017622"/>
                </a:cubicBezTo>
                <a:cubicBezTo>
                  <a:pt x="4133792" y="1011285"/>
                  <a:pt x="4228424" y="962699"/>
                  <a:pt x="4244099" y="1030825"/>
                </a:cubicBezTo>
                <a:cubicBezTo>
                  <a:pt x="4254550" y="1076242"/>
                  <a:pt x="4152951" y="1079410"/>
                  <a:pt x="4095475" y="1092084"/>
                </a:cubicBezTo>
                <a:cubicBezTo>
                  <a:pt x="3841766" y="1146479"/>
                  <a:pt x="3583994" y="1178165"/>
                  <a:pt x="3327386" y="1215660"/>
                </a:cubicBezTo>
                <a:cubicBezTo>
                  <a:pt x="3303001" y="1219357"/>
                  <a:pt x="3271070" y="1216188"/>
                  <a:pt x="3254813" y="1226749"/>
                </a:cubicBezTo>
                <a:cubicBezTo>
                  <a:pt x="3123605" y="1311774"/>
                  <a:pt x="2957563" y="1339765"/>
                  <a:pt x="2776427" y="1401552"/>
                </a:cubicBezTo>
                <a:cubicBezTo>
                  <a:pt x="2890798" y="1430598"/>
                  <a:pt x="2968012" y="1370921"/>
                  <a:pt x="3063226" y="1384124"/>
                </a:cubicBezTo>
                <a:cubicBezTo>
                  <a:pt x="2966272" y="1448024"/>
                  <a:pt x="2853641" y="1460171"/>
                  <a:pt x="2754945" y="1495025"/>
                </a:cubicBezTo>
                <a:cubicBezTo>
                  <a:pt x="2684117" y="1519846"/>
                  <a:pt x="2421119" y="1597477"/>
                  <a:pt x="2381061" y="1619658"/>
                </a:cubicBezTo>
                <a:cubicBezTo>
                  <a:pt x="2260302" y="1688311"/>
                  <a:pt x="2107033" y="1720525"/>
                  <a:pt x="2008336" y="1814527"/>
                </a:cubicBezTo>
                <a:cubicBezTo>
                  <a:pt x="1938668" y="1880540"/>
                  <a:pt x="1822554" y="1868393"/>
                  <a:pt x="1740695" y="1914337"/>
                </a:cubicBezTo>
                <a:cubicBezTo>
                  <a:pt x="1711667" y="1957642"/>
                  <a:pt x="1767982" y="1968733"/>
                  <a:pt x="1787720" y="1991970"/>
                </a:cubicBezTo>
                <a:cubicBezTo>
                  <a:pt x="1813846" y="2023126"/>
                  <a:pt x="1767401" y="2040555"/>
                  <a:pt x="1754048" y="2078049"/>
                </a:cubicBezTo>
                <a:cubicBezTo>
                  <a:pt x="1907898" y="2035802"/>
                  <a:pt x="2054781" y="2010981"/>
                  <a:pt x="2228951" y="1996721"/>
                </a:cubicBezTo>
                <a:cubicBezTo>
                  <a:pt x="2171475" y="2057452"/>
                  <a:pt x="2101807" y="2031048"/>
                  <a:pt x="2054781" y="2053228"/>
                </a:cubicBezTo>
                <a:cubicBezTo>
                  <a:pt x="2024011" y="2067487"/>
                  <a:pt x="1976984" y="2073824"/>
                  <a:pt x="1985693" y="2109207"/>
                </a:cubicBezTo>
                <a:cubicBezTo>
                  <a:pt x="1992660" y="2137196"/>
                  <a:pt x="2032140" y="2133500"/>
                  <a:pt x="2061168" y="2130859"/>
                </a:cubicBezTo>
                <a:cubicBezTo>
                  <a:pt x="2172636" y="2120825"/>
                  <a:pt x="2281202" y="2117656"/>
                  <a:pt x="2388026" y="2184726"/>
                </a:cubicBezTo>
                <a:cubicBezTo>
                  <a:pt x="2116321" y="2282425"/>
                  <a:pt x="1803977" y="2241233"/>
                  <a:pt x="1560719" y="2384876"/>
                </a:cubicBezTo>
                <a:cubicBezTo>
                  <a:pt x="1594973" y="2429237"/>
                  <a:pt x="1643739" y="2405472"/>
                  <a:pt x="1679734" y="2400191"/>
                </a:cubicBezTo>
                <a:cubicBezTo>
                  <a:pt x="1916026" y="2364279"/>
                  <a:pt x="2760170" y="2428180"/>
                  <a:pt x="2882089" y="2383292"/>
                </a:cubicBezTo>
                <a:cubicBezTo>
                  <a:pt x="2956983" y="2355830"/>
                  <a:pt x="3035941" y="2342628"/>
                  <a:pt x="3116638" y="2359528"/>
                </a:cubicBezTo>
                <a:cubicBezTo>
                  <a:pt x="3194434" y="2375898"/>
                  <a:pt x="3174696" y="2605622"/>
                  <a:pt x="2897765" y="2758243"/>
                </a:cubicBezTo>
                <a:cubicBezTo>
                  <a:pt x="2858286" y="2779895"/>
                  <a:pt x="3034779" y="2811053"/>
                  <a:pt x="2981367" y="2829008"/>
                </a:cubicBezTo>
                <a:cubicBezTo>
                  <a:pt x="2939566" y="2843267"/>
                  <a:pt x="2734626" y="2835346"/>
                  <a:pt x="2682955" y="2846436"/>
                </a:cubicBezTo>
                <a:cubicBezTo>
                  <a:pt x="2662635" y="2851188"/>
                  <a:pt x="2040267" y="3029159"/>
                  <a:pt x="2099485" y="3066653"/>
                </a:cubicBezTo>
                <a:cubicBezTo>
                  <a:pt x="2276558" y="3179139"/>
                  <a:pt x="2869897" y="3385098"/>
                  <a:pt x="1807460" y="3454808"/>
                </a:cubicBezTo>
                <a:cubicBezTo>
                  <a:pt x="1841132" y="3495472"/>
                  <a:pt x="1934024" y="3469596"/>
                  <a:pt x="1921251" y="3540889"/>
                </a:cubicBezTo>
                <a:cubicBezTo>
                  <a:pt x="1780173" y="3579440"/>
                  <a:pt x="1617035" y="3577328"/>
                  <a:pt x="1453313" y="3637002"/>
                </a:cubicBezTo>
                <a:cubicBezTo>
                  <a:pt x="1527047" y="3680307"/>
                  <a:pt x="1611808" y="3653902"/>
                  <a:pt x="1686122" y="3667634"/>
                </a:cubicBezTo>
                <a:cubicBezTo>
                  <a:pt x="1644320" y="3722027"/>
                  <a:pt x="1572330" y="3713578"/>
                  <a:pt x="1513692" y="3725196"/>
                </a:cubicBezTo>
                <a:cubicBezTo>
                  <a:pt x="1459700" y="3736286"/>
                  <a:pt x="1345329" y="3830816"/>
                  <a:pt x="1369711" y="3826063"/>
                </a:cubicBezTo>
                <a:cubicBezTo>
                  <a:pt x="1595553" y="3783815"/>
                  <a:pt x="1824877" y="3795434"/>
                  <a:pt x="2051298" y="3754242"/>
                </a:cubicBezTo>
                <a:cubicBezTo>
                  <a:pt x="2126192" y="3740511"/>
                  <a:pt x="2210955" y="3714106"/>
                  <a:pt x="2245207" y="3797018"/>
                </a:cubicBezTo>
                <a:cubicBezTo>
                  <a:pt x="2255659" y="3821310"/>
                  <a:pt x="2248109" y="3829232"/>
                  <a:pt x="2353192" y="3796489"/>
                </a:cubicBezTo>
                <a:cubicBezTo>
                  <a:pt x="2394414" y="3783815"/>
                  <a:pt x="2448988" y="3770085"/>
                  <a:pt x="2490207" y="3801242"/>
                </a:cubicBezTo>
                <a:cubicBezTo>
                  <a:pt x="2464082" y="3840321"/>
                  <a:pt x="2413572" y="3828703"/>
                  <a:pt x="2375835" y="3839794"/>
                </a:cubicBezTo>
                <a:cubicBezTo>
                  <a:pt x="2275978" y="3868311"/>
                  <a:pt x="2619094" y="3977100"/>
                  <a:pt x="2522138" y="4009841"/>
                </a:cubicBezTo>
                <a:cubicBezTo>
                  <a:pt x="2323584" y="4076912"/>
                  <a:pt x="2199343" y="4057372"/>
                  <a:pt x="1998466" y="4130778"/>
                </a:cubicBezTo>
                <a:cubicBezTo>
                  <a:pt x="2066973" y="4129192"/>
                  <a:pt x="2046072" y="4154543"/>
                  <a:pt x="2114580" y="4154543"/>
                </a:cubicBezTo>
                <a:cubicBezTo>
                  <a:pt x="2145350" y="4154543"/>
                  <a:pt x="2177862" y="4160878"/>
                  <a:pt x="2177862" y="4189925"/>
                </a:cubicBezTo>
                <a:cubicBezTo>
                  <a:pt x="2177862" y="4217385"/>
                  <a:pt x="1817330" y="4367895"/>
                  <a:pt x="1868419" y="4382153"/>
                </a:cubicBezTo>
                <a:cubicBezTo>
                  <a:pt x="2007755" y="4420704"/>
                  <a:pt x="2365385" y="4302410"/>
                  <a:pt x="2279460" y="4356805"/>
                </a:cubicBezTo>
                <a:cubicBezTo>
                  <a:pt x="2148834" y="4439716"/>
                  <a:pt x="2129094" y="4456088"/>
                  <a:pt x="2029817" y="4468235"/>
                </a:cubicBezTo>
                <a:cubicBezTo>
                  <a:pt x="1944474" y="4478796"/>
                  <a:pt x="1644320" y="4710633"/>
                  <a:pt x="1560137" y="4730172"/>
                </a:cubicBezTo>
                <a:cubicBezTo>
                  <a:pt x="1485825" y="4747072"/>
                  <a:pt x="1774947" y="4800410"/>
                  <a:pt x="1956664" y="4820477"/>
                </a:cubicBezTo>
                <a:cubicBezTo>
                  <a:pt x="2130256" y="4840017"/>
                  <a:pt x="3101544" y="4789319"/>
                  <a:pt x="3268168" y="4852692"/>
                </a:cubicBezTo>
                <a:cubicBezTo>
                  <a:pt x="3111993" y="4878041"/>
                  <a:pt x="2970336" y="4953030"/>
                  <a:pt x="2807197" y="4939300"/>
                </a:cubicBezTo>
                <a:cubicBezTo>
                  <a:pt x="2773524" y="4936660"/>
                  <a:pt x="2724756" y="4930323"/>
                  <a:pt x="2721272" y="4970458"/>
                </a:cubicBezTo>
                <a:cubicBezTo>
                  <a:pt x="2718369" y="5005313"/>
                  <a:pt x="2788038" y="4981548"/>
                  <a:pt x="2802552" y="5014291"/>
                </a:cubicBezTo>
                <a:cubicBezTo>
                  <a:pt x="2719531" y="5060235"/>
                  <a:pt x="2621415" y="5018515"/>
                  <a:pt x="2537812" y="5053898"/>
                </a:cubicBezTo>
                <a:cubicBezTo>
                  <a:pt x="2491948" y="5099314"/>
                  <a:pt x="2589483" y="5107236"/>
                  <a:pt x="2569744" y="5153182"/>
                </a:cubicBezTo>
                <a:cubicBezTo>
                  <a:pt x="2301522" y="5193845"/>
                  <a:pt x="2252174" y="5268836"/>
                  <a:pt x="1987436" y="5334320"/>
                </a:cubicBezTo>
                <a:cubicBezTo>
                  <a:pt x="1971179" y="5338545"/>
                  <a:pt x="1958407" y="5352274"/>
                  <a:pt x="1972921" y="5382376"/>
                </a:cubicBezTo>
                <a:cubicBezTo>
                  <a:pt x="2087874" y="5396107"/>
                  <a:pt x="2215599" y="5373399"/>
                  <a:pt x="2341001" y="5360725"/>
                </a:cubicBezTo>
                <a:cubicBezTo>
                  <a:pt x="2537812" y="5340129"/>
                  <a:pt x="2533748" y="5339072"/>
                  <a:pt x="2710822" y="5418816"/>
                </a:cubicBezTo>
                <a:cubicBezTo>
                  <a:pt x="2743914" y="5433602"/>
                  <a:pt x="2801390" y="5438355"/>
                  <a:pt x="2833903" y="5413007"/>
                </a:cubicBezTo>
                <a:cubicBezTo>
                  <a:pt x="2896604" y="5364422"/>
                  <a:pt x="2950016" y="5368646"/>
                  <a:pt x="3011556" y="5399276"/>
                </a:cubicBezTo>
                <a:cubicBezTo>
                  <a:pt x="3077160" y="5432547"/>
                  <a:pt x="3171793" y="5391882"/>
                  <a:pt x="3254233" y="5439412"/>
                </a:cubicBezTo>
                <a:cubicBezTo>
                  <a:pt x="3099802" y="5473739"/>
                  <a:pt x="2957563" y="5473739"/>
                  <a:pt x="2792101" y="5471625"/>
                </a:cubicBezTo>
                <a:cubicBezTo>
                  <a:pt x="2846095" y="5537639"/>
                  <a:pt x="2914601" y="5536582"/>
                  <a:pt x="2977303" y="5539751"/>
                </a:cubicBezTo>
                <a:cubicBezTo>
                  <a:pt x="3214174" y="5551898"/>
                  <a:pt x="3601411" y="5660686"/>
                  <a:pt x="3656566" y="5678642"/>
                </a:cubicBezTo>
                <a:cubicBezTo>
                  <a:pt x="4280675" y="5879847"/>
                  <a:pt x="4178497" y="5898332"/>
                  <a:pt x="4858340" y="5969625"/>
                </a:cubicBezTo>
                <a:cubicBezTo>
                  <a:pt x="5261253" y="6011873"/>
                  <a:pt x="4887368" y="6032469"/>
                  <a:pt x="5296668" y="6043559"/>
                </a:cubicBezTo>
                <a:cubicBezTo>
                  <a:pt x="5349500" y="6045143"/>
                  <a:pt x="5402911" y="6044087"/>
                  <a:pt x="5456323" y="6042502"/>
                </a:cubicBezTo>
                <a:cubicBezTo>
                  <a:pt x="5368077" y="6073134"/>
                  <a:pt x="5267058" y="6100066"/>
                  <a:pt x="5267058" y="6100066"/>
                </a:cubicBezTo>
                <a:cubicBezTo>
                  <a:pt x="5267058" y="6100066"/>
                  <a:pt x="5318728" y="6208854"/>
                  <a:pt x="7095266" y="6287541"/>
                </a:cubicBezTo>
                <a:cubicBezTo>
                  <a:pt x="7422124" y="6302329"/>
                  <a:pt x="9563254" y="6024548"/>
                  <a:pt x="9707235" y="5994446"/>
                </a:cubicBezTo>
                <a:cubicBezTo>
                  <a:pt x="9844249" y="5966984"/>
                  <a:pt x="10002164" y="5671247"/>
                  <a:pt x="10083442" y="5678642"/>
                </a:cubicBezTo>
                <a:cubicBezTo>
                  <a:pt x="10103183" y="5653293"/>
                  <a:pt x="10283158" y="5139979"/>
                  <a:pt x="10338892" y="4650957"/>
                </a:cubicBezTo>
                <a:cubicBezTo>
                  <a:pt x="10448618" y="4580718"/>
                  <a:pt x="10551960" y="4503088"/>
                  <a:pt x="10628013" y="4411198"/>
                </a:cubicBezTo>
                <a:cubicBezTo>
                  <a:pt x="10675040" y="4354692"/>
                  <a:pt x="10718003" y="4298185"/>
                  <a:pt x="10802766" y="4258050"/>
                </a:cubicBezTo>
                <a:cubicBezTo>
                  <a:pt x="10755739" y="4203128"/>
                  <a:pt x="10675040" y="4190453"/>
                  <a:pt x="10614662" y="4150318"/>
                </a:cubicBezTo>
                <a:cubicBezTo>
                  <a:pt x="10610017" y="4117046"/>
                  <a:pt x="10705811" y="4127081"/>
                  <a:pt x="10681427" y="4054203"/>
                </a:cubicBezTo>
                <a:cubicBezTo>
                  <a:pt x="10648335" y="3957032"/>
                  <a:pt x="10684328" y="3846131"/>
                  <a:pt x="10520029" y="3804411"/>
                </a:cubicBezTo>
                <a:cubicBezTo>
                  <a:pt x="10476485" y="3709881"/>
                  <a:pt x="10464294" y="3558845"/>
                  <a:pt x="10568798" y="3466426"/>
                </a:cubicBezTo>
                <a:cubicBezTo>
                  <a:pt x="10724388" y="3328592"/>
                  <a:pt x="10699424" y="3240927"/>
                  <a:pt x="10499709" y="3166465"/>
                </a:cubicBezTo>
                <a:cubicBezTo>
                  <a:pt x="10474164" y="3156958"/>
                  <a:pt x="10501452" y="2570768"/>
                  <a:pt x="10489840" y="2546475"/>
                </a:cubicBezTo>
                <a:cubicBezTo>
                  <a:pt x="10508418" y="2513205"/>
                  <a:pt x="10551960" y="2521126"/>
                  <a:pt x="10584471" y="2512148"/>
                </a:cubicBezTo>
                <a:cubicBezTo>
                  <a:pt x="10726711" y="2474125"/>
                  <a:pt x="10731357" y="2474125"/>
                  <a:pt x="10695942" y="2358471"/>
                </a:cubicBezTo>
                <a:cubicBezTo>
                  <a:pt x="10685490" y="2323616"/>
                  <a:pt x="10709874" y="2309357"/>
                  <a:pt x="10732516" y="2287706"/>
                </a:cubicBezTo>
                <a:cubicBezTo>
                  <a:pt x="10817280" y="2206905"/>
                  <a:pt x="10817860" y="2205850"/>
                  <a:pt x="10731357" y="2137725"/>
                </a:cubicBezTo>
                <a:cubicBezTo>
                  <a:pt x="10706391" y="2118185"/>
                  <a:pt x="10689555" y="2097061"/>
                  <a:pt x="10678525" y="2070656"/>
                </a:cubicBezTo>
                <a:cubicBezTo>
                  <a:pt x="10658203" y="2022599"/>
                  <a:pt x="10658784" y="1982463"/>
                  <a:pt x="10735999" y="1956587"/>
                </a:cubicBezTo>
                <a:cubicBezTo>
                  <a:pt x="10789993" y="1938104"/>
                  <a:pt x="10820762" y="1916978"/>
                  <a:pt x="10824246" y="1862584"/>
                </a:cubicBezTo>
                <a:cubicBezTo>
                  <a:pt x="10826570" y="1817166"/>
                  <a:pt x="10832955" y="1787594"/>
                  <a:pt x="10773156" y="1768054"/>
                </a:cubicBezTo>
                <a:cubicBezTo>
                  <a:pt x="10724969" y="1752211"/>
                  <a:pt x="10711036" y="1718412"/>
                  <a:pt x="10716261" y="1678278"/>
                </a:cubicBezTo>
                <a:cubicBezTo>
                  <a:pt x="10728452" y="1580050"/>
                  <a:pt x="10662849" y="1522487"/>
                  <a:pt x="10554864" y="1477599"/>
                </a:cubicBezTo>
                <a:cubicBezTo>
                  <a:pt x="10452101" y="1434822"/>
                  <a:pt x="10362116" y="1377259"/>
                  <a:pt x="10267483" y="1324977"/>
                </a:cubicBezTo>
                <a:cubicBezTo>
                  <a:pt x="10162399" y="1266887"/>
                  <a:pt x="10040481" y="1232031"/>
                  <a:pt x="9913337" y="1202458"/>
                </a:cubicBezTo>
                <a:cubicBezTo>
                  <a:pt x="9936561" y="1160210"/>
                  <a:pt x="10016678" y="1183974"/>
                  <a:pt x="10024805" y="1124827"/>
                </a:cubicBezTo>
                <a:cubicBezTo>
                  <a:pt x="9826251" y="1074658"/>
                  <a:pt x="9636408" y="999139"/>
                  <a:pt x="9411726" y="980655"/>
                </a:cubicBezTo>
                <a:cubicBezTo>
                  <a:pt x="9593444" y="990161"/>
                  <a:pt x="9758326" y="922036"/>
                  <a:pt x="9930753" y="901968"/>
                </a:cubicBezTo>
                <a:cubicBezTo>
                  <a:pt x="9947008" y="868698"/>
                  <a:pt x="9909273" y="877147"/>
                  <a:pt x="9894178" y="871339"/>
                </a:cubicBezTo>
                <a:cubicBezTo>
                  <a:pt x="9879083" y="865001"/>
                  <a:pt x="9860506" y="862889"/>
                  <a:pt x="9858182" y="839125"/>
                </a:cubicBezTo>
                <a:cubicBezTo>
                  <a:pt x="9941205" y="804798"/>
                  <a:pt x="10045126" y="827506"/>
                  <a:pt x="10131050" y="792652"/>
                </a:cubicBezTo>
                <a:cubicBezTo>
                  <a:pt x="10111891" y="741954"/>
                  <a:pt x="10037578" y="772583"/>
                  <a:pt x="10006808" y="731920"/>
                </a:cubicBezTo>
                <a:cubicBezTo>
                  <a:pt x="10086927" y="724526"/>
                  <a:pt x="10161239" y="721357"/>
                  <a:pt x="10233809" y="710268"/>
                </a:cubicBezTo>
                <a:cubicBezTo>
                  <a:pt x="10290705" y="701818"/>
                  <a:pt x="10306380" y="658513"/>
                  <a:pt x="10267483" y="628940"/>
                </a:cubicBezTo>
                <a:cubicBezTo>
                  <a:pt x="10232648" y="602536"/>
                  <a:pt x="10181559" y="600422"/>
                  <a:pt x="10136275" y="589333"/>
                </a:cubicBezTo>
                <a:cubicBezTo>
                  <a:pt x="9813479" y="512230"/>
                  <a:pt x="9474428" y="487409"/>
                  <a:pt x="9131312" y="480544"/>
                </a:cubicBezTo>
                <a:cubicBezTo>
                  <a:pt x="8580936" y="469453"/>
                  <a:pt x="8028817" y="469982"/>
                  <a:pt x="7479600" y="454667"/>
                </a:cubicBezTo>
                <a:cubicBezTo>
                  <a:pt x="7227489" y="447934"/>
                  <a:pt x="6976357" y="436744"/>
                  <a:pt x="6724001" y="43402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BF96DEA-3244-4FF4-965B-A7C76F715E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460" t="5300" b="6125"/>
          <a:stretch/>
        </p:blipFill>
        <p:spPr>
          <a:xfrm>
            <a:off x="1954140" y="1800664"/>
            <a:ext cx="8283720" cy="2644727"/>
          </a:xfrm>
          <a:prstGeom prst="rect">
            <a:avLst/>
          </a:prstGeom>
        </p:spPr>
      </p:pic>
      <p:sp>
        <p:nvSpPr>
          <p:cNvPr id="11" name="سهم: لليسار 10">
            <a:extLst>
              <a:ext uri="{FF2B5EF4-FFF2-40B4-BE49-F238E27FC236}">
                <a16:creationId xmlns:a16="http://schemas.microsoft.com/office/drawing/2014/main" id="{2F3AE27E-927D-4413-906C-936C062EE7BB}"/>
              </a:ext>
            </a:extLst>
          </p:cNvPr>
          <p:cNvSpPr/>
          <p:nvPr/>
        </p:nvSpPr>
        <p:spPr>
          <a:xfrm>
            <a:off x="9970460" y="2711548"/>
            <a:ext cx="534800" cy="717452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1846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BC1AD40B-7085-4DC8-AD9F-3EA48C48AC65}"/>
              </a:ext>
            </a:extLst>
          </p:cNvPr>
          <p:cNvSpPr txBox="1"/>
          <p:nvPr/>
        </p:nvSpPr>
        <p:spPr>
          <a:xfrm>
            <a:off x="259655" y="429064"/>
            <a:ext cx="3217551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733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تقويم تكويني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35450E38-F278-4ABE-8E84-C35E6497B5E9}"/>
              </a:ext>
            </a:extLst>
          </p:cNvPr>
          <p:cNvSpPr/>
          <p:nvPr/>
        </p:nvSpPr>
        <p:spPr>
          <a:xfrm>
            <a:off x="4164131" y="1440382"/>
            <a:ext cx="7252748" cy="865666"/>
          </a:xfrm>
          <a:prstGeom prst="roundRect">
            <a:avLst>
              <a:gd name="adj" fmla="val 4072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النموذج الأصلي 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F1146487-4DC6-469B-8024-5B35E844AC67}"/>
              </a:ext>
            </a:extLst>
          </p:cNvPr>
          <p:cNvSpPr/>
          <p:nvPr/>
        </p:nvSpPr>
        <p:spPr>
          <a:xfrm>
            <a:off x="4164131" y="2558452"/>
            <a:ext cx="7167014" cy="895490"/>
          </a:xfrm>
          <a:prstGeom prst="roundRect">
            <a:avLst>
              <a:gd name="adj" fmla="val 4072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خريطة أسئلة القصة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B85C0A1F-8F84-4950-9B96-E299D07672CB}"/>
              </a:ext>
            </a:extLst>
          </p:cNvPr>
          <p:cNvSpPr/>
          <p:nvPr/>
        </p:nvSpPr>
        <p:spPr>
          <a:xfrm>
            <a:off x="4164131" y="3680034"/>
            <a:ext cx="7136226" cy="837530"/>
          </a:xfrm>
          <a:prstGeom prst="roundRect">
            <a:avLst>
              <a:gd name="adj" fmla="val 4072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الأصالة</a:t>
            </a:r>
          </a:p>
        </p:txBody>
      </p:sp>
      <p:pic>
        <p:nvPicPr>
          <p:cNvPr id="7" name="Picture 2" descr="عبدالمعز صفوت: تقويم درس حكمة قاضٍ للصف الثالث الإعدادى">
            <a:extLst>
              <a:ext uri="{FF2B5EF4-FFF2-40B4-BE49-F238E27FC236}">
                <a16:creationId xmlns:a16="http://schemas.microsoft.com/office/drawing/2014/main" id="{FE8D8573-E63C-4503-AA9A-96ADC2CE2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21" y="1078827"/>
            <a:ext cx="1887203" cy="192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DAA6E322-11CD-4A52-A31B-8621EABE38E9}"/>
              </a:ext>
            </a:extLst>
          </p:cNvPr>
          <p:cNvSpPr/>
          <p:nvPr/>
        </p:nvSpPr>
        <p:spPr>
          <a:xfrm>
            <a:off x="4164131" y="429064"/>
            <a:ext cx="7414342" cy="837530"/>
          </a:xfrm>
          <a:prstGeom prst="roundRect">
            <a:avLst>
              <a:gd name="adj" fmla="val 4072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عددي مبادئ تصميم وابتكار الشخصية 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6B172E4F-1B4A-4FCD-BE09-91939779ED0B}"/>
              </a:ext>
            </a:extLst>
          </p:cNvPr>
          <p:cNvSpPr/>
          <p:nvPr/>
        </p:nvSpPr>
        <p:spPr>
          <a:xfrm>
            <a:off x="4164131" y="4743656"/>
            <a:ext cx="7136225" cy="837530"/>
          </a:xfrm>
          <a:prstGeom prst="roundRect">
            <a:avLst>
              <a:gd name="adj" fmla="val 4072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المرجع </a:t>
            </a: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763BB52C-0822-4BEF-929B-B8BCF3F8F69E}"/>
              </a:ext>
            </a:extLst>
          </p:cNvPr>
          <p:cNvSpPr/>
          <p:nvPr/>
        </p:nvSpPr>
        <p:spPr>
          <a:xfrm>
            <a:off x="4164130" y="5807278"/>
            <a:ext cx="7136225" cy="837530"/>
          </a:xfrm>
          <a:prstGeom prst="roundRect">
            <a:avLst>
              <a:gd name="adj" fmla="val 4072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مظهر الشخصية</a:t>
            </a:r>
          </a:p>
        </p:txBody>
      </p:sp>
    </p:spTree>
    <p:extLst>
      <p:ext uri="{BB962C8B-B14F-4D97-AF65-F5344CB8AC3E}">
        <p14:creationId xmlns:p14="http://schemas.microsoft.com/office/powerpoint/2010/main" val="2540379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100000" fill="hold" grpId="0" nodeType="after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9" grpId="0" animBg="1"/>
          <p:bldP spid="11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ac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9" grpId="0" animBg="1"/>
          <p:bldP spid="11" grpId="0" animBg="1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4BAE195-119A-4658-9393-B7BECF5921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821" b="50000"/>
          <a:stretch/>
        </p:blipFill>
        <p:spPr>
          <a:xfrm>
            <a:off x="1012874" y="1055077"/>
            <a:ext cx="10366520" cy="434691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89F1330-0493-43A3-93E2-2510DE1A2714}"/>
              </a:ext>
            </a:extLst>
          </p:cNvPr>
          <p:cNvSpPr txBox="1"/>
          <p:nvPr/>
        </p:nvSpPr>
        <p:spPr>
          <a:xfrm>
            <a:off x="1012873" y="2576290"/>
            <a:ext cx="995933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latin typeface="Calibri" panose="020F0502020204030204" pitchFamily="34" charset="0"/>
                <a:cs typeface="Calibri" panose="020F0502020204030204" pitchFamily="34" charset="0"/>
              </a:rPr>
              <a:t>أسس تصميم وابتكار الشخصية : </a:t>
            </a:r>
          </a:p>
        </p:txBody>
      </p:sp>
    </p:spTree>
    <p:extLst>
      <p:ext uri="{BB962C8B-B14F-4D97-AF65-F5344CB8AC3E}">
        <p14:creationId xmlns:p14="http://schemas.microsoft.com/office/powerpoint/2010/main" val="287257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7AA19F87-5B93-436C-854D-1C1D45EBC503}"/>
              </a:ext>
            </a:extLst>
          </p:cNvPr>
          <p:cNvSpPr txBox="1"/>
          <p:nvPr/>
        </p:nvSpPr>
        <p:spPr>
          <a:xfrm>
            <a:off x="572799" y="1267017"/>
            <a:ext cx="1104640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4400" b="1" dirty="0">
                <a:latin typeface="Calibri" panose="020F0502020204030204" pitchFamily="34" charset="0"/>
                <a:cs typeface="Calibri" panose="020F0502020204030204" pitchFamily="34" charset="0"/>
              </a:rPr>
              <a:t>لتصميم الشخصية يتعين على المصمم معرفة </a:t>
            </a:r>
          </a:p>
          <a:p>
            <a:pPr algn="ctr" rtl="1"/>
            <a:r>
              <a:rPr lang="ar-SA" sz="4400" b="1" dirty="0">
                <a:latin typeface="Calibri" panose="020F0502020204030204" pitchFamily="34" charset="0"/>
                <a:cs typeface="Calibri" panose="020F0502020204030204" pitchFamily="34" charset="0"/>
              </a:rPr>
              <a:t>الأسس التي تساعد على تأكيد الشخصية في رواية القصة ولذلك من الضروري استخدام كل من : </a:t>
            </a:r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297118AF-5B06-4ABB-9E1C-2F1CEF14B17D}"/>
              </a:ext>
            </a:extLst>
          </p:cNvPr>
          <p:cNvSpPr/>
          <p:nvPr/>
        </p:nvSpPr>
        <p:spPr>
          <a:xfrm>
            <a:off x="8242369" y="4516926"/>
            <a:ext cx="2670629" cy="10740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لغة الشكل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CD0E29A7-F913-462D-BD71-089BC5442A76}"/>
              </a:ext>
            </a:extLst>
          </p:cNvPr>
          <p:cNvSpPr/>
          <p:nvPr/>
        </p:nvSpPr>
        <p:spPr>
          <a:xfrm>
            <a:off x="4873227" y="4516926"/>
            <a:ext cx="2670629" cy="10740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5C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اللون 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4A60C785-A39D-4BE0-AA31-48B37A05B1D5}"/>
              </a:ext>
            </a:extLst>
          </p:cNvPr>
          <p:cNvSpPr/>
          <p:nvPr/>
        </p:nvSpPr>
        <p:spPr>
          <a:xfrm>
            <a:off x="1443141" y="4516926"/>
            <a:ext cx="2670629" cy="10740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الإضاءة </a:t>
            </a:r>
          </a:p>
        </p:txBody>
      </p:sp>
    </p:spTree>
    <p:extLst>
      <p:ext uri="{BB962C8B-B14F-4D97-AF65-F5344CB8AC3E}">
        <p14:creationId xmlns:p14="http://schemas.microsoft.com/office/powerpoint/2010/main" val="2141007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A3F7F751-9CA9-4A74-A5B4-6E6491910590}"/>
              </a:ext>
            </a:extLst>
          </p:cNvPr>
          <p:cNvSpPr txBox="1"/>
          <p:nvPr/>
        </p:nvSpPr>
        <p:spPr>
          <a:xfrm>
            <a:off x="365760" y="1748318"/>
            <a:ext cx="114604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كمصمم شخصية من المهم أن تفهم الشكل الذي تستخدمه في تصميماتك ، وما هي التأثيرات التي يمكنك إنشاؤها ، ولغة الشكل التي تساعدك في معرفة من هم الأشخاص بحيث يمكن استخدامها للتأكيد على شخصتهم .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D8988AF-A9BF-432E-A8F3-7EF814FBB175}"/>
              </a:ext>
            </a:extLst>
          </p:cNvPr>
          <p:cNvSpPr txBox="1"/>
          <p:nvPr/>
        </p:nvSpPr>
        <p:spPr>
          <a:xfrm>
            <a:off x="600931" y="3836754"/>
            <a:ext cx="1146048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تتمحور لغة الشكل حول ثلاثة أشكال أساسية : </a:t>
            </a:r>
          </a:p>
          <a:p>
            <a:pPr algn="ctr" rtl="1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الدائرة والمثلث والمربع </a:t>
            </a:r>
          </a:p>
          <a:p>
            <a:pPr algn="ctr" rtl="1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ينقل كل شكل مشاعر وشخصيات مختلفة ويمكن استخدامها لرواية قصة وإنشاء تصميم مبدع بمجرد إنشاء الشكل يمكن استخدام التفاصيل الإضافية مثل اللون والقيمة والضوء  لتحسين مظهر الشخصية .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DD312628-A0E0-4D00-898A-73ED670CC718}"/>
              </a:ext>
            </a:extLst>
          </p:cNvPr>
          <p:cNvSpPr/>
          <p:nvPr/>
        </p:nvSpPr>
        <p:spPr>
          <a:xfrm>
            <a:off x="3798278" y="190236"/>
            <a:ext cx="4796676" cy="10740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لغة الشكل </a:t>
            </a:r>
          </a:p>
        </p:txBody>
      </p:sp>
    </p:spTree>
    <p:extLst>
      <p:ext uri="{BB962C8B-B14F-4D97-AF65-F5344CB8AC3E}">
        <p14:creationId xmlns:p14="http://schemas.microsoft.com/office/powerpoint/2010/main" val="10159519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68F43966-3E18-429C-9FB8-5E70681BAF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803"/>
          <a:stretch/>
        </p:blipFill>
        <p:spPr>
          <a:xfrm>
            <a:off x="1237958" y="44361"/>
            <a:ext cx="10424641" cy="6656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042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72C783FA-E3CB-461D-AA2B-2A50FC4A549A}"/>
              </a:ext>
            </a:extLst>
          </p:cNvPr>
          <p:cNvSpPr txBox="1"/>
          <p:nvPr/>
        </p:nvSpPr>
        <p:spPr>
          <a:xfrm>
            <a:off x="759810" y="1585956"/>
            <a:ext cx="110464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يفضل تجنب استخدام مستوى واحد فقط من القيمة ( الإضاءة أو التعتيم ) </a:t>
            </a:r>
          </a:p>
          <a:p>
            <a:pPr algn="ctr" rtl="1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حتى لا يفقد التركيز في التصميم ، لذا فإن اختيار القيم بعناية في تصميم الشخصية سيعزز من تأثير التصميم 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7463E5F-369E-4096-8648-9567057BCDFF}"/>
              </a:ext>
            </a:extLst>
          </p:cNvPr>
          <p:cNvSpPr txBox="1"/>
          <p:nvPr/>
        </p:nvSpPr>
        <p:spPr>
          <a:xfrm>
            <a:off x="572799" y="3209941"/>
            <a:ext cx="11046401" cy="206210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اسأل نفسك دائماً عن: </a:t>
            </a:r>
          </a:p>
          <a:p>
            <a:pPr algn="ctr" rtl="1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سبب اختيارك لتلك الألوان واكتشف مجموعات من الألوان  الفاتحة والداكنة وكيف يمكن أن تساعد كل درجة لون شخصيتك في الظهور أو الإحساس</a:t>
            </a:r>
          </a:p>
          <a:p>
            <a:pPr algn="ctr" rtl="1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 بطريقة معينة .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6A05E61-EEBF-4170-8C30-8A503A1976CA}"/>
              </a:ext>
            </a:extLst>
          </p:cNvPr>
          <p:cNvSpPr txBox="1"/>
          <p:nvPr/>
        </p:nvSpPr>
        <p:spPr>
          <a:xfrm>
            <a:off x="759811" y="5545724"/>
            <a:ext cx="1104640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يمكن باستخدام الأوان إثارة بعض الارتباطات النفسية أو الثقافية لدى المشاهد فلكل لون دلالات معينة ، لذلك من المهم جداً معرفة الألوان .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C780B7B4-0442-4CAC-A997-4420CECBB7B9}"/>
              </a:ext>
            </a:extLst>
          </p:cNvPr>
          <p:cNvSpPr/>
          <p:nvPr/>
        </p:nvSpPr>
        <p:spPr>
          <a:xfrm>
            <a:off x="3643532" y="235058"/>
            <a:ext cx="5278958" cy="10740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5C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اللون </a:t>
            </a:r>
          </a:p>
        </p:txBody>
      </p:sp>
    </p:spTree>
    <p:extLst>
      <p:ext uri="{BB962C8B-B14F-4D97-AF65-F5344CB8AC3E}">
        <p14:creationId xmlns:p14="http://schemas.microsoft.com/office/powerpoint/2010/main" val="11729631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0AEDDDF8-5AB2-4BC7-B17A-7AD4F64C5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13" r="5253"/>
          <a:stretch/>
        </p:blipFill>
        <p:spPr>
          <a:xfrm>
            <a:off x="2009335" y="-13273"/>
            <a:ext cx="8173329" cy="687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8832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4D113F4-8AC5-419A-98DC-083DE61A7C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17" t="8400"/>
          <a:stretch/>
        </p:blipFill>
        <p:spPr>
          <a:xfrm>
            <a:off x="308920" y="608427"/>
            <a:ext cx="11883080" cy="5641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279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6CEAF8C6-C5B2-4830-BCF9-7E79444A1B1E}"/>
              </a:ext>
            </a:extLst>
          </p:cNvPr>
          <p:cNvSpPr txBox="1"/>
          <p:nvPr/>
        </p:nvSpPr>
        <p:spPr>
          <a:xfrm>
            <a:off x="787811" y="2031937"/>
            <a:ext cx="1104640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يمكن أن تؤدي إضاءة الشخصية بشكل جيد إلى تحسين المظهر العام للتصميم، وبقدر ما يمكن للون أن يروي القصة فإن إضاءة الشخصية تخلف قصة إيضاً .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1158937-3B15-44F9-A0E5-1A1B3A6D7532}"/>
              </a:ext>
            </a:extLst>
          </p:cNvPr>
          <p:cNvSpPr txBox="1"/>
          <p:nvPr/>
        </p:nvSpPr>
        <p:spPr>
          <a:xfrm>
            <a:off x="787811" y="4676988"/>
            <a:ext cx="1104640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ما القصة التي تحاول سردها من خلال الشخصية ؟</a:t>
            </a:r>
          </a:p>
          <a:p>
            <a:pPr algn="ctr" rtl="1"/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  ماهي قرارات الإضاءة التي يمكن أن تساعدك في نقل الشخصية ووضعها ؟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5A90D53-C770-4846-B3BD-542B20F1E546}"/>
              </a:ext>
            </a:extLst>
          </p:cNvPr>
          <p:cNvSpPr/>
          <p:nvPr/>
        </p:nvSpPr>
        <p:spPr>
          <a:xfrm>
            <a:off x="3345249" y="434702"/>
            <a:ext cx="5931528" cy="107405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الإضاءة </a:t>
            </a:r>
          </a:p>
        </p:txBody>
      </p:sp>
    </p:spTree>
    <p:extLst>
      <p:ext uri="{BB962C8B-B14F-4D97-AF65-F5344CB8AC3E}">
        <p14:creationId xmlns:p14="http://schemas.microsoft.com/office/powerpoint/2010/main" val="11517267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C40D600D-EC7B-4A06-9B77-B872ED548A8B}"/>
              </a:ext>
            </a:extLst>
          </p:cNvPr>
          <p:cNvSpPr txBox="1"/>
          <p:nvPr/>
        </p:nvSpPr>
        <p:spPr>
          <a:xfrm>
            <a:off x="572799" y="328151"/>
            <a:ext cx="11046401" cy="62016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إن إضاءة التصميم سيعطي مزيداً من الأبعاد والحياة ويمكن أن يأتي الضوء من مجموعة من الزوايا المختلفة بما في ذلك </a:t>
            </a:r>
          </a:p>
          <a:p>
            <a:pPr algn="ctr" rtl="1"/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ا</a:t>
            </a:r>
            <a:r>
              <a:rPr lang="ar-SA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لمقدمة</a:t>
            </a:r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ومن أعلى اليسا</a:t>
            </a:r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ر </a:t>
            </a:r>
            <a:r>
              <a:rPr lang="ar-SA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أو فوق اليمين </a:t>
            </a:r>
            <a:r>
              <a:rPr lang="ar-SA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 من الخلف </a:t>
            </a:r>
          </a:p>
          <a:p>
            <a:pPr algn="ctr" rtl="1"/>
            <a:r>
              <a:rPr lang="ar-SA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ومن الأسفل </a:t>
            </a:r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ومن الجانب .</a:t>
            </a:r>
          </a:p>
          <a:p>
            <a:pPr algn="ctr" rtl="1"/>
            <a:endParaRPr lang="ar-SA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endParaRPr lang="ar-SA" sz="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يمكن أن يكون مصدر الضوء نفسه هو: </a:t>
            </a:r>
          </a:p>
          <a:p>
            <a:pPr algn="ctr" rtl="1"/>
            <a:r>
              <a:rPr lang="ar-SA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الشمس</a:t>
            </a:r>
          </a:p>
          <a:p>
            <a:pPr algn="ctr" rtl="1"/>
            <a:r>
              <a:rPr lang="ar-SA" sz="3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أو القمر</a:t>
            </a:r>
          </a:p>
          <a:p>
            <a:pPr algn="ctr" rtl="1"/>
            <a:r>
              <a:rPr lang="ar-SA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أو</a:t>
            </a:r>
            <a:r>
              <a:rPr lang="ar-SA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المصباح</a:t>
            </a:r>
          </a:p>
          <a:p>
            <a:pPr algn="ctr" rtl="1"/>
            <a:r>
              <a:rPr lang="ar-SA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أو الانعكاس </a:t>
            </a:r>
          </a:p>
          <a:p>
            <a:pPr algn="ctr" rtl="1"/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أو اللهب المكشوف مثل النار أو الشمعة . </a:t>
            </a:r>
          </a:p>
        </p:txBody>
      </p:sp>
    </p:spTree>
    <p:extLst>
      <p:ext uri="{BB962C8B-B14F-4D97-AF65-F5344CB8AC3E}">
        <p14:creationId xmlns:p14="http://schemas.microsoft.com/office/powerpoint/2010/main" val="1552129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AFD5D22-DB0B-4D2A-B863-7A6750598380}"/>
              </a:ext>
            </a:extLst>
          </p:cNvPr>
          <p:cNvSpPr txBox="1"/>
          <p:nvPr/>
        </p:nvSpPr>
        <p:spPr>
          <a:xfrm>
            <a:off x="1983504" y="5100223"/>
            <a:ext cx="92875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400" b="1" dirty="0">
                <a:latin typeface="Calibri" panose="020F0502020204030204" pitchFamily="34" charset="0"/>
                <a:cs typeface="Calibri" panose="020F0502020204030204" pitchFamily="34" charset="0"/>
              </a:rPr>
              <a:t>الخطوات الإجرائية لرسم و تصميم الشخصيات 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669A4F28-9D40-4797-BC38-BC5F4FE26A70}"/>
              </a:ext>
            </a:extLst>
          </p:cNvPr>
          <p:cNvSpPr txBox="1"/>
          <p:nvPr/>
        </p:nvSpPr>
        <p:spPr>
          <a:xfrm>
            <a:off x="7695029" y="3877018"/>
            <a:ext cx="34707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الدرس الثاني 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66EB0D4B-AD4D-4D67-BF57-92B78A964A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260" y="613722"/>
            <a:ext cx="4032737" cy="403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649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3681E14-3FC1-4A38-92FE-DA75FC889C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91" b="8480"/>
          <a:stretch/>
        </p:blipFill>
        <p:spPr>
          <a:xfrm>
            <a:off x="1111347" y="0"/>
            <a:ext cx="10416833" cy="682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046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BC1AD40B-7085-4DC8-AD9F-3EA48C48AC65}"/>
              </a:ext>
            </a:extLst>
          </p:cNvPr>
          <p:cNvSpPr txBox="1"/>
          <p:nvPr/>
        </p:nvSpPr>
        <p:spPr>
          <a:xfrm>
            <a:off x="4898242" y="123806"/>
            <a:ext cx="3217551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733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تقويم ختامي</a:t>
            </a:r>
          </a:p>
        </p:txBody>
      </p:sp>
      <p:pic>
        <p:nvPicPr>
          <p:cNvPr id="7" name="Picture 2" descr="عبدالمعز صفوت: تقويم درس حكمة قاضٍ للصف الثالث الإعدادى">
            <a:extLst>
              <a:ext uri="{FF2B5EF4-FFF2-40B4-BE49-F238E27FC236}">
                <a16:creationId xmlns:a16="http://schemas.microsoft.com/office/drawing/2014/main" id="{FE8D8573-E63C-4503-AA9A-96ADC2CE2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2235" y="0"/>
            <a:ext cx="1887203" cy="192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DAA6E322-11CD-4A52-A31B-8621EABE38E9}"/>
              </a:ext>
            </a:extLst>
          </p:cNvPr>
          <p:cNvSpPr/>
          <p:nvPr/>
        </p:nvSpPr>
        <p:spPr>
          <a:xfrm>
            <a:off x="2195667" y="949316"/>
            <a:ext cx="8456646" cy="1086564"/>
          </a:xfrm>
          <a:prstGeom prst="roundRect">
            <a:avLst>
              <a:gd name="adj" fmla="val 2130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تتمحور لغة الشكل حول ثلاثة اشكال أساسية حيث ينقل المشاعر وشخصيات مختلفة : </a:t>
            </a:r>
          </a:p>
        </p:txBody>
      </p:sp>
      <p:graphicFrame>
        <p:nvGraphicFramePr>
          <p:cNvPr id="3" name="جدول 9">
            <a:extLst>
              <a:ext uri="{FF2B5EF4-FFF2-40B4-BE49-F238E27FC236}">
                <a16:creationId xmlns:a16="http://schemas.microsoft.com/office/drawing/2014/main" id="{56BEE5CC-623F-4544-8DF7-BCBC38BD97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0357228"/>
              </p:ext>
            </p:extLst>
          </p:nvPr>
        </p:nvGraphicFramePr>
        <p:xfrm>
          <a:off x="2195667" y="2184275"/>
          <a:ext cx="8456646" cy="4225451"/>
        </p:xfrm>
        <a:graphic>
          <a:graphicData uri="http://schemas.openxmlformats.org/drawingml/2006/table">
            <a:tbl>
              <a:tblPr rtl="1" firstRow="1" bandRow="1">
                <a:tableStyleId>{68D230F3-CF80-4859-8CE7-A43EE81993B5}</a:tableStyleId>
              </a:tblPr>
              <a:tblGrid>
                <a:gridCol w="4448461">
                  <a:extLst>
                    <a:ext uri="{9D8B030D-6E8A-4147-A177-3AD203B41FA5}">
                      <a16:colId xmlns:a16="http://schemas.microsoft.com/office/drawing/2014/main" val="2810941888"/>
                    </a:ext>
                  </a:extLst>
                </a:gridCol>
                <a:gridCol w="4008185">
                  <a:extLst>
                    <a:ext uri="{9D8B030D-6E8A-4147-A177-3AD203B41FA5}">
                      <a16:colId xmlns:a16="http://schemas.microsoft.com/office/drawing/2014/main" val="1669936461"/>
                    </a:ext>
                  </a:extLst>
                </a:gridCol>
              </a:tblGrid>
              <a:tr h="1165658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حاد – خطير – لا يمكن التنبؤ به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3060446"/>
                  </a:ext>
                </a:extLst>
              </a:tr>
              <a:tr h="1571139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اسفنجي – ناعم – غير ضار – الوصول إليه</a:t>
                      </a:r>
                    </a:p>
                    <a:p>
                      <a:pPr algn="ctr" rtl="1"/>
                      <a:endParaRPr lang="ar-SA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 rtl="1"/>
                      <a:r>
                        <a:rPr lang="ar-SA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سهل – قابل للتغيير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7195567"/>
                  </a:ext>
                </a:extLst>
              </a:tr>
              <a:tr h="1488654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صلب – قوي – داعم – موثوق – غير مرن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4472127"/>
                  </a:ext>
                </a:extLst>
              </a:tr>
            </a:tbl>
          </a:graphicData>
        </a:graphic>
      </p:graphicFrame>
      <p:pic>
        <p:nvPicPr>
          <p:cNvPr id="12" name="صورة 11">
            <a:extLst>
              <a:ext uri="{FF2B5EF4-FFF2-40B4-BE49-F238E27FC236}">
                <a16:creationId xmlns:a16="http://schemas.microsoft.com/office/drawing/2014/main" id="{66883605-345E-48A2-B9A7-7511C0E4DF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5950" t="18803" r="8235" b="57687"/>
          <a:stretch/>
        </p:blipFill>
        <p:spPr>
          <a:xfrm>
            <a:off x="0" y="5077543"/>
            <a:ext cx="1517095" cy="1086564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2249C03-DD1C-4532-9AF8-06508DFDC8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41991" t="18803" r="39503" b="57687"/>
          <a:stretch/>
        </p:blipFill>
        <p:spPr>
          <a:xfrm>
            <a:off x="216200" y="3708709"/>
            <a:ext cx="1099161" cy="1098159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ACECA594-07E2-490F-9E13-C458FDA54A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0335" t="18803" r="67222" b="57687"/>
          <a:stretch/>
        </p:blipFill>
        <p:spPr>
          <a:xfrm>
            <a:off x="216200" y="2175350"/>
            <a:ext cx="1182248" cy="97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9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24466 -0.419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-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0.25924 0.214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0.25339 0.214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69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BDC5294B-D062-46A2-BFEB-4B5AE6AD9BA9}"/>
              </a:ext>
            </a:extLst>
          </p:cNvPr>
          <p:cNvSpPr txBox="1"/>
          <p:nvPr/>
        </p:nvSpPr>
        <p:spPr>
          <a:xfrm>
            <a:off x="407963" y="3657738"/>
            <a:ext cx="72307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انتهى الجزء الأول من الدرس </a:t>
            </a:r>
          </a:p>
        </p:txBody>
      </p:sp>
    </p:spTree>
    <p:extLst>
      <p:ext uri="{BB962C8B-B14F-4D97-AF65-F5344CB8AC3E}">
        <p14:creationId xmlns:p14="http://schemas.microsoft.com/office/powerpoint/2010/main" val="19315466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B081F60-3533-414A-8C74-D3D2AD9E050C}"/>
              </a:ext>
            </a:extLst>
          </p:cNvPr>
          <p:cNvGrpSpPr/>
          <p:nvPr/>
        </p:nvGrpSpPr>
        <p:grpSpPr>
          <a:xfrm>
            <a:off x="4797083" y="703384"/>
            <a:ext cx="7113563" cy="2030596"/>
            <a:chOff x="3223845" y="1489195"/>
            <a:chExt cx="7394917" cy="2066474"/>
          </a:xfrm>
        </p:grpSpPr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CC032E46-8C8C-48A2-868F-4C11ECCBD244}"/>
                </a:ext>
              </a:extLst>
            </p:cNvPr>
            <p:cNvSpPr txBox="1"/>
            <p:nvPr/>
          </p:nvSpPr>
          <p:spPr>
            <a:xfrm>
              <a:off x="3223845" y="1867001"/>
              <a:ext cx="7021913" cy="1103218"/>
            </a:xfrm>
            <a:prstGeom prst="roundRect">
              <a:avLst>
                <a:gd name="adj" fmla="val 25854"/>
              </a:avLst>
            </a:prstGeom>
            <a:solidFill>
              <a:srgbClr val="0C819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5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الهدف الثاني</a:t>
              </a:r>
            </a:p>
          </p:txBody>
        </p:sp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18BBC76D-2CAD-4490-9D06-B1A3C65C8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C6E9FF"/>
                </a:clrFrom>
                <a:clrTo>
                  <a:srgbClr val="C6E9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863463" y="1489195"/>
              <a:ext cx="2755299" cy="2066474"/>
            </a:xfrm>
            <a:prstGeom prst="rect">
              <a:avLst/>
            </a:prstGeom>
          </p:spPr>
        </p:pic>
      </p:grpSp>
      <p:sp>
        <p:nvSpPr>
          <p:cNvPr id="7" name="مربع نص 6">
            <a:extLst>
              <a:ext uri="{FF2B5EF4-FFF2-40B4-BE49-F238E27FC236}">
                <a16:creationId xmlns:a16="http://schemas.microsoft.com/office/drawing/2014/main" id="{61AA3716-E3B4-45BD-A8B4-DFF8CA9357A0}"/>
              </a:ext>
            </a:extLst>
          </p:cNvPr>
          <p:cNvSpPr txBox="1"/>
          <p:nvPr/>
        </p:nvSpPr>
        <p:spPr>
          <a:xfrm>
            <a:off x="858129" y="3287366"/>
            <a:ext cx="99795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أن يكون الطلبة قادرين على تطبيق الخطوات الإجرائية لرسم الشخصيات .</a:t>
            </a:r>
          </a:p>
        </p:txBody>
      </p:sp>
      <p:sp>
        <p:nvSpPr>
          <p:cNvPr id="9" name="شكل بيضاوي 8">
            <a:extLst>
              <a:ext uri="{FF2B5EF4-FFF2-40B4-BE49-F238E27FC236}">
                <a16:creationId xmlns:a16="http://schemas.microsoft.com/office/drawing/2014/main" id="{85630BEC-7863-47CF-9DA0-2665E9C5EEEE}"/>
              </a:ext>
            </a:extLst>
          </p:cNvPr>
          <p:cNvSpPr/>
          <p:nvPr/>
        </p:nvSpPr>
        <p:spPr>
          <a:xfrm>
            <a:off x="10960150" y="3531698"/>
            <a:ext cx="676089" cy="71166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606254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>
            <a:extLst>
              <a:ext uri="{FF2B5EF4-FFF2-40B4-BE49-F238E27FC236}">
                <a16:creationId xmlns:a16="http://schemas.microsoft.com/office/drawing/2014/main" id="{F6BAD731-0CE5-4A80-B2BD-43C7F8E82516}"/>
              </a:ext>
            </a:extLst>
          </p:cNvPr>
          <p:cNvSpPr txBox="1"/>
          <p:nvPr/>
        </p:nvSpPr>
        <p:spPr>
          <a:xfrm>
            <a:off x="407963" y="710754"/>
            <a:ext cx="5688037" cy="45243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ينتقل المصمم بعد ابتكار الشخصية ومعرفة الأسس اللازمة لتصميمها  </a:t>
            </a:r>
            <a:r>
              <a:rPr lang="ar-SA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لمرحلة التنفيذ الفعلي </a:t>
            </a:r>
          </a:p>
          <a:p>
            <a:pPr algn="ctr"/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لتصميم الشخصية حيث </a:t>
            </a:r>
          </a:p>
          <a:p>
            <a:pPr algn="ctr"/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يبدا المصمم برسم مسودة التصميم للشخصية والتي تتطلب عدداً من الخطوات الإجرائية التي سوف يتم توضحيها 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61CB5F30-211D-41B3-A095-A18C7CB9B9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9452" y="499739"/>
            <a:ext cx="6737691" cy="62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2586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58793106-5F80-4CBA-BBB7-FB89B32C26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211058"/>
              </p:ext>
            </p:extLst>
          </p:nvPr>
        </p:nvGraphicFramePr>
        <p:xfrm>
          <a:off x="629136" y="635258"/>
          <a:ext cx="11201792" cy="5417927"/>
        </p:xfrm>
        <a:graphic>
          <a:graphicData uri="http://schemas.openxmlformats.org/drawingml/2006/table">
            <a:tbl>
              <a:tblPr rtl="1" firstRow="1" bandRow="1">
                <a:tableStyleId>{D27102A9-8310-4765-A935-A1911B00CA55}</a:tableStyleId>
              </a:tblPr>
              <a:tblGrid>
                <a:gridCol w="5600896">
                  <a:extLst>
                    <a:ext uri="{9D8B030D-6E8A-4147-A177-3AD203B41FA5}">
                      <a16:colId xmlns:a16="http://schemas.microsoft.com/office/drawing/2014/main" val="718598448"/>
                    </a:ext>
                  </a:extLst>
                </a:gridCol>
                <a:gridCol w="5600896">
                  <a:extLst>
                    <a:ext uri="{9D8B030D-6E8A-4147-A177-3AD203B41FA5}">
                      <a16:colId xmlns:a16="http://schemas.microsoft.com/office/drawing/2014/main" val="3377851527"/>
                    </a:ext>
                  </a:extLst>
                </a:gridCol>
              </a:tblGrid>
              <a:tr h="1052865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محاور رسم مسودة التصميم (سكيتش)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691215"/>
                  </a:ext>
                </a:extLst>
              </a:tr>
              <a:tr h="900332"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1- الهيكل العام للشخصية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2- تفاصيل وملامح الشخصية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3147022"/>
                  </a:ext>
                </a:extLst>
              </a:tr>
              <a:tr h="3464730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q"/>
                      </a:pPr>
                      <a:r>
                        <a:rPr lang="ar-SA" sz="32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تحديد ارتفاع ( طول ) الشخصية .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q"/>
                      </a:pPr>
                      <a:r>
                        <a:rPr lang="ar-SA" sz="32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تحديد نسبة حجم الرأس إلى باقي جسد الشخصية .</a:t>
                      </a:r>
                    </a:p>
                    <a:p>
                      <a:pPr marL="571500" indent="-571500">
                        <a:buFont typeface="Wingdings" panose="05000000000000000000" pitchFamily="2" charset="2"/>
                        <a:buChar char="q"/>
                      </a:pPr>
                      <a:r>
                        <a:rPr lang="ar-SA" sz="32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تقسيم هيكل الشخصية إلى الأقسام الرئيسة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ar-SA" sz="32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 الرأس – الجذع – الجزء السفلي ) 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rtl="1">
                        <a:buFont typeface="Wingdings" panose="05000000000000000000" pitchFamily="2" charset="2"/>
                        <a:buChar char="q"/>
                      </a:pPr>
                      <a:r>
                        <a:rPr lang="ar-SA" sz="32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تفاصيل الرأس ومكوناته </a:t>
                      </a:r>
                    </a:p>
                    <a:p>
                      <a:pPr rtl="1"/>
                      <a:r>
                        <a:rPr lang="ar-SA" sz="32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( العينان – الفم – الأنف – الرقبة ) </a:t>
                      </a:r>
                    </a:p>
                    <a:p>
                      <a:pPr marL="457200" indent="-457200" rtl="1">
                        <a:buFont typeface="Wingdings" panose="05000000000000000000" pitchFamily="2" charset="2"/>
                        <a:buChar char="q"/>
                      </a:pPr>
                      <a:r>
                        <a:rPr lang="ar-SA" sz="32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تعابير الوجه .</a:t>
                      </a:r>
                    </a:p>
                    <a:p>
                      <a:pPr marL="457200" marR="0" lvl="0" indent="-4572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ar-SA" sz="32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الايماءات والمشاعر 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802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633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8C1E72C-93B3-4186-8957-A039632FBF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3923"/>
          <a:stretch/>
        </p:blipFill>
        <p:spPr>
          <a:xfrm>
            <a:off x="1249312" y="974272"/>
            <a:ext cx="9693376" cy="4909456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565995B2-471F-4BE7-9A92-5316943752F5}"/>
              </a:ext>
            </a:extLst>
          </p:cNvPr>
          <p:cNvSpPr txBox="1"/>
          <p:nvPr/>
        </p:nvSpPr>
        <p:spPr>
          <a:xfrm>
            <a:off x="1779195" y="3194131"/>
            <a:ext cx="82718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>
                <a:latin typeface="Calibri" panose="020F0502020204030204" pitchFamily="34" charset="0"/>
                <a:cs typeface="Calibri" panose="020F0502020204030204" pitchFamily="34" charset="0"/>
              </a:rPr>
              <a:t>أولاً : الهيكل العام للشخصية</a:t>
            </a:r>
          </a:p>
        </p:txBody>
      </p:sp>
    </p:spTree>
    <p:extLst>
      <p:ext uri="{BB962C8B-B14F-4D97-AF65-F5344CB8AC3E}">
        <p14:creationId xmlns:p14="http://schemas.microsoft.com/office/powerpoint/2010/main" val="27434710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0CE5F38A-C47C-447B-8EF9-830EF8B73F28}"/>
              </a:ext>
            </a:extLst>
          </p:cNvPr>
          <p:cNvSpPr txBox="1"/>
          <p:nvPr/>
        </p:nvSpPr>
        <p:spPr>
          <a:xfrm>
            <a:off x="3794761" y="850197"/>
            <a:ext cx="78954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ar-SA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تحديد ارتفاع ( طول ) الشخصية .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F72206D-537A-421D-9BE2-B5188942BF8A}"/>
              </a:ext>
            </a:extLst>
          </p:cNvPr>
          <p:cNvSpPr txBox="1"/>
          <p:nvPr/>
        </p:nvSpPr>
        <p:spPr>
          <a:xfrm>
            <a:off x="181589" y="1717020"/>
            <a:ext cx="1150866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يختلف ارتفاع الشخصية حسب مواصفات ونوع الشخصية ، </a:t>
            </a:r>
          </a:p>
          <a:p>
            <a:pPr algn="ctr"/>
            <a:r>
              <a:rPr lang="ar-SA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الرأس هو </a:t>
            </a:r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الوحدة القياسية التي يقاس بها طول وارتفاع الشخصيات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A730FE35-7D93-4125-B0E7-609F6EA0E2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49" t="53289" r="55126" b="5333"/>
          <a:stretch/>
        </p:blipFill>
        <p:spPr>
          <a:xfrm>
            <a:off x="3151164" y="3670212"/>
            <a:ext cx="5283590" cy="304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022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D9F66621-2E8A-4020-AB87-4149412B522A}"/>
              </a:ext>
            </a:extLst>
          </p:cNvPr>
          <p:cNvSpPr txBox="1"/>
          <p:nvPr/>
        </p:nvSpPr>
        <p:spPr>
          <a:xfrm>
            <a:off x="1589649" y="305832"/>
            <a:ext cx="99353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2) - تحديد نسبة حجم الرأس إلى باقي جسد الشخصية .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A468550-8FF1-499C-82D6-CDCBC557E034}"/>
              </a:ext>
            </a:extLst>
          </p:cNvPr>
          <p:cNvSpPr txBox="1"/>
          <p:nvPr/>
        </p:nvSpPr>
        <p:spPr>
          <a:xfrm>
            <a:off x="386723" y="1166842"/>
            <a:ext cx="1152879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يرتبط </a:t>
            </a:r>
            <a:r>
              <a:rPr lang="ar-SA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تحديد حجم الرأس إلى الجسد </a:t>
            </a: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كثيراً بنوع الشخصية ، هل هي شخصية تطابق الواقع أو خيالية أو غير ذلك ، ويرتبط أيضاً بعمر الشخصية ، فالنسبة للرضيع (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1:1</a:t>
            </a: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) بينما الطفل أقل من عشر سنوات(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4:1</a:t>
            </a: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 ) والطفل الأكبر من 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 سنوات (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5:1</a:t>
            </a: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بينما نسبة حجم الرأس للجسم بالنسبة للبالغ (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6:1</a:t>
            </a: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) أو (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7:1</a:t>
            </a: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بينما الشخص المسن (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1:4</a:t>
            </a: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) كذلك </a:t>
            </a:r>
          </a:p>
          <a:p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يرتبط بتضخيم إحدى الصفات</a:t>
            </a:r>
          </a:p>
          <a:p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 المميزة للشخصية</a:t>
            </a:r>
          </a:p>
          <a:p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 ( الكوميديا – الغباء – الذكاء ... )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3923A87-5520-4524-A56F-21D44D5B96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56" t="-4164" r="15804" b="4164"/>
          <a:stretch/>
        </p:blipFill>
        <p:spPr>
          <a:xfrm>
            <a:off x="276480" y="3429000"/>
            <a:ext cx="6371771" cy="333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945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8A1F383D-EB61-45C8-9964-29C0F2AD090F}"/>
              </a:ext>
            </a:extLst>
          </p:cNvPr>
          <p:cNvSpPr txBox="1"/>
          <p:nvPr/>
        </p:nvSpPr>
        <p:spPr>
          <a:xfrm>
            <a:off x="2433984" y="1033193"/>
            <a:ext cx="92454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3) - تقسيم هيكل الشخصية إلى الأقسام الرئيسة: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3422883-1EB7-4AF4-98AA-916F233D3F77}"/>
              </a:ext>
            </a:extLst>
          </p:cNvPr>
          <p:cNvSpPr txBox="1"/>
          <p:nvPr/>
        </p:nvSpPr>
        <p:spPr>
          <a:xfrm>
            <a:off x="2968283" y="1995826"/>
            <a:ext cx="77266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القسم الأول :  الرأس </a:t>
            </a:r>
          </a:p>
          <a:p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القسم الثاني :  الجذع </a:t>
            </a:r>
          </a:p>
          <a:p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القسم الثالث : الجزء السفلي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A691DEC0-E74B-41D0-B4F0-BEA537D180C5}"/>
              </a:ext>
            </a:extLst>
          </p:cNvPr>
          <p:cNvSpPr txBox="1"/>
          <p:nvPr/>
        </p:nvSpPr>
        <p:spPr>
          <a:xfrm>
            <a:off x="618979" y="4791162"/>
            <a:ext cx="106949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يتم تحديد ارتفاع كل قسم حسب ما يناسب عمر الشخصية ونوعها .</a:t>
            </a:r>
          </a:p>
        </p:txBody>
      </p:sp>
    </p:spTree>
    <p:extLst>
      <p:ext uri="{BB962C8B-B14F-4D97-AF65-F5344CB8AC3E}">
        <p14:creationId xmlns:p14="http://schemas.microsoft.com/office/powerpoint/2010/main" val="4284480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BC6AB92F-E9BF-4729-B283-1700EE8DDA73}"/>
              </a:ext>
            </a:extLst>
          </p:cNvPr>
          <p:cNvGrpSpPr/>
          <p:nvPr/>
        </p:nvGrpSpPr>
        <p:grpSpPr>
          <a:xfrm>
            <a:off x="2443203" y="920248"/>
            <a:ext cx="7917426" cy="2040956"/>
            <a:chOff x="6253315" y="516194"/>
            <a:chExt cx="5427407" cy="1932038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84DDB6A9-3928-4CB7-ACBF-1DD4D0695B28}"/>
                </a:ext>
              </a:extLst>
            </p:cNvPr>
            <p:cNvGrpSpPr/>
            <p:nvPr/>
          </p:nvGrpSpPr>
          <p:grpSpPr>
            <a:xfrm>
              <a:off x="6253315" y="516194"/>
              <a:ext cx="5427407" cy="1769806"/>
              <a:chOff x="6253315" y="516194"/>
              <a:chExt cx="5427407" cy="1769806"/>
            </a:xfrm>
          </p:grpSpPr>
          <p:pic>
            <p:nvPicPr>
              <p:cNvPr id="22" name="Picture 4" descr="Title Box Banner PNG Free Download And Clipart Image For Free Download -  Lovepik | 401442823">
                <a:extLst>
                  <a:ext uri="{FF2B5EF4-FFF2-40B4-BE49-F238E27FC236}">
                    <a16:creationId xmlns:a16="http://schemas.microsoft.com/office/drawing/2014/main" id="{DC3B1D13-2090-4094-BA81-50E95C65118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clrChange>
                  <a:clrFrom>
                    <a:srgbClr val="EBEBEB"/>
                  </a:clrFrom>
                  <a:clrTo>
                    <a:srgbClr val="EBEBEB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789" t="62418" r="10072" b="19140"/>
              <a:stretch/>
            </p:blipFill>
            <p:spPr bwMode="auto">
              <a:xfrm>
                <a:off x="6253315" y="516194"/>
                <a:ext cx="5427407" cy="17698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مربع نص 22">
                <a:extLst>
                  <a:ext uri="{FF2B5EF4-FFF2-40B4-BE49-F238E27FC236}">
                    <a16:creationId xmlns:a16="http://schemas.microsoft.com/office/drawing/2014/main" id="{97198540-C3E2-4AEC-AF02-4A040DD509DD}"/>
                  </a:ext>
                </a:extLst>
              </p:cNvPr>
              <p:cNvSpPr txBox="1"/>
              <p:nvPr/>
            </p:nvSpPr>
            <p:spPr>
              <a:xfrm>
                <a:off x="6742992" y="652257"/>
                <a:ext cx="4273799" cy="120604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ar-SA" sz="6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أهداف الموضوع</a:t>
                </a:r>
              </a:p>
              <a:p>
                <a:pPr algn="ctr"/>
                <a:r>
                  <a:rPr lang="ar-SA" sz="32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</p:txBody>
          </p:sp>
        </p:grpSp>
        <p:sp>
          <p:nvSpPr>
            <p:cNvPr id="21" name="مستطيل 20">
              <a:extLst>
                <a:ext uri="{FF2B5EF4-FFF2-40B4-BE49-F238E27FC236}">
                  <a16:creationId xmlns:a16="http://schemas.microsoft.com/office/drawing/2014/main" id="{3E1B0CFE-D7EB-4C32-B6C5-CB52895802F1}"/>
                </a:ext>
              </a:extLst>
            </p:cNvPr>
            <p:cNvSpPr/>
            <p:nvPr/>
          </p:nvSpPr>
          <p:spPr>
            <a:xfrm>
              <a:off x="7270955" y="2020529"/>
              <a:ext cx="3392129" cy="4277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48A5E09B-88B0-40B3-9B59-E30D9726C85B}"/>
              </a:ext>
            </a:extLst>
          </p:cNvPr>
          <p:cNvGrpSpPr/>
          <p:nvPr/>
        </p:nvGrpSpPr>
        <p:grpSpPr>
          <a:xfrm>
            <a:off x="1565145" y="3597812"/>
            <a:ext cx="9419341" cy="1939557"/>
            <a:chOff x="-309489" y="4101219"/>
            <a:chExt cx="11585766" cy="1939557"/>
          </a:xfrm>
        </p:grpSpPr>
        <p:grpSp>
          <p:nvGrpSpPr>
            <p:cNvPr id="9" name="مجموعة 8">
              <a:extLst>
                <a:ext uri="{FF2B5EF4-FFF2-40B4-BE49-F238E27FC236}">
                  <a16:creationId xmlns:a16="http://schemas.microsoft.com/office/drawing/2014/main" id="{ECEAB9BC-9AA5-402C-96C1-74714140E238}"/>
                </a:ext>
              </a:extLst>
            </p:cNvPr>
            <p:cNvGrpSpPr/>
            <p:nvPr/>
          </p:nvGrpSpPr>
          <p:grpSpPr>
            <a:xfrm>
              <a:off x="-309489" y="4101219"/>
              <a:ext cx="11585766" cy="1862482"/>
              <a:chOff x="-1483065" y="3192856"/>
              <a:chExt cx="11585766" cy="1862482"/>
            </a:xfrm>
          </p:grpSpPr>
          <p:sp>
            <p:nvSpPr>
              <p:cNvPr id="16" name="مستطيل: زوايا مستديرة 15">
                <a:extLst>
                  <a:ext uri="{FF2B5EF4-FFF2-40B4-BE49-F238E27FC236}">
                    <a16:creationId xmlns:a16="http://schemas.microsoft.com/office/drawing/2014/main" id="{DE53261A-5B15-4376-9A83-4DD69C2A1749}"/>
                  </a:ext>
                </a:extLst>
              </p:cNvPr>
              <p:cNvSpPr/>
              <p:nvPr/>
            </p:nvSpPr>
            <p:spPr>
              <a:xfrm>
                <a:off x="-1483065" y="3192856"/>
                <a:ext cx="10929350" cy="951548"/>
              </a:xfrm>
              <a:prstGeom prst="round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1" anchor="ctr"/>
              <a:lstStyle/>
              <a:p>
                <a:r>
                  <a:rPr lang="ar-SA" sz="36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تحديد مبادئ وأسس تصميم الشخصية المبتكرة. </a:t>
                </a:r>
                <a:endParaRPr lang="ar-SA" sz="36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12" name="مجموعة 11">
                <a:extLst>
                  <a:ext uri="{FF2B5EF4-FFF2-40B4-BE49-F238E27FC236}">
                    <a16:creationId xmlns:a16="http://schemas.microsoft.com/office/drawing/2014/main" id="{DA03FDBF-2CAF-48CC-A233-96282A3D54E6}"/>
                  </a:ext>
                </a:extLst>
              </p:cNvPr>
              <p:cNvGrpSpPr/>
              <p:nvPr/>
            </p:nvGrpSpPr>
            <p:grpSpPr>
              <a:xfrm>
                <a:off x="9481681" y="3384002"/>
                <a:ext cx="621020" cy="1671336"/>
                <a:chOff x="10309992" y="2728973"/>
                <a:chExt cx="621020" cy="1671336"/>
              </a:xfrm>
            </p:grpSpPr>
            <p:sp>
              <p:nvSpPr>
                <p:cNvPr id="13" name="شكل بيضاوي 12">
                  <a:extLst>
                    <a:ext uri="{FF2B5EF4-FFF2-40B4-BE49-F238E27FC236}">
                      <a16:creationId xmlns:a16="http://schemas.microsoft.com/office/drawing/2014/main" id="{9A3CB561-ACBB-4257-8F3D-8206775D98DC}"/>
                    </a:ext>
                  </a:extLst>
                </p:cNvPr>
                <p:cNvSpPr/>
                <p:nvPr/>
              </p:nvSpPr>
              <p:spPr>
                <a:xfrm>
                  <a:off x="10309992" y="2728973"/>
                  <a:ext cx="621020" cy="56925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SA" sz="32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14" name="شكل بيضاوي 13">
                  <a:extLst>
                    <a:ext uri="{FF2B5EF4-FFF2-40B4-BE49-F238E27FC236}">
                      <a16:creationId xmlns:a16="http://schemas.microsoft.com/office/drawing/2014/main" id="{34161A1E-7A62-4E60-AD2A-B7C074F76113}"/>
                    </a:ext>
                  </a:extLst>
                </p:cNvPr>
                <p:cNvSpPr/>
                <p:nvPr/>
              </p:nvSpPr>
              <p:spPr>
                <a:xfrm>
                  <a:off x="10309992" y="3831053"/>
                  <a:ext cx="621020" cy="569256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r>
                    <a:rPr lang="ar-SA" sz="3200" b="1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</a:p>
              </p:txBody>
            </p:sp>
          </p:grpSp>
        </p:grp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74811CDB-FF92-4018-BF8B-9ADCA7B4F6AD}"/>
                </a:ext>
              </a:extLst>
            </p:cNvPr>
            <p:cNvSpPr txBox="1"/>
            <p:nvPr/>
          </p:nvSpPr>
          <p:spPr>
            <a:xfrm>
              <a:off x="-101650" y="5394445"/>
              <a:ext cx="1069019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تطبيق الخطوات الإجرائية لرسم الشخصيات 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56899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37962E4-8CF6-4F29-8D4F-D1F82089A9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08"/>
          <a:stretch/>
        </p:blipFill>
        <p:spPr>
          <a:xfrm>
            <a:off x="193540" y="282710"/>
            <a:ext cx="11804920" cy="629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360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49B5D90-F5DC-4B6B-8CED-8F915044A5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754"/>
          <a:stretch/>
        </p:blipFill>
        <p:spPr>
          <a:xfrm>
            <a:off x="121257" y="121333"/>
            <a:ext cx="11949485" cy="6615333"/>
          </a:xfrm>
          <a:prstGeom prst="rect">
            <a:avLst/>
          </a:prstGeom>
          <a:ln>
            <a:solidFill>
              <a:srgbClr val="005C2A"/>
            </a:solidFill>
          </a:ln>
        </p:spPr>
      </p:pic>
    </p:spTree>
    <p:extLst>
      <p:ext uri="{BB962C8B-B14F-4D97-AF65-F5344CB8AC3E}">
        <p14:creationId xmlns:p14="http://schemas.microsoft.com/office/powerpoint/2010/main" val="20968500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A590FF6B-5623-4D47-8C22-8830C139F0AF}"/>
              </a:ext>
            </a:extLst>
          </p:cNvPr>
          <p:cNvSpPr txBox="1"/>
          <p:nvPr/>
        </p:nvSpPr>
        <p:spPr>
          <a:xfrm>
            <a:off x="871119" y="2407880"/>
            <a:ext cx="1101246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اختيار شكل الجذع المناسب مع هيئة الشخصية من حيث العمر والجنس والمواصفات  الجسمية لها يراعي فيها شكل الجذع : </a:t>
            </a:r>
          </a:p>
          <a:p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فقد يكون شكل الجذع هندسياً ويمكن دمج وتركيب أكثر من شكل بحيث تناسب مع الجزء السفلي لهيكل الشخصية حيث أن شكل الجذع يختلف حسب نوع الشخصية ومواصفاتها : </a:t>
            </a:r>
          </a:p>
          <a:p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مثلاً يختلف الذكر عن الأنثى والسمين عن النحيل .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7151E579-FE98-4DEF-A264-5126FE090638}"/>
              </a:ext>
            </a:extLst>
          </p:cNvPr>
          <p:cNvSpPr txBox="1"/>
          <p:nvPr/>
        </p:nvSpPr>
        <p:spPr>
          <a:xfrm>
            <a:off x="2513333" y="1541271"/>
            <a:ext cx="9019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أشكال الجذع في هيكل الشخصية : </a:t>
            </a:r>
          </a:p>
        </p:txBody>
      </p:sp>
    </p:spTree>
    <p:extLst>
      <p:ext uri="{BB962C8B-B14F-4D97-AF65-F5344CB8AC3E}">
        <p14:creationId xmlns:p14="http://schemas.microsoft.com/office/powerpoint/2010/main" val="20276000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D1BCFA44-A5EA-402C-B2F5-248F7B679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047" y="153632"/>
            <a:ext cx="5476094" cy="655073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13B39AB-3F65-458C-ACEB-C1AA6C2C5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68" y="1044766"/>
            <a:ext cx="5820932" cy="513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171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B0F56A4-666A-411E-8166-8CDA63A96E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217"/>
          <a:stretch/>
        </p:blipFill>
        <p:spPr>
          <a:xfrm>
            <a:off x="6266044" y="752034"/>
            <a:ext cx="5752911" cy="571969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BBE33E1-CF33-42EC-A790-80C39CC84B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45" y="221272"/>
            <a:ext cx="5749236" cy="641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64494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8C1E72C-93B3-4186-8957-A039632FBF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3923"/>
          <a:stretch/>
        </p:blipFill>
        <p:spPr>
          <a:xfrm>
            <a:off x="214347" y="636648"/>
            <a:ext cx="11510085" cy="5829574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565995B2-471F-4BE7-9A92-5316943752F5}"/>
              </a:ext>
            </a:extLst>
          </p:cNvPr>
          <p:cNvSpPr txBox="1"/>
          <p:nvPr/>
        </p:nvSpPr>
        <p:spPr>
          <a:xfrm>
            <a:off x="1618773" y="3260188"/>
            <a:ext cx="89544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6000" b="1" dirty="0">
                <a:latin typeface="Calibri" panose="020F0502020204030204" pitchFamily="34" charset="0"/>
                <a:cs typeface="Calibri" panose="020F0502020204030204" pitchFamily="34" charset="0"/>
              </a:rPr>
              <a:t>ثانياً :  تفاصيل وملامح الشخصية </a:t>
            </a:r>
          </a:p>
        </p:txBody>
      </p:sp>
    </p:spTree>
    <p:extLst>
      <p:ext uri="{BB962C8B-B14F-4D97-AF65-F5344CB8AC3E}">
        <p14:creationId xmlns:p14="http://schemas.microsoft.com/office/powerpoint/2010/main" val="34663654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>
            <a:extLst>
              <a:ext uri="{FF2B5EF4-FFF2-40B4-BE49-F238E27FC236}">
                <a16:creationId xmlns:a16="http://schemas.microsoft.com/office/drawing/2014/main" id="{54D51389-2EE3-4D61-937E-DD7981EA36F5}"/>
              </a:ext>
            </a:extLst>
          </p:cNvPr>
          <p:cNvSpPr txBox="1"/>
          <p:nvPr/>
        </p:nvSpPr>
        <p:spPr>
          <a:xfrm>
            <a:off x="442427" y="2818401"/>
            <a:ext cx="1130714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rtl="1">
              <a:buFont typeface="Wingdings" panose="05000000000000000000" pitchFamily="2" charset="2"/>
              <a:buChar char="q"/>
            </a:pP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تفاصيل الرأس ومكوناته( العينان –الأذنان -  الفم – الأنف – الرقبة – الشعر ) </a:t>
            </a:r>
          </a:p>
          <a:p>
            <a:pPr marL="457200" indent="-457200" rtl="1">
              <a:buFont typeface="Wingdings" panose="05000000000000000000" pitchFamily="2" charset="2"/>
              <a:buChar char="q"/>
            </a:pP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rtl="1">
              <a:buFont typeface="Wingdings" panose="05000000000000000000" pitchFamily="2" charset="2"/>
              <a:buChar char="q"/>
            </a:pP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تعابير الوجه .</a:t>
            </a:r>
          </a:p>
          <a:p>
            <a:pPr marL="457200" indent="-457200" rtl="1">
              <a:buFont typeface="Wingdings" panose="05000000000000000000" pitchFamily="2" charset="2"/>
              <a:buChar char="q"/>
            </a:pP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lvl="0" indent="-45720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الايماءات والمشاعر .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04D4A7E-CC5D-4614-A5D9-5B23BCBE2E71}"/>
              </a:ext>
            </a:extLst>
          </p:cNvPr>
          <p:cNvSpPr txBox="1"/>
          <p:nvPr/>
        </p:nvSpPr>
        <p:spPr>
          <a:xfrm>
            <a:off x="1745381" y="1354104"/>
            <a:ext cx="89544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400" b="1" dirty="0">
                <a:solidFill>
                  <a:srgbClr val="A6028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تفاصيل وملامح الشخصية </a:t>
            </a:r>
          </a:p>
        </p:txBody>
      </p:sp>
    </p:spTree>
    <p:extLst>
      <p:ext uri="{BB962C8B-B14F-4D97-AF65-F5344CB8AC3E}">
        <p14:creationId xmlns:p14="http://schemas.microsoft.com/office/powerpoint/2010/main" val="12606174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CD86553A-DFD9-45F1-92A6-DF4581803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536" y="2491605"/>
            <a:ext cx="9118928" cy="4250700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0302FC1B-F651-4E04-8233-5CAF64224C08}"/>
              </a:ext>
            </a:extLst>
          </p:cNvPr>
          <p:cNvSpPr txBox="1"/>
          <p:nvPr/>
        </p:nvSpPr>
        <p:spPr>
          <a:xfrm>
            <a:off x="431756" y="516714"/>
            <a:ext cx="11328488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rtl="1"/>
            <a:r>
              <a:rPr lang="ar-SA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الشكل العام للرأس : </a:t>
            </a: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يعكس نوع الشخصية يمكن رسم الرأس بأشكال متنوعة</a:t>
            </a:r>
          </a:p>
          <a:p>
            <a:pPr rtl="1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 من حيث الشكل والزاوية ولكل شكل مدلول </a:t>
            </a:r>
          </a:p>
        </p:txBody>
      </p:sp>
    </p:spTree>
    <p:extLst>
      <p:ext uri="{BB962C8B-B14F-4D97-AF65-F5344CB8AC3E}">
        <p14:creationId xmlns:p14="http://schemas.microsoft.com/office/powerpoint/2010/main" val="8362866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AE6A51E-6DC2-452B-B191-A22FADEBA3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0F9F8"/>
              </a:clrFrom>
              <a:clrTo>
                <a:srgbClr val="F0F9F8">
                  <a:alpha val="0"/>
                </a:srgbClr>
              </a:clrTo>
            </a:clrChange>
          </a:blip>
          <a:srcRect t="15374" b="13839"/>
          <a:stretch/>
        </p:blipFill>
        <p:spPr>
          <a:xfrm>
            <a:off x="1923283" y="784273"/>
            <a:ext cx="8345431" cy="502568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EBFEE7BA-C3B8-4621-B03F-4B1CB3F36717}"/>
              </a:ext>
            </a:extLst>
          </p:cNvPr>
          <p:cNvSpPr txBox="1"/>
          <p:nvPr/>
        </p:nvSpPr>
        <p:spPr>
          <a:xfrm>
            <a:off x="2204287" y="2011124"/>
            <a:ext cx="778342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مكونات الرأس</a:t>
            </a:r>
          </a:p>
          <a:p>
            <a:pPr algn="ctr" rtl="1"/>
            <a:endParaRPr lang="ar-SA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rtl="1"/>
            <a:r>
              <a:rPr lang="ar-SA" sz="4800" b="1" dirty="0">
                <a:latin typeface="Calibri" panose="020F0502020204030204" pitchFamily="34" charset="0"/>
                <a:cs typeface="Calibri" panose="020F0502020204030204" pitchFamily="34" charset="0"/>
              </a:rPr>
              <a:t> ( العينان – الفم – الأنف – الرقبة )  : </a:t>
            </a:r>
          </a:p>
        </p:txBody>
      </p:sp>
    </p:spTree>
    <p:extLst>
      <p:ext uri="{BB962C8B-B14F-4D97-AF65-F5344CB8AC3E}">
        <p14:creationId xmlns:p14="http://schemas.microsoft.com/office/powerpoint/2010/main" val="16844466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1B80690B-C358-461E-BCCF-763BAECC5918}"/>
              </a:ext>
            </a:extLst>
          </p:cNvPr>
          <p:cNvSpPr txBox="1"/>
          <p:nvPr/>
        </p:nvSpPr>
        <p:spPr>
          <a:xfrm>
            <a:off x="921434" y="1220894"/>
            <a:ext cx="1069544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يبدا بناء الوجه الأساسي بالجمجمة وقاعدة الرأس عبارة عن دائرة بها خطوط تنزل على كل جانب لتشكيل الفك.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3A58BA62-7749-4E7E-BE78-28EAFFE97236}"/>
              </a:ext>
            </a:extLst>
          </p:cNvPr>
          <p:cNvSpPr txBox="1"/>
          <p:nvPr/>
        </p:nvSpPr>
        <p:spPr>
          <a:xfrm>
            <a:off x="748279" y="3429000"/>
            <a:ext cx="1069544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يقسم الرأس إلى أربع مناطق</a:t>
            </a:r>
          </a:p>
          <a:p>
            <a:pPr algn="ctr" rtl="1"/>
            <a:r>
              <a:rPr lang="ar-SA" sz="4400" b="1" dirty="0">
                <a:latin typeface="Calibri" panose="020F0502020204030204" pitchFamily="34" charset="0"/>
                <a:cs typeface="Calibri" panose="020F0502020204030204" pitchFamily="34" charset="0"/>
              </a:rPr>
              <a:t> وذلك برسم خط عامودي يحدد منصف الوجه ،</a:t>
            </a:r>
          </a:p>
          <a:p>
            <a:pPr algn="ctr" rtl="1"/>
            <a:r>
              <a:rPr lang="ar-SA" sz="4400" b="1" dirty="0">
                <a:latin typeface="Calibri" panose="020F0502020204030204" pitchFamily="34" charset="0"/>
                <a:cs typeface="Calibri" panose="020F0502020204030204" pitchFamily="34" charset="0"/>
              </a:rPr>
              <a:t> وآخر أفقي يحدد موقع العينين ،</a:t>
            </a:r>
          </a:p>
          <a:p>
            <a:pPr algn="ctr" rtl="1"/>
            <a:r>
              <a:rPr lang="ar-SA" sz="4400" b="1" dirty="0">
                <a:latin typeface="Calibri" panose="020F0502020204030204" pitchFamily="34" charset="0"/>
                <a:cs typeface="Calibri" panose="020F0502020204030204" pitchFamily="34" charset="0"/>
              </a:rPr>
              <a:t> ومهمة الخطين ثابتة. </a:t>
            </a:r>
          </a:p>
        </p:txBody>
      </p:sp>
    </p:spTree>
    <p:extLst>
      <p:ext uri="{BB962C8B-B14F-4D97-AF65-F5344CB8AC3E}">
        <p14:creationId xmlns:p14="http://schemas.microsoft.com/office/powerpoint/2010/main" val="1545880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4B081F60-3533-414A-8C74-D3D2AD9E050C}"/>
              </a:ext>
            </a:extLst>
          </p:cNvPr>
          <p:cNvGrpSpPr/>
          <p:nvPr/>
        </p:nvGrpSpPr>
        <p:grpSpPr>
          <a:xfrm>
            <a:off x="4797083" y="703384"/>
            <a:ext cx="7113563" cy="2030596"/>
            <a:chOff x="3223845" y="1489195"/>
            <a:chExt cx="7394917" cy="2066474"/>
          </a:xfrm>
        </p:grpSpPr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CC032E46-8C8C-48A2-868F-4C11ECCBD244}"/>
                </a:ext>
              </a:extLst>
            </p:cNvPr>
            <p:cNvSpPr txBox="1"/>
            <p:nvPr/>
          </p:nvSpPr>
          <p:spPr>
            <a:xfrm>
              <a:off x="3223845" y="1867001"/>
              <a:ext cx="7021913" cy="1103218"/>
            </a:xfrm>
            <a:prstGeom prst="roundRect">
              <a:avLst>
                <a:gd name="adj" fmla="val 25854"/>
              </a:avLst>
            </a:prstGeom>
            <a:solidFill>
              <a:srgbClr val="0C819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ar-SA" sz="5400" b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الهدف الأول</a:t>
              </a:r>
            </a:p>
          </p:txBody>
        </p:sp>
        <p:pic>
          <p:nvPicPr>
            <p:cNvPr id="8" name="صورة 7">
              <a:extLst>
                <a:ext uri="{FF2B5EF4-FFF2-40B4-BE49-F238E27FC236}">
                  <a16:creationId xmlns:a16="http://schemas.microsoft.com/office/drawing/2014/main" id="{18BBC76D-2CAD-4490-9D06-B1A3C65C8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C6E9FF"/>
                </a:clrFrom>
                <a:clrTo>
                  <a:srgbClr val="C6E9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863463" y="1489195"/>
              <a:ext cx="2755299" cy="2066474"/>
            </a:xfrm>
            <a:prstGeom prst="rect">
              <a:avLst/>
            </a:prstGeom>
          </p:spPr>
        </p:pic>
      </p:grpSp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293F8361-5C99-488A-AA59-E735CFCB2110}"/>
              </a:ext>
            </a:extLst>
          </p:cNvPr>
          <p:cNvGrpSpPr/>
          <p:nvPr/>
        </p:nvGrpSpPr>
        <p:grpSpPr>
          <a:xfrm>
            <a:off x="2351544" y="3429000"/>
            <a:ext cx="9427134" cy="1200329"/>
            <a:chOff x="3930742" y="3222688"/>
            <a:chExt cx="7884251" cy="1200329"/>
          </a:xfrm>
        </p:grpSpPr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id="{61AA3716-E3B4-45BD-A8B4-DFF8CA9357A0}"/>
                </a:ext>
              </a:extLst>
            </p:cNvPr>
            <p:cNvSpPr txBox="1"/>
            <p:nvPr/>
          </p:nvSpPr>
          <p:spPr>
            <a:xfrm>
              <a:off x="3930742" y="3222688"/>
              <a:ext cx="7120819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SA" sz="3600" b="1" dirty="0">
                  <a:latin typeface="Calibri" panose="020F0502020204030204" pitchFamily="34" charset="0"/>
                  <a:cs typeface="Calibri" panose="020F0502020204030204" pitchFamily="34" charset="0"/>
                </a:rPr>
                <a:t>أن يكون الطلبة قادرين على تحديد مبادئ وأسس تصميم الشخصية المبتكرة. </a:t>
              </a:r>
              <a:endParaRPr lang="ar-SA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شكل بيضاوي 16">
              <a:extLst>
                <a:ext uri="{FF2B5EF4-FFF2-40B4-BE49-F238E27FC236}">
                  <a16:creationId xmlns:a16="http://schemas.microsoft.com/office/drawing/2014/main" id="{1085BB01-51BB-49B1-944F-CBB5CF77157F}"/>
                </a:ext>
              </a:extLst>
            </p:cNvPr>
            <p:cNvSpPr/>
            <p:nvPr/>
          </p:nvSpPr>
          <p:spPr>
            <a:xfrm>
              <a:off x="11216275" y="3352815"/>
              <a:ext cx="598718" cy="705251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SA" sz="4400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D5A47F8A-2DA1-4807-AA2A-1FD02313A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64" y="2733980"/>
            <a:ext cx="2307102" cy="230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7672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E063655C-0744-464A-BA18-61F451E01956}"/>
              </a:ext>
            </a:extLst>
          </p:cNvPr>
          <p:cNvSpPr txBox="1"/>
          <p:nvPr/>
        </p:nvSpPr>
        <p:spPr>
          <a:xfrm>
            <a:off x="748279" y="1304986"/>
            <a:ext cx="106954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يمكن </a:t>
            </a:r>
            <a:r>
              <a:rPr lang="ar-SA" sz="4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الاستفادة من أماكن الخطين </a:t>
            </a:r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لتغيير عمر الشخصية في التصميم فكلما ارتفع الخط العلوي إلى أعلى الرأس تصبح الشخصية أكبر سناً ، وعندما ينخفض تصبح أصغر سناً 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28F4D1AA-0A22-4E00-864E-6021E84F1286}"/>
              </a:ext>
            </a:extLst>
          </p:cNvPr>
          <p:cNvSpPr txBox="1"/>
          <p:nvPr/>
        </p:nvSpPr>
        <p:spPr>
          <a:xfrm>
            <a:off x="748279" y="3993851"/>
            <a:ext cx="106954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يمكنك </a:t>
            </a:r>
            <a:r>
              <a:rPr lang="ar-SA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رسم ثلاثة خطوط مستقيمة </a:t>
            </a:r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عبر الوجه </a:t>
            </a:r>
          </a:p>
          <a:p>
            <a:pPr algn="ctr" rtl="1"/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لتحديد مكان العينين والأنف ، ويتم وضعها عادة في </a:t>
            </a:r>
          </a:p>
          <a:p>
            <a:pPr algn="ctr" rtl="1"/>
            <a:r>
              <a:rPr lang="ar-SA" sz="4000" b="1" dirty="0">
                <a:latin typeface="Calibri" panose="020F0502020204030204" pitchFamily="34" charset="0"/>
                <a:cs typeface="Calibri" panose="020F0502020204030204" pitchFamily="34" charset="0"/>
              </a:rPr>
              <a:t>النصف السفلي من الوجه.</a:t>
            </a:r>
          </a:p>
        </p:txBody>
      </p:sp>
    </p:spTree>
    <p:extLst>
      <p:ext uri="{BB962C8B-B14F-4D97-AF65-F5344CB8AC3E}">
        <p14:creationId xmlns:p14="http://schemas.microsoft.com/office/powerpoint/2010/main" val="5009651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B99F548-E838-4D0E-8CD1-102B654EA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4" y="0"/>
            <a:ext cx="7976382" cy="6387522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EDD69F6-4482-4C90-9046-DF33947D25A4}"/>
              </a:ext>
            </a:extLst>
          </p:cNvPr>
          <p:cNvSpPr txBox="1"/>
          <p:nvPr/>
        </p:nvSpPr>
        <p:spPr>
          <a:xfrm>
            <a:off x="8991947" y="777512"/>
            <a:ext cx="320005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المنظر الأمامي </a:t>
            </a:r>
          </a:p>
        </p:txBody>
      </p:sp>
    </p:spTree>
    <p:extLst>
      <p:ext uri="{BB962C8B-B14F-4D97-AF65-F5344CB8AC3E}">
        <p14:creationId xmlns:p14="http://schemas.microsoft.com/office/powerpoint/2010/main" val="26146692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10D0A3E-E1EF-4D00-A89A-2AF080D0A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032" y="257178"/>
            <a:ext cx="11303935" cy="634364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20FE9ED1-FAD1-4752-8A29-AC41CE78A4B5}"/>
              </a:ext>
            </a:extLst>
          </p:cNvPr>
          <p:cNvSpPr txBox="1"/>
          <p:nvPr/>
        </p:nvSpPr>
        <p:spPr>
          <a:xfrm>
            <a:off x="8991947" y="524294"/>
            <a:ext cx="3200053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المنظر الجانبي </a:t>
            </a:r>
          </a:p>
        </p:txBody>
      </p:sp>
    </p:spTree>
    <p:extLst>
      <p:ext uri="{BB962C8B-B14F-4D97-AF65-F5344CB8AC3E}">
        <p14:creationId xmlns:p14="http://schemas.microsoft.com/office/powerpoint/2010/main" val="37433367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9414A0E-3087-444A-B0EA-AD18CC815E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24"/>
          <a:stretch/>
        </p:blipFill>
        <p:spPr>
          <a:xfrm>
            <a:off x="2480598" y="169158"/>
            <a:ext cx="9607590" cy="6688842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2ABB5885-E9AE-40D0-9CF8-12763CF130E1}"/>
              </a:ext>
            </a:extLst>
          </p:cNvPr>
          <p:cNvSpPr txBox="1"/>
          <p:nvPr/>
        </p:nvSpPr>
        <p:spPr>
          <a:xfrm>
            <a:off x="0" y="650902"/>
            <a:ext cx="401332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ميلان الرأس</a:t>
            </a:r>
          </a:p>
        </p:txBody>
      </p:sp>
    </p:spTree>
    <p:extLst>
      <p:ext uri="{BB962C8B-B14F-4D97-AF65-F5344CB8AC3E}">
        <p14:creationId xmlns:p14="http://schemas.microsoft.com/office/powerpoint/2010/main" val="20438900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5FAC55C-09DD-4470-BE84-05BF2D0229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027" t="14040" r="11529"/>
          <a:stretch/>
        </p:blipFill>
        <p:spPr>
          <a:xfrm>
            <a:off x="773724" y="1170624"/>
            <a:ext cx="10958732" cy="5712514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D2F416CE-DCCA-41FC-A4DB-471EA2B8E17B}"/>
              </a:ext>
            </a:extLst>
          </p:cNvPr>
          <p:cNvSpPr txBox="1"/>
          <p:nvPr/>
        </p:nvSpPr>
        <p:spPr>
          <a:xfrm>
            <a:off x="8178672" y="468022"/>
            <a:ext cx="401332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النظر إلى الأعلى : </a:t>
            </a:r>
          </a:p>
        </p:txBody>
      </p:sp>
    </p:spTree>
    <p:extLst>
      <p:ext uri="{BB962C8B-B14F-4D97-AF65-F5344CB8AC3E}">
        <p14:creationId xmlns:p14="http://schemas.microsoft.com/office/powerpoint/2010/main" val="428185070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16A9BF0-C925-4CCF-92CF-2C8D97FDB5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79" t="11930" r="12765"/>
          <a:stretch/>
        </p:blipFill>
        <p:spPr>
          <a:xfrm>
            <a:off x="581464" y="296904"/>
            <a:ext cx="11029072" cy="6561096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233AE93A-DA39-4160-A265-8C3ED5C63ED0}"/>
              </a:ext>
            </a:extLst>
          </p:cNvPr>
          <p:cNvSpPr txBox="1"/>
          <p:nvPr/>
        </p:nvSpPr>
        <p:spPr>
          <a:xfrm>
            <a:off x="8178672" y="468022"/>
            <a:ext cx="401332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النظر إلى الأسفل: </a:t>
            </a:r>
          </a:p>
        </p:txBody>
      </p:sp>
    </p:spTree>
    <p:extLst>
      <p:ext uri="{BB962C8B-B14F-4D97-AF65-F5344CB8AC3E}">
        <p14:creationId xmlns:p14="http://schemas.microsoft.com/office/powerpoint/2010/main" val="38127182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AE6A51E-6DC2-452B-B191-A22FADEBA3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0F9F8"/>
              </a:clrFrom>
              <a:clrTo>
                <a:srgbClr val="F0F9F8">
                  <a:alpha val="0"/>
                </a:srgbClr>
              </a:clrTo>
            </a:clrChange>
          </a:blip>
          <a:srcRect t="15374" b="13839"/>
          <a:stretch/>
        </p:blipFill>
        <p:spPr>
          <a:xfrm>
            <a:off x="2631359" y="1276643"/>
            <a:ext cx="7075348" cy="430471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EBFEE7BA-C3B8-4621-B03F-4B1CB3F36717}"/>
              </a:ext>
            </a:extLst>
          </p:cNvPr>
          <p:cNvSpPr txBox="1"/>
          <p:nvPr/>
        </p:nvSpPr>
        <p:spPr>
          <a:xfrm>
            <a:off x="2204288" y="2610285"/>
            <a:ext cx="778342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6000" b="1" dirty="0">
                <a:latin typeface="Calibri" panose="020F0502020204030204" pitchFamily="34" charset="0"/>
                <a:cs typeface="Calibri" panose="020F0502020204030204" pitchFamily="34" charset="0"/>
              </a:rPr>
              <a:t>تعابير الوجه .</a:t>
            </a:r>
          </a:p>
        </p:txBody>
      </p:sp>
    </p:spTree>
    <p:extLst>
      <p:ext uri="{BB962C8B-B14F-4D97-AF65-F5344CB8AC3E}">
        <p14:creationId xmlns:p14="http://schemas.microsoft.com/office/powerpoint/2010/main" val="13777164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id="{B430D249-594D-405A-A491-5AD434341896}"/>
              </a:ext>
            </a:extLst>
          </p:cNvPr>
          <p:cNvSpPr txBox="1"/>
          <p:nvPr/>
        </p:nvSpPr>
        <p:spPr>
          <a:xfrm>
            <a:off x="934934" y="710419"/>
            <a:ext cx="103221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في هذا الجزء سيتم التركيز على التعابير الأساسية التي ستقدم توضيحاً لكيفية عمل الملامح الأساسية والثانوية في الوجه .</a:t>
            </a:r>
          </a:p>
        </p:txBody>
      </p:sp>
      <p:graphicFrame>
        <p:nvGraphicFramePr>
          <p:cNvPr id="8" name="جدول 3">
            <a:extLst>
              <a:ext uri="{FF2B5EF4-FFF2-40B4-BE49-F238E27FC236}">
                <a16:creationId xmlns:a16="http://schemas.microsoft.com/office/drawing/2014/main" id="{E56B6A0F-DFAF-40FE-B94F-DB198AF414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368244"/>
              </p:ext>
            </p:extLst>
          </p:nvPr>
        </p:nvGraphicFramePr>
        <p:xfrm>
          <a:off x="934934" y="2320117"/>
          <a:ext cx="10807114" cy="3827464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5403557">
                  <a:extLst>
                    <a:ext uri="{9D8B030D-6E8A-4147-A177-3AD203B41FA5}">
                      <a16:colId xmlns:a16="http://schemas.microsoft.com/office/drawing/2014/main" val="571961676"/>
                    </a:ext>
                  </a:extLst>
                </a:gridCol>
                <a:gridCol w="5403557">
                  <a:extLst>
                    <a:ext uri="{9D8B030D-6E8A-4147-A177-3AD203B41FA5}">
                      <a16:colId xmlns:a16="http://schemas.microsoft.com/office/drawing/2014/main" val="2009243323"/>
                    </a:ext>
                  </a:extLst>
                </a:gridCol>
              </a:tblGrid>
              <a:tr h="1283044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الملامح الأساسية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الملامح الثانوية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864251"/>
                  </a:ext>
                </a:extLst>
              </a:tr>
              <a:tr h="2544420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هي الجزء التعبيري الأساسي في الوجه </a:t>
                      </a:r>
                    </a:p>
                    <a:p>
                      <a:pPr algn="ctr" rtl="1"/>
                      <a:r>
                        <a:rPr lang="ar-SA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وتشمل العينان والمساحة المحيطة بها </a:t>
                      </a:r>
                    </a:p>
                    <a:p>
                      <a:pPr algn="ctr" rtl="1"/>
                      <a:r>
                        <a:rPr lang="ar-SA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والعضلات والحاجبين والفم ويشمل الشفتين والعضلات المحيطة بها 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التي تحتوي على نسبة عضلات أقل </a:t>
                      </a:r>
                    </a:p>
                    <a:p>
                      <a:pPr algn="ctr" rtl="1"/>
                      <a:r>
                        <a:rPr lang="ar-SA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ومن ثم تكون أقل تعبيراً </a:t>
                      </a:r>
                    </a:p>
                    <a:p>
                      <a:pPr algn="ctr" rtl="1"/>
                      <a:r>
                        <a:rPr lang="ar-SA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ولكنها تتفاعل مع الملامح الأساسية وتشمل </a:t>
                      </a:r>
                    </a:p>
                    <a:p>
                      <a:pPr algn="ctr" rtl="1"/>
                      <a:r>
                        <a:rPr lang="ar-SA" sz="2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الذقن والأنف والجبهة 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69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6611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ABEC1AE-3A05-4535-93D0-EEDE02747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835" y="1109487"/>
            <a:ext cx="11588330" cy="499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1797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AE6A51E-6DC2-452B-B191-A22FADEBA3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0F9F8"/>
              </a:clrFrom>
              <a:clrTo>
                <a:srgbClr val="F0F9F8">
                  <a:alpha val="0"/>
                </a:srgbClr>
              </a:clrTo>
            </a:clrChange>
          </a:blip>
          <a:srcRect t="15374" b="13839"/>
          <a:stretch/>
        </p:blipFill>
        <p:spPr>
          <a:xfrm>
            <a:off x="2017195" y="1135966"/>
            <a:ext cx="8157610" cy="4586068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83064CAA-C498-488B-8F90-68B208A420A2}"/>
              </a:ext>
            </a:extLst>
          </p:cNvPr>
          <p:cNvSpPr txBox="1"/>
          <p:nvPr/>
        </p:nvSpPr>
        <p:spPr>
          <a:xfrm>
            <a:off x="3119861" y="2659558"/>
            <a:ext cx="60983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>
                <a:latin typeface="Calibri" panose="020F0502020204030204" pitchFamily="34" charset="0"/>
                <a:cs typeface="Calibri" panose="020F0502020204030204" pitchFamily="34" charset="0"/>
              </a:rPr>
              <a:t>الإيماءات والمشاعر</a:t>
            </a:r>
          </a:p>
        </p:txBody>
      </p:sp>
    </p:spTree>
    <p:extLst>
      <p:ext uri="{BB962C8B-B14F-4D97-AF65-F5344CB8AC3E}">
        <p14:creationId xmlns:p14="http://schemas.microsoft.com/office/powerpoint/2010/main" val="3410600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9C93F79-9265-4DF0-90B3-B4F7A999A0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56" b="46667"/>
          <a:stretch/>
        </p:blipFill>
        <p:spPr>
          <a:xfrm>
            <a:off x="1233855" y="850317"/>
            <a:ext cx="9724290" cy="5157366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0ED2223D-A84C-4123-833A-810C28EC8E58}"/>
              </a:ext>
            </a:extLst>
          </p:cNvPr>
          <p:cNvSpPr txBox="1"/>
          <p:nvPr/>
        </p:nvSpPr>
        <p:spPr>
          <a:xfrm>
            <a:off x="1528982" y="2828835"/>
            <a:ext cx="91340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7200" b="1" dirty="0">
                <a:latin typeface="Calibri" panose="020F0502020204030204" pitchFamily="34" charset="0"/>
                <a:cs typeface="Calibri" panose="020F0502020204030204" pitchFamily="34" charset="0"/>
              </a:rPr>
              <a:t> مبادئ تصميم الشخصيات </a:t>
            </a:r>
          </a:p>
        </p:txBody>
      </p:sp>
    </p:spTree>
    <p:extLst>
      <p:ext uri="{BB962C8B-B14F-4D97-AF65-F5344CB8AC3E}">
        <p14:creationId xmlns:p14="http://schemas.microsoft.com/office/powerpoint/2010/main" val="168713472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95ED7E74-5DB2-465F-B39D-1CBA7F65F568}"/>
              </a:ext>
            </a:extLst>
          </p:cNvPr>
          <p:cNvSpPr txBox="1"/>
          <p:nvPr/>
        </p:nvSpPr>
        <p:spPr>
          <a:xfrm>
            <a:off x="235350" y="1369913"/>
            <a:ext cx="117212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للوجوه حالات تعبير تعكس الحالة النفسية مثل : </a:t>
            </a:r>
          </a:p>
          <a:p>
            <a:pPr algn="ctr" rtl="1"/>
            <a:r>
              <a:rPr lang="ar-SA" sz="3600" b="1" dirty="0">
                <a:latin typeface="Calibri" panose="020F0502020204030204" pitchFamily="34" charset="0"/>
                <a:cs typeface="Calibri" panose="020F0502020204030204" pitchFamily="34" charset="0"/>
              </a:rPr>
              <a:t>الفرح ، الحزن ، الدهشة ، الغضب</a:t>
            </a:r>
          </a:p>
          <a:p>
            <a:pPr algn="ctr" rtl="1"/>
            <a:r>
              <a:rPr lang="ar-SA" sz="36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تعتمد على الأعين والفم والحاجبان مثلاً: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EC6FF55-E62A-4846-972F-1AB0089870A9}"/>
              </a:ext>
            </a:extLst>
          </p:cNvPr>
          <p:cNvSpPr txBox="1"/>
          <p:nvPr/>
        </p:nvSpPr>
        <p:spPr>
          <a:xfrm>
            <a:off x="235350" y="3733761"/>
            <a:ext cx="11372776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rtl="1">
              <a:buFont typeface="Wingdings" panose="05000000000000000000" pitchFamily="2" charset="2"/>
              <a:buChar char="q"/>
            </a:pPr>
            <a:r>
              <a:rPr lang="ar-SA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الفرحان : </a:t>
            </a: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الابتسامة الواضحة ،الوجه كله مرفوع ، والحاجبان مرفوعان أيضاً.</a:t>
            </a:r>
          </a:p>
          <a:p>
            <a:pPr marL="457200" indent="-457200" rtl="1">
              <a:buFont typeface="Wingdings" panose="05000000000000000000" pitchFamily="2" charset="2"/>
              <a:buChar char="q"/>
            </a:pPr>
            <a:r>
              <a:rPr lang="ar-SA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الحزين : </a:t>
            </a: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العبوس الطويل ، الحاجبان مرفوعان وميلان إلى الداخل .</a:t>
            </a:r>
          </a:p>
          <a:p>
            <a:pPr marL="457200" indent="-457200" rtl="1">
              <a:buFont typeface="Wingdings" panose="05000000000000000000" pitchFamily="2" charset="2"/>
              <a:buChar char="q"/>
            </a:pPr>
            <a:r>
              <a:rPr lang="ar-SA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المندهش : </a:t>
            </a: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حاجبان مرفوعان ، وعيون أصغر ، وفم بيضاوي الشكل.</a:t>
            </a:r>
          </a:p>
          <a:p>
            <a:pPr marL="457200" indent="-457200" rtl="1">
              <a:buFont typeface="Wingdings" panose="05000000000000000000" pitchFamily="2" charset="2"/>
              <a:buChar char="q"/>
            </a:pPr>
            <a:r>
              <a:rPr lang="ar-SA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الغاضب : </a:t>
            </a:r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من السمات الرئيسة له الحاجبان اللذان يضغطان للأسفل .</a:t>
            </a:r>
          </a:p>
        </p:txBody>
      </p:sp>
    </p:spTree>
    <p:extLst>
      <p:ext uri="{BB962C8B-B14F-4D97-AF65-F5344CB8AC3E}">
        <p14:creationId xmlns:p14="http://schemas.microsoft.com/office/powerpoint/2010/main" val="342751891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F7190B9-9E90-4FB9-BB7A-02C96A0ED1DE}"/>
              </a:ext>
            </a:extLst>
          </p:cNvPr>
          <p:cNvSpPr txBox="1"/>
          <p:nvPr/>
        </p:nvSpPr>
        <p:spPr>
          <a:xfrm>
            <a:off x="734688" y="6034897"/>
            <a:ext cx="99628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ar-SA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الفرحان : 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الابتسامة الواضحة ،الوجه كله مرفوع ، والحاجبان مرفوعان أيضاً.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3445E15-429E-4262-8565-FF99C69D0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5917" y="299883"/>
            <a:ext cx="5577113" cy="519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966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9EBE0E9E-E7F3-43E2-9B0F-0E3EC7A01D07}"/>
              </a:ext>
            </a:extLst>
          </p:cNvPr>
          <p:cNvSpPr txBox="1"/>
          <p:nvPr/>
        </p:nvSpPr>
        <p:spPr>
          <a:xfrm>
            <a:off x="959772" y="5889984"/>
            <a:ext cx="99628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ar-SA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الحزين : 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العبوس الطويل ، الحاجبان مرفوعان وميلان إلى الداخل 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16CF08F-A03F-4616-AB5E-74499FCC3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448" y="174383"/>
            <a:ext cx="8413161" cy="540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221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9EBE0E9E-E7F3-43E2-9B0F-0E3EC7A01D07}"/>
              </a:ext>
            </a:extLst>
          </p:cNvPr>
          <p:cNvSpPr txBox="1"/>
          <p:nvPr/>
        </p:nvSpPr>
        <p:spPr>
          <a:xfrm>
            <a:off x="1297461" y="5636765"/>
            <a:ext cx="99628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المندهش : 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حاجبان مرفوعان ، وعيون أصغر ، وفم بيضاوي الشكل.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A88020D-A4CA-4A13-A875-29D742D7A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2" y="0"/>
            <a:ext cx="7459808" cy="518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99340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9EBE0E9E-E7F3-43E2-9B0F-0E3EC7A01D07}"/>
              </a:ext>
            </a:extLst>
          </p:cNvPr>
          <p:cNvSpPr txBox="1"/>
          <p:nvPr/>
        </p:nvSpPr>
        <p:spPr>
          <a:xfrm>
            <a:off x="594012" y="5986345"/>
            <a:ext cx="99628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1"/>
            <a:r>
              <a:rPr lang="ar-SA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الغاضب : </a:t>
            </a:r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من السمات الرئيسة له الحاجبان اللذان يضغطان للأسفل 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DE5C134-46DD-49E8-BE49-9BB850803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684" y="218308"/>
            <a:ext cx="5582393" cy="558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45147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BC1AD40B-7085-4DC8-AD9F-3EA48C48AC65}"/>
              </a:ext>
            </a:extLst>
          </p:cNvPr>
          <p:cNvSpPr txBox="1"/>
          <p:nvPr/>
        </p:nvSpPr>
        <p:spPr>
          <a:xfrm>
            <a:off x="4719113" y="825900"/>
            <a:ext cx="3217551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733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تقويم ختامي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35450E38-F278-4ABE-8E84-C35E6497B5E9}"/>
              </a:ext>
            </a:extLst>
          </p:cNvPr>
          <p:cNvSpPr/>
          <p:nvPr/>
        </p:nvSpPr>
        <p:spPr>
          <a:xfrm>
            <a:off x="8502887" y="4160563"/>
            <a:ext cx="3253545" cy="865666"/>
          </a:xfrm>
          <a:prstGeom prst="roundRect">
            <a:avLst>
              <a:gd name="adj" fmla="val 40726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القسم الأول : الرأس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F1146487-4DC6-469B-8024-5B35E844AC67}"/>
              </a:ext>
            </a:extLst>
          </p:cNvPr>
          <p:cNvSpPr/>
          <p:nvPr/>
        </p:nvSpPr>
        <p:spPr>
          <a:xfrm>
            <a:off x="4719113" y="4160563"/>
            <a:ext cx="3650729" cy="895490"/>
          </a:xfrm>
          <a:prstGeom prst="roundRect">
            <a:avLst>
              <a:gd name="adj" fmla="val 40726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القسم الثاني : الجذع 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B85C0A1F-8F84-4950-9B96-E299D07672CB}"/>
              </a:ext>
            </a:extLst>
          </p:cNvPr>
          <p:cNvSpPr/>
          <p:nvPr/>
        </p:nvSpPr>
        <p:spPr>
          <a:xfrm>
            <a:off x="174284" y="4218523"/>
            <a:ext cx="4271107" cy="837530"/>
          </a:xfrm>
          <a:prstGeom prst="roundRect">
            <a:avLst>
              <a:gd name="adj" fmla="val 40726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القسم الثالث : لجزء السفلي </a:t>
            </a:r>
          </a:p>
        </p:txBody>
      </p:sp>
      <p:pic>
        <p:nvPicPr>
          <p:cNvPr id="7" name="Picture 2" descr="عبدالمعز صفوت: تقويم درس حكمة قاضٍ للصف الثالث الإعدادى">
            <a:extLst>
              <a:ext uri="{FF2B5EF4-FFF2-40B4-BE49-F238E27FC236}">
                <a16:creationId xmlns:a16="http://schemas.microsoft.com/office/drawing/2014/main" id="{FE8D8573-E63C-4503-AA9A-96ADC2CE2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31" y="0"/>
            <a:ext cx="1887203" cy="192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DAA6E322-11CD-4A52-A31B-8621EABE38E9}"/>
              </a:ext>
            </a:extLst>
          </p:cNvPr>
          <p:cNvSpPr/>
          <p:nvPr/>
        </p:nvSpPr>
        <p:spPr>
          <a:xfrm>
            <a:off x="1522298" y="2677682"/>
            <a:ext cx="9147403" cy="895489"/>
          </a:xfrm>
          <a:prstGeom prst="roundRect">
            <a:avLst>
              <a:gd name="adj" fmla="val 40726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تقسيم هيكل الشخصية إلى الأقسام الرئيسة </a:t>
            </a:r>
          </a:p>
        </p:txBody>
      </p:sp>
    </p:spTree>
    <p:extLst>
      <p:ext uri="{BB962C8B-B14F-4D97-AF65-F5344CB8AC3E}">
        <p14:creationId xmlns:p14="http://schemas.microsoft.com/office/powerpoint/2010/main" val="192450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0801CBCF-8681-4591-B83E-EEC71E2F6330}"/>
              </a:ext>
            </a:extLst>
          </p:cNvPr>
          <p:cNvSpPr txBox="1"/>
          <p:nvPr/>
        </p:nvSpPr>
        <p:spPr>
          <a:xfrm>
            <a:off x="2394163" y="588091"/>
            <a:ext cx="76006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ar-SA" sz="4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كيف أبتكر الشخصية ؟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606C16E-EB0A-4843-84BD-42D176FEF347}"/>
              </a:ext>
            </a:extLst>
          </p:cNvPr>
          <p:cNvSpPr txBox="1"/>
          <p:nvPr/>
        </p:nvSpPr>
        <p:spPr>
          <a:xfrm>
            <a:off x="690144" y="1676460"/>
            <a:ext cx="1100865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3200" b="1" dirty="0">
                <a:latin typeface="Calibri" panose="020F0502020204030204" pitchFamily="34" charset="0"/>
                <a:cs typeface="Calibri" panose="020F0502020204030204" pitchFamily="34" charset="0"/>
              </a:rPr>
              <a:t>لابد أن يفهم المصمم الشخصية وخصائصها وسماتها والقصة التي تسكنها ولكي يتمكن المصمم من ابتكار شخصية مبدعة فعالة عليه أن يراعي </a:t>
            </a:r>
          </a:p>
          <a:p>
            <a:pPr algn="ctr"/>
            <a:r>
              <a:rPr lang="ar-SA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مبادئ تصميم وابتكار الشخصية .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67E5EB95-ECC5-4826-BEDE-49B0E7747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47" y="3911931"/>
            <a:ext cx="11403253" cy="327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026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09AA2089-68BB-4FF9-BA4B-9B8E457C357C}"/>
              </a:ext>
            </a:extLst>
          </p:cNvPr>
          <p:cNvGrpSpPr/>
          <p:nvPr/>
        </p:nvGrpSpPr>
        <p:grpSpPr>
          <a:xfrm>
            <a:off x="433753" y="510242"/>
            <a:ext cx="11324493" cy="5341918"/>
            <a:chOff x="585566" y="636851"/>
            <a:chExt cx="11324493" cy="5341918"/>
          </a:xfrm>
        </p:grpSpPr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AC6A27B6-EB5B-4A42-BE27-CD9D5099A9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 l="7685" t="25714" r="4702" b="28334"/>
            <a:stretch/>
          </p:blipFill>
          <p:spPr>
            <a:xfrm>
              <a:off x="585566" y="636851"/>
              <a:ext cx="11324493" cy="5341918"/>
            </a:xfrm>
            <a:prstGeom prst="rect">
              <a:avLst/>
            </a:prstGeom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id="{33ABC2BA-DA48-47FB-8FA3-5DC5A077FD6F}"/>
                </a:ext>
              </a:extLst>
            </p:cNvPr>
            <p:cNvSpPr txBox="1"/>
            <p:nvPr/>
          </p:nvSpPr>
          <p:spPr>
            <a:xfrm>
              <a:off x="1427870" y="2955444"/>
              <a:ext cx="963988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ar-SA" sz="7200" b="1" dirty="0">
                  <a:latin typeface="Calibri" panose="020F0502020204030204" pitchFamily="34" charset="0"/>
                  <a:cs typeface="Calibri" panose="020F0502020204030204" pitchFamily="34" charset="0"/>
                </a:rPr>
                <a:t>1- النموذج الأصلي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805675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2856</TotalTime>
  <Words>1702</Words>
  <Application>Microsoft Office PowerPoint</Application>
  <PresentationFormat>شاشة عريضة</PresentationFormat>
  <Paragraphs>231</Paragraphs>
  <Slides>75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75</vt:i4>
      </vt:variant>
    </vt:vector>
  </HeadingPairs>
  <TitlesOfParts>
    <vt:vector size="80" baseType="lpstr">
      <vt:lpstr>Arial</vt:lpstr>
      <vt:lpstr>Calibri</vt:lpstr>
      <vt:lpstr>Calibri Light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manal ali</dc:creator>
  <cp:lastModifiedBy>manal ali</cp:lastModifiedBy>
  <cp:revision>193</cp:revision>
  <dcterms:created xsi:type="dcterms:W3CDTF">2023-09-15T03:05:05Z</dcterms:created>
  <dcterms:modified xsi:type="dcterms:W3CDTF">2023-12-26T22:09:14Z</dcterms:modified>
</cp:coreProperties>
</file>