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7"/>
  </p:notesMasterIdLst>
  <p:sldIdLst>
    <p:sldId id="257" r:id="rId2"/>
    <p:sldId id="11088950" r:id="rId3"/>
    <p:sldId id="262" r:id="rId4"/>
    <p:sldId id="11088951" r:id="rId5"/>
    <p:sldId id="11088952" r:id="rId6"/>
    <p:sldId id="11088946" r:id="rId7"/>
    <p:sldId id="266" r:id="rId8"/>
    <p:sldId id="11089046" r:id="rId9"/>
    <p:sldId id="278" r:id="rId10"/>
    <p:sldId id="11089048" r:id="rId11"/>
    <p:sldId id="11089051" r:id="rId12"/>
    <p:sldId id="11089072" r:id="rId13"/>
    <p:sldId id="11089047" r:id="rId14"/>
    <p:sldId id="11089078" r:id="rId15"/>
    <p:sldId id="11089055" r:id="rId16"/>
    <p:sldId id="11089053" r:id="rId17"/>
    <p:sldId id="11089054" r:id="rId18"/>
    <p:sldId id="11089083" r:id="rId19"/>
    <p:sldId id="11089050" r:id="rId20"/>
    <p:sldId id="11089056" r:id="rId21"/>
    <p:sldId id="11089058" r:id="rId22"/>
    <p:sldId id="11089062" r:id="rId23"/>
    <p:sldId id="11089059" r:id="rId24"/>
    <p:sldId id="11089060" r:id="rId25"/>
    <p:sldId id="11089061" r:id="rId26"/>
    <p:sldId id="11089063" r:id="rId27"/>
    <p:sldId id="11088976" r:id="rId28"/>
    <p:sldId id="11089057" r:id="rId29"/>
    <p:sldId id="11089064" r:id="rId30"/>
    <p:sldId id="11089077" r:id="rId31"/>
    <p:sldId id="11089066" r:id="rId32"/>
    <p:sldId id="11089073" r:id="rId33"/>
    <p:sldId id="11089067" r:id="rId34"/>
    <p:sldId id="11089068" r:id="rId35"/>
    <p:sldId id="11089069" r:id="rId36"/>
    <p:sldId id="11089070" r:id="rId37"/>
    <p:sldId id="11089071" r:id="rId38"/>
    <p:sldId id="11089076" r:id="rId39"/>
    <p:sldId id="11089074" r:id="rId40"/>
    <p:sldId id="11089075" r:id="rId41"/>
    <p:sldId id="11089079" r:id="rId42"/>
    <p:sldId id="11089080" r:id="rId43"/>
    <p:sldId id="11089082" r:id="rId44"/>
    <p:sldId id="11089081" r:id="rId45"/>
    <p:sldId id="11088980" r:id="rId46"/>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028F"/>
    <a:srgbClr val="0C8190"/>
    <a:srgbClr val="E6FFD7"/>
    <a:srgbClr val="005C2A"/>
    <a:srgbClr val="E2C9E7"/>
    <a:srgbClr val="C9E7E6"/>
    <a:srgbClr val="DDF4C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299F0F-50C9-4A85-B8BB-37DAAB4FA565}" v="527" dt="2023-12-04T19:43:57.617"/>
  </p1510:revLst>
</p1510:revInfo>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029" autoAdjust="0"/>
    <p:restoredTop sz="94660"/>
  </p:normalViewPr>
  <p:slideViewPr>
    <p:cSldViewPr snapToGrid="0">
      <p:cViewPr varScale="1">
        <p:scale>
          <a:sx n="68" d="100"/>
          <a:sy n="68" d="100"/>
        </p:scale>
        <p:origin x="3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al ali" userId="edb0f116218d3443" providerId="LiveId" clId="{8A2DB28C-072D-40E1-A24B-A5E0B52D10C2}"/>
    <pc:docChg chg="modSld">
      <pc:chgData name="manal ali" userId="edb0f116218d3443" providerId="LiveId" clId="{8A2DB28C-072D-40E1-A24B-A5E0B52D10C2}" dt="2023-12-04T19:53:25.815" v="1" actId="1076"/>
      <pc:docMkLst>
        <pc:docMk/>
      </pc:docMkLst>
      <pc:sldChg chg="modSp mod">
        <pc:chgData name="manal ali" userId="edb0f116218d3443" providerId="LiveId" clId="{8A2DB28C-072D-40E1-A24B-A5E0B52D10C2}" dt="2023-12-04T19:53:25.815" v="1" actId="1076"/>
        <pc:sldMkLst>
          <pc:docMk/>
          <pc:sldMk cId="2755312304" sldId="257"/>
        </pc:sldMkLst>
        <pc:spChg chg="mod">
          <ac:chgData name="manal ali" userId="edb0f116218d3443" providerId="LiveId" clId="{8A2DB28C-072D-40E1-A24B-A5E0B52D10C2}" dt="2023-12-04T19:53:22.237" v="0" actId="20577"/>
          <ac:spMkLst>
            <pc:docMk/>
            <pc:sldMk cId="2755312304" sldId="257"/>
            <ac:spMk id="2" creationId="{64C594DF-C8BA-4BD4-B89D-AAD873E525ED}"/>
          </ac:spMkLst>
        </pc:spChg>
        <pc:spChg chg="mod">
          <ac:chgData name="manal ali" userId="edb0f116218d3443" providerId="LiveId" clId="{8A2DB28C-072D-40E1-A24B-A5E0B52D10C2}" dt="2023-12-04T19:53:25.815" v="1" actId="1076"/>
          <ac:spMkLst>
            <pc:docMk/>
            <pc:sldMk cId="2755312304" sldId="257"/>
            <ac:spMk id="4" creationId="{FAAA6773-084B-412F-B781-A41816619E0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BFD88D5-1A49-439C-91C7-33ABCCD97D18}" type="datetimeFigureOut">
              <a:rPr lang="ar-SA" smtClean="0"/>
              <a:t>03/06/45</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9AC2A68-31C3-4AF0-98F9-B3488F3ABA04}" type="slidenum">
              <a:rPr lang="ar-SA" smtClean="0"/>
              <a:t>‹#›</a:t>
            </a:fld>
            <a:endParaRPr lang="ar-SA"/>
          </a:p>
        </p:txBody>
      </p:sp>
    </p:spTree>
    <p:extLst>
      <p:ext uri="{BB962C8B-B14F-4D97-AF65-F5344CB8AC3E}">
        <p14:creationId xmlns:p14="http://schemas.microsoft.com/office/powerpoint/2010/main" val="17767553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2EBAA35-C8DD-452E-8E6D-B946964F9708}"/>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2E210F16-3E02-4207-A426-D84D6D25DB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943EE003-A962-4808-A44D-58E2DB7B7D36}"/>
              </a:ext>
            </a:extLst>
          </p:cNvPr>
          <p:cNvSpPr>
            <a:spLocks noGrp="1"/>
          </p:cNvSpPr>
          <p:nvPr>
            <p:ph type="dt" sz="half" idx="10"/>
          </p:nvPr>
        </p:nvSpPr>
        <p:spPr/>
        <p:txBody>
          <a:bodyPr/>
          <a:lstStyle/>
          <a:p>
            <a:fld id="{9DBDFA78-CFEE-45BB-BEFE-EAB117113CA6}" type="datetimeFigureOut">
              <a:rPr lang="ar-SA" smtClean="0"/>
              <a:t>03/06/45</a:t>
            </a:fld>
            <a:endParaRPr lang="ar-SA"/>
          </a:p>
        </p:txBody>
      </p:sp>
      <p:sp>
        <p:nvSpPr>
          <p:cNvPr id="5" name="عنصر نائب للتذييل 4">
            <a:extLst>
              <a:ext uri="{FF2B5EF4-FFF2-40B4-BE49-F238E27FC236}">
                <a16:creationId xmlns:a16="http://schemas.microsoft.com/office/drawing/2014/main" id="{5450E147-138D-48D4-8951-2D00639CF86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824EB53-FAA3-45E8-8296-AE4A3E1A35A2}"/>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331732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8061EDF-52EE-4F91-8B35-D3A4AA2B50F3}"/>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9312CA99-0B6E-4E11-B37D-DF011E8C015B}"/>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E057BC4-A488-47B1-BA2D-A163DC132593}"/>
              </a:ext>
            </a:extLst>
          </p:cNvPr>
          <p:cNvSpPr>
            <a:spLocks noGrp="1"/>
          </p:cNvSpPr>
          <p:nvPr>
            <p:ph type="dt" sz="half" idx="10"/>
          </p:nvPr>
        </p:nvSpPr>
        <p:spPr/>
        <p:txBody>
          <a:bodyPr/>
          <a:lstStyle/>
          <a:p>
            <a:fld id="{9DBDFA78-CFEE-45BB-BEFE-EAB117113CA6}" type="datetimeFigureOut">
              <a:rPr lang="ar-SA" smtClean="0"/>
              <a:t>03/06/45</a:t>
            </a:fld>
            <a:endParaRPr lang="ar-SA"/>
          </a:p>
        </p:txBody>
      </p:sp>
      <p:sp>
        <p:nvSpPr>
          <p:cNvPr id="5" name="عنصر نائب للتذييل 4">
            <a:extLst>
              <a:ext uri="{FF2B5EF4-FFF2-40B4-BE49-F238E27FC236}">
                <a16:creationId xmlns:a16="http://schemas.microsoft.com/office/drawing/2014/main" id="{597A815C-1155-44BD-AAF4-AD5B4AB9798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27F29F2-F2C7-4ECD-9526-7AED017906AF}"/>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07406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3860931-7559-4F72-A397-46CBEEE27F21}"/>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21A4B0E1-0C5E-4D08-8F09-392E8AA04406}"/>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1D7D137-BF19-49B7-9DFF-0DE28EB3E0D7}"/>
              </a:ext>
            </a:extLst>
          </p:cNvPr>
          <p:cNvSpPr>
            <a:spLocks noGrp="1"/>
          </p:cNvSpPr>
          <p:nvPr>
            <p:ph type="dt" sz="half" idx="10"/>
          </p:nvPr>
        </p:nvSpPr>
        <p:spPr/>
        <p:txBody>
          <a:bodyPr/>
          <a:lstStyle/>
          <a:p>
            <a:fld id="{9DBDFA78-CFEE-45BB-BEFE-EAB117113CA6}" type="datetimeFigureOut">
              <a:rPr lang="ar-SA" smtClean="0"/>
              <a:t>03/06/45</a:t>
            </a:fld>
            <a:endParaRPr lang="ar-SA"/>
          </a:p>
        </p:txBody>
      </p:sp>
      <p:sp>
        <p:nvSpPr>
          <p:cNvPr id="5" name="عنصر نائب للتذييل 4">
            <a:extLst>
              <a:ext uri="{FF2B5EF4-FFF2-40B4-BE49-F238E27FC236}">
                <a16:creationId xmlns:a16="http://schemas.microsoft.com/office/drawing/2014/main" id="{51071135-D939-45B6-A0A3-9217421769C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BAA50E0-61F2-4617-8C52-0E567C4A48CB}"/>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318428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12F973C-7EFD-4561-9DBE-2EFB74B286CF}"/>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D5C8414-DDC7-403C-9396-AF1CD94166F9}"/>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EBCE8EC-958A-40AA-993C-E1E81C2BD076}"/>
              </a:ext>
            </a:extLst>
          </p:cNvPr>
          <p:cNvSpPr>
            <a:spLocks noGrp="1"/>
          </p:cNvSpPr>
          <p:nvPr>
            <p:ph type="dt" sz="half" idx="10"/>
          </p:nvPr>
        </p:nvSpPr>
        <p:spPr/>
        <p:txBody>
          <a:bodyPr/>
          <a:lstStyle/>
          <a:p>
            <a:fld id="{9DBDFA78-CFEE-45BB-BEFE-EAB117113CA6}" type="datetimeFigureOut">
              <a:rPr lang="ar-SA" smtClean="0"/>
              <a:t>03/06/45</a:t>
            </a:fld>
            <a:endParaRPr lang="ar-SA"/>
          </a:p>
        </p:txBody>
      </p:sp>
      <p:sp>
        <p:nvSpPr>
          <p:cNvPr id="5" name="عنصر نائب للتذييل 4">
            <a:extLst>
              <a:ext uri="{FF2B5EF4-FFF2-40B4-BE49-F238E27FC236}">
                <a16:creationId xmlns:a16="http://schemas.microsoft.com/office/drawing/2014/main" id="{242167C5-55D0-4E7C-9352-710B69E2942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E8ED422-F2F7-4214-89B8-4697D200C9D5}"/>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416771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D9B366-270E-448A-8410-A9D5FD7EA883}"/>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8803F301-31AC-426D-82FA-2E53010A51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0D6C03DE-D4DC-41B6-9203-ED982C36F96B}"/>
              </a:ext>
            </a:extLst>
          </p:cNvPr>
          <p:cNvSpPr>
            <a:spLocks noGrp="1"/>
          </p:cNvSpPr>
          <p:nvPr>
            <p:ph type="dt" sz="half" idx="10"/>
          </p:nvPr>
        </p:nvSpPr>
        <p:spPr/>
        <p:txBody>
          <a:bodyPr/>
          <a:lstStyle/>
          <a:p>
            <a:fld id="{9DBDFA78-CFEE-45BB-BEFE-EAB117113CA6}" type="datetimeFigureOut">
              <a:rPr lang="ar-SA" smtClean="0"/>
              <a:t>03/06/45</a:t>
            </a:fld>
            <a:endParaRPr lang="ar-SA"/>
          </a:p>
        </p:txBody>
      </p:sp>
      <p:sp>
        <p:nvSpPr>
          <p:cNvPr id="5" name="عنصر نائب للتذييل 4">
            <a:extLst>
              <a:ext uri="{FF2B5EF4-FFF2-40B4-BE49-F238E27FC236}">
                <a16:creationId xmlns:a16="http://schemas.microsoft.com/office/drawing/2014/main" id="{1310378D-C0D8-4A2F-AE5F-62106EDBD81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C022686-D551-49B5-A935-F717B85F4BE2}"/>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397074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3DAAA1F-17F7-47A0-AF0D-4628BC7233D3}"/>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997CB441-0593-4069-974D-5FD91943787B}"/>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BDB56F93-DCCC-4D95-933C-3C59ED2A59A4}"/>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DD28884D-6921-4EFD-B560-B23AB00723CD}"/>
              </a:ext>
            </a:extLst>
          </p:cNvPr>
          <p:cNvSpPr>
            <a:spLocks noGrp="1"/>
          </p:cNvSpPr>
          <p:nvPr>
            <p:ph type="dt" sz="half" idx="10"/>
          </p:nvPr>
        </p:nvSpPr>
        <p:spPr/>
        <p:txBody>
          <a:bodyPr/>
          <a:lstStyle/>
          <a:p>
            <a:fld id="{9DBDFA78-CFEE-45BB-BEFE-EAB117113CA6}" type="datetimeFigureOut">
              <a:rPr lang="ar-SA" smtClean="0"/>
              <a:t>03/06/45</a:t>
            </a:fld>
            <a:endParaRPr lang="ar-SA"/>
          </a:p>
        </p:txBody>
      </p:sp>
      <p:sp>
        <p:nvSpPr>
          <p:cNvPr id="6" name="عنصر نائب للتذييل 5">
            <a:extLst>
              <a:ext uri="{FF2B5EF4-FFF2-40B4-BE49-F238E27FC236}">
                <a16:creationId xmlns:a16="http://schemas.microsoft.com/office/drawing/2014/main" id="{89B63AD1-BDD2-4E19-8E2C-9EABAFA1DB4D}"/>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07998C0-CB78-4A65-BCD6-0A8FA2C49956}"/>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3583197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B6AB750-9E24-4A8B-92AD-43452DFEB428}"/>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3F669A7-7BF1-4BA3-94FE-6BF350431E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D2FDDD32-075D-4FB3-827F-00E8F4773286}"/>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F7BBCE9-FCA5-475D-BDB7-AAB95089A2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9677F22C-8605-4381-B84D-C20756DBACC0}"/>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AD40D23-A55A-473C-9A6E-B030BDC7DC5E}"/>
              </a:ext>
            </a:extLst>
          </p:cNvPr>
          <p:cNvSpPr>
            <a:spLocks noGrp="1"/>
          </p:cNvSpPr>
          <p:nvPr>
            <p:ph type="dt" sz="half" idx="10"/>
          </p:nvPr>
        </p:nvSpPr>
        <p:spPr/>
        <p:txBody>
          <a:bodyPr/>
          <a:lstStyle/>
          <a:p>
            <a:fld id="{9DBDFA78-CFEE-45BB-BEFE-EAB117113CA6}" type="datetimeFigureOut">
              <a:rPr lang="ar-SA" smtClean="0"/>
              <a:t>03/06/45</a:t>
            </a:fld>
            <a:endParaRPr lang="ar-SA"/>
          </a:p>
        </p:txBody>
      </p:sp>
      <p:sp>
        <p:nvSpPr>
          <p:cNvPr id="8" name="عنصر نائب للتذييل 7">
            <a:extLst>
              <a:ext uri="{FF2B5EF4-FFF2-40B4-BE49-F238E27FC236}">
                <a16:creationId xmlns:a16="http://schemas.microsoft.com/office/drawing/2014/main" id="{E38867DF-935E-42F8-AF57-B332EBE1120E}"/>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43C77416-73BD-4956-A045-F73C63C35659}"/>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26536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EEE8E7-D043-4484-90A6-11758A4E8A71}"/>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1F87F698-9F6D-49EB-B97B-CE4C36557FC1}"/>
              </a:ext>
            </a:extLst>
          </p:cNvPr>
          <p:cNvSpPr>
            <a:spLocks noGrp="1"/>
          </p:cNvSpPr>
          <p:nvPr>
            <p:ph type="dt" sz="half" idx="10"/>
          </p:nvPr>
        </p:nvSpPr>
        <p:spPr/>
        <p:txBody>
          <a:bodyPr/>
          <a:lstStyle/>
          <a:p>
            <a:fld id="{9DBDFA78-CFEE-45BB-BEFE-EAB117113CA6}" type="datetimeFigureOut">
              <a:rPr lang="ar-SA" smtClean="0"/>
              <a:t>03/06/45</a:t>
            </a:fld>
            <a:endParaRPr lang="ar-SA"/>
          </a:p>
        </p:txBody>
      </p:sp>
      <p:sp>
        <p:nvSpPr>
          <p:cNvPr id="4" name="عنصر نائب للتذييل 3">
            <a:extLst>
              <a:ext uri="{FF2B5EF4-FFF2-40B4-BE49-F238E27FC236}">
                <a16:creationId xmlns:a16="http://schemas.microsoft.com/office/drawing/2014/main" id="{4C12A80F-D16C-40E8-A191-20A3BC0B35E5}"/>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77D579A4-C4EB-43EB-A1C7-C00BF6F9BE04}"/>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59897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A7C14046-5C7F-4CFD-8C29-E035BBE0BF00}"/>
              </a:ext>
            </a:extLst>
          </p:cNvPr>
          <p:cNvSpPr>
            <a:spLocks noGrp="1"/>
          </p:cNvSpPr>
          <p:nvPr>
            <p:ph type="dt" sz="half" idx="10"/>
          </p:nvPr>
        </p:nvSpPr>
        <p:spPr/>
        <p:txBody>
          <a:bodyPr/>
          <a:lstStyle/>
          <a:p>
            <a:fld id="{9DBDFA78-CFEE-45BB-BEFE-EAB117113CA6}" type="datetimeFigureOut">
              <a:rPr lang="ar-SA" smtClean="0"/>
              <a:t>03/06/45</a:t>
            </a:fld>
            <a:endParaRPr lang="ar-SA"/>
          </a:p>
        </p:txBody>
      </p:sp>
      <p:sp>
        <p:nvSpPr>
          <p:cNvPr id="3" name="عنصر نائب للتذييل 2">
            <a:extLst>
              <a:ext uri="{FF2B5EF4-FFF2-40B4-BE49-F238E27FC236}">
                <a16:creationId xmlns:a16="http://schemas.microsoft.com/office/drawing/2014/main" id="{C336038F-CBFD-4E54-8623-66DA16420592}"/>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EF94E313-DEAF-4253-BE7A-4B6A9F30210E}"/>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4167091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BFC05F6-714F-49C9-81D2-494B513E07AF}"/>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7C765DA8-A7F3-4ED7-BD3D-CA05A9D8A0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696C8D74-3AA1-45E2-BA99-9CD1639FDB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8599B082-2D19-4253-BC3E-C634C5CCB1F5}"/>
              </a:ext>
            </a:extLst>
          </p:cNvPr>
          <p:cNvSpPr>
            <a:spLocks noGrp="1"/>
          </p:cNvSpPr>
          <p:nvPr>
            <p:ph type="dt" sz="half" idx="10"/>
          </p:nvPr>
        </p:nvSpPr>
        <p:spPr/>
        <p:txBody>
          <a:bodyPr/>
          <a:lstStyle/>
          <a:p>
            <a:fld id="{9DBDFA78-CFEE-45BB-BEFE-EAB117113CA6}" type="datetimeFigureOut">
              <a:rPr lang="ar-SA" smtClean="0"/>
              <a:t>03/06/45</a:t>
            </a:fld>
            <a:endParaRPr lang="ar-SA"/>
          </a:p>
        </p:txBody>
      </p:sp>
      <p:sp>
        <p:nvSpPr>
          <p:cNvPr id="6" name="عنصر نائب للتذييل 5">
            <a:extLst>
              <a:ext uri="{FF2B5EF4-FFF2-40B4-BE49-F238E27FC236}">
                <a16:creationId xmlns:a16="http://schemas.microsoft.com/office/drawing/2014/main" id="{8C0D94A7-6212-45B0-B632-40F3C9BCEBF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CEEF711-8EFC-4718-9478-ADB3775213CD}"/>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65310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5457B9A-30A2-4A5B-BEE3-6D75C177833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7CE05158-8D22-4C46-9E86-4DAF026CBE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DB21E407-210C-40A6-97F7-22F978929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FF1A00A-7B9C-410D-8615-0C8FCB4B4BB8}"/>
              </a:ext>
            </a:extLst>
          </p:cNvPr>
          <p:cNvSpPr>
            <a:spLocks noGrp="1"/>
          </p:cNvSpPr>
          <p:nvPr>
            <p:ph type="dt" sz="half" idx="10"/>
          </p:nvPr>
        </p:nvSpPr>
        <p:spPr/>
        <p:txBody>
          <a:bodyPr/>
          <a:lstStyle/>
          <a:p>
            <a:fld id="{9DBDFA78-CFEE-45BB-BEFE-EAB117113CA6}" type="datetimeFigureOut">
              <a:rPr lang="ar-SA" smtClean="0"/>
              <a:t>03/06/45</a:t>
            </a:fld>
            <a:endParaRPr lang="ar-SA"/>
          </a:p>
        </p:txBody>
      </p:sp>
      <p:sp>
        <p:nvSpPr>
          <p:cNvPr id="6" name="عنصر نائب للتذييل 5">
            <a:extLst>
              <a:ext uri="{FF2B5EF4-FFF2-40B4-BE49-F238E27FC236}">
                <a16:creationId xmlns:a16="http://schemas.microsoft.com/office/drawing/2014/main" id="{862C045D-8500-400C-B10F-E8272449DD4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7457862-102A-4F0C-8170-937A04BEBE84}"/>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660488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B96797F9-380C-441F-99A0-4B27CD1060F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B1115CD-8E47-43C0-8848-21993208B22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17B75C26-DC9C-4F82-9F9F-A646CEEE77E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DBDFA78-CFEE-45BB-BEFE-EAB117113CA6}" type="datetimeFigureOut">
              <a:rPr lang="ar-SA" smtClean="0"/>
              <a:t>03/06/45</a:t>
            </a:fld>
            <a:endParaRPr lang="ar-SA"/>
          </a:p>
        </p:txBody>
      </p:sp>
      <p:sp>
        <p:nvSpPr>
          <p:cNvPr id="5" name="عنصر نائب للتذييل 4">
            <a:extLst>
              <a:ext uri="{FF2B5EF4-FFF2-40B4-BE49-F238E27FC236}">
                <a16:creationId xmlns:a16="http://schemas.microsoft.com/office/drawing/2014/main" id="{B7E55E37-9096-485B-8702-CC2F49035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34C9BC09-C33F-435A-99A6-666BFD9E61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F7A1627-73E6-4E20-8D08-33BA56685586}" type="slidenum">
              <a:rPr lang="ar-SA" smtClean="0"/>
              <a:t>‹#›</a:t>
            </a:fld>
            <a:endParaRPr lang="ar-SA"/>
          </a:p>
        </p:txBody>
      </p:sp>
    </p:spTree>
    <p:extLst>
      <p:ext uri="{BB962C8B-B14F-4D97-AF65-F5344CB8AC3E}">
        <p14:creationId xmlns:p14="http://schemas.microsoft.com/office/powerpoint/2010/main" val="1913561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4C594DF-C8BA-4BD4-B89D-AAD873E525ED}"/>
              </a:ext>
            </a:extLst>
          </p:cNvPr>
          <p:cNvSpPr txBox="1"/>
          <p:nvPr/>
        </p:nvSpPr>
        <p:spPr>
          <a:xfrm>
            <a:off x="5589638" y="2023445"/>
            <a:ext cx="6218903" cy="1938992"/>
          </a:xfrm>
          <a:prstGeom prst="rect">
            <a:avLst/>
          </a:prstGeom>
          <a:noFill/>
        </p:spPr>
        <p:txBody>
          <a:bodyPr wrap="square" rtlCol="1">
            <a:spAutoFit/>
          </a:bodyPr>
          <a:lstStyle/>
          <a:p>
            <a:pPr algn="ctr"/>
            <a:r>
              <a:rPr lang="ar-SA" sz="4000" dirty="0">
                <a:latin typeface="Calibri" panose="020F0502020204030204" pitchFamily="34" charset="0"/>
                <a:cs typeface="Calibri" panose="020F0502020204030204" pitchFamily="34" charset="0"/>
              </a:rPr>
              <a:t>مقرر التصميم الرقمي 1-2</a:t>
            </a:r>
          </a:p>
          <a:p>
            <a:pPr algn="ctr"/>
            <a:r>
              <a:rPr lang="ar-SA" sz="4000" dirty="0">
                <a:solidFill>
                  <a:srgbClr val="00B050"/>
                </a:solidFill>
                <a:latin typeface="Calibri" panose="020F0502020204030204" pitchFamily="34" charset="0"/>
                <a:cs typeface="Calibri" panose="020F0502020204030204" pitchFamily="34" charset="0"/>
              </a:rPr>
              <a:t>( السنة الثالثة ) مسار عام</a:t>
            </a:r>
          </a:p>
          <a:p>
            <a:pPr algn="ctr"/>
            <a:r>
              <a:rPr lang="ar-SA" sz="4000" dirty="0">
                <a:solidFill>
                  <a:srgbClr val="C00000"/>
                </a:solidFill>
                <a:latin typeface="Calibri" panose="020F0502020204030204" pitchFamily="34" charset="0"/>
                <a:cs typeface="Calibri" panose="020F0502020204030204" pitchFamily="34" charset="0"/>
              </a:rPr>
              <a:t>الفصل الدراسي الثاني </a:t>
            </a:r>
          </a:p>
        </p:txBody>
      </p:sp>
      <p:sp>
        <p:nvSpPr>
          <p:cNvPr id="4" name="مربع نص 3">
            <a:extLst>
              <a:ext uri="{FF2B5EF4-FFF2-40B4-BE49-F238E27FC236}">
                <a16:creationId xmlns:a16="http://schemas.microsoft.com/office/drawing/2014/main" id="{FAAA6773-084B-412F-B781-A41816619E0F}"/>
              </a:ext>
            </a:extLst>
          </p:cNvPr>
          <p:cNvSpPr txBox="1"/>
          <p:nvPr/>
        </p:nvSpPr>
        <p:spPr>
          <a:xfrm>
            <a:off x="5710083" y="5188463"/>
            <a:ext cx="6098458" cy="830997"/>
          </a:xfrm>
          <a:prstGeom prst="rect">
            <a:avLst/>
          </a:prstGeom>
          <a:noFill/>
        </p:spPr>
        <p:txBody>
          <a:bodyPr wrap="square">
            <a:spAutoFit/>
          </a:bodyPr>
          <a:lstStyle/>
          <a:p>
            <a:pPr algn="ctr"/>
            <a:r>
              <a:rPr lang="ar-SA" sz="4800" dirty="0">
                <a:latin typeface="Calibri" panose="020F0502020204030204" pitchFamily="34" charset="0"/>
                <a:cs typeface="DecoType Naskh Special" panose="02010000000000000000" pitchFamily="2" charset="-78"/>
              </a:rPr>
              <a:t>المعلمة : نجود دحمان </a:t>
            </a:r>
          </a:p>
        </p:txBody>
      </p:sp>
    </p:spTree>
    <p:extLst>
      <p:ext uri="{BB962C8B-B14F-4D97-AF65-F5344CB8AC3E}">
        <p14:creationId xmlns:p14="http://schemas.microsoft.com/office/powerpoint/2010/main" val="275531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8F18874-F296-4E19-9D4D-4A2005DA3494}"/>
              </a:ext>
            </a:extLst>
          </p:cNvPr>
          <p:cNvSpPr txBox="1"/>
          <p:nvPr/>
        </p:nvSpPr>
        <p:spPr>
          <a:xfrm>
            <a:off x="2639449" y="305173"/>
            <a:ext cx="7532077" cy="830997"/>
          </a:xfrm>
          <a:prstGeom prst="rect">
            <a:avLst/>
          </a:prstGeom>
          <a:noFill/>
        </p:spPr>
        <p:txBody>
          <a:bodyPr wrap="square">
            <a:spAutoFit/>
          </a:bodyPr>
          <a:lstStyle/>
          <a:p>
            <a:pPr algn="ctr"/>
            <a:r>
              <a:rPr lang="ar-SA" sz="4800" b="1" dirty="0">
                <a:latin typeface="Calibri" panose="020F0502020204030204" pitchFamily="34" charset="0"/>
                <a:cs typeface="Calibri" panose="020F0502020204030204" pitchFamily="34" charset="0"/>
              </a:rPr>
              <a:t>مفهوم </a:t>
            </a:r>
            <a:r>
              <a:rPr lang="ar-SA" sz="4800" b="1" dirty="0">
                <a:solidFill>
                  <a:srgbClr val="A6028F"/>
                </a:solidFill>
                <a:latin typeface="Calibri" panose="020F0502020204030204" pitchFamily="34" charset="0"/>
                <a:cs typeface="Calibri" panose="020F0502020204030204" pitchFamily="34" charset="0"/>
              </a:rPr>
              <a:t>تصميم الشخصية</a:t>
            </a:r>
          </a:p>
        </p:txBody>
      </p:sp>
      <p:sp>
        <p:nvSpPr>
          <p:cNvPr id="5" name="مربع نص 4">
            <a:extLst>
              <a:ext uri="{FF2B5EF4-FFF2-40B4-BE49-F238E27FC236}">
                <a16:creationId xmlns:a16="http://schemas.microsoft.com/office/drawing/2014/main" id="{190269A8-A0A3-4BFC-92A6-0CA4CC1FB98A}"/>
              </a:ext>
            </a:extLst>
          </p:cNvPr>
          <p:cNvSpPr txBox="1"/>
          <p:nvPr/>
        </p:nvSpPr>
        <p:spPr>
          <a:xfrm>
            <a:off x="581465" y="4030810"/>
            <a:ext cx="11029070" cy="2308324"/>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مفهوم تصميم الشــخصية </a:t>
            </a:r>
            <a:r>
              <a:rPr lang="ar-SA" sz="3600" b="1" dirty="0">
                <a:solidFill>
                  <a:srgbClr val="C00000"/>
                </a:solidFill>
                <a:latin typeface="Calibri" panose="020F0502020204030204" pitchFamily="34" charset="0"/>
                <a:cs typeface="Calibri" panose="020F0502020204030204" pitchFamily="34" charset="0"/>
              </a:rPr>
              <a:t>هو الخطوة الأولى</a:t>
            </a:r>
            <a:r>
              <a:rPr lang="ar-SA" sz="3600" b="1" dirty="0">
                <a:latin typeface="Calibri" panose="020F0502020204030204" pitchFamily="34" charset="0"/>
                <a:cs typeface="Calibri" panose="020F0502020204030204" pitchFamily="34" charset="0"/>
              </a:rPr>
              <a:t> في عملية تصميم الشخصية ويعني الإنشاء الكامل للشخصية وسماتها وسلوكها ومظهرها المرئي العام، واختيار كل جانب من جوانب الشخصية كالأشكال والألوان لتكوين شخصية فريدة وجذابة بصريا.</a:t>
            </a:r>
          </a:p>
        </p:txBody>
      </p:sp>
      <p:pic>
        <p:nvPicPr>
          <p:cNvPr id="7" name="صورة 6">
            <a:extLst>
              <a:ext uri="{FF2B5EF4-FFF2-40B4-BE49-F238E27FC236}">
                <a16:creationId xmlns:a16="http://schemas.microsoft.com/office/drawing/2014/main" id="{029295B8-9976-4C58-A4DF-5B6A12FF11D0}"/>
              </a:ext>
            </a:extLst>
          </p:cNvPr>
          <p:cNvPicPr>
            <a:picLocks noChangeAspect="1"/>
          </p:cNvPicPr>
          <p:nvPr/>
        </p:nvPicPr>
        <p:blipFill rotWithShape="1">
          <a:blip r:embed="rId2">
            <a:clrChange>
              <a:clrFrom>
                <a:srgbClr val="F5F5F5"/>
              </a:clrFrom>
              <a:clrTo>
                <a:srgbClr val="F5F5F5">
                  <a:alpha val="0"/>
                </a:srgbClr>
              </a:clrTo>
            </a:clrChange>
          </a:blip>
          <a:srcRect t="52321"/>
          <a:stretch/>
        </p:blipFill>
        <p:spPr>
          <a:xfrm>
            <a:off x="3899093" y="1388477"/>
            <a:ext cx="5012788" cy="2390026"/>
          </a:xfrm>
          <a:prstGeom prst="rect">
            <a:avLst/>
          </a:prstGeom>
        </p:spPr>
      </p:pic>
    </p:spTree>
    <p:extLst>
      <p:ext uri="{BB962C8B-B14F-4D97-AF65-F5344CB8AC3E}">
        <p14:creationId xmlns:p14="http://schemas.microsoft.com/office/powerpoint/2010/main" val="801675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9D5B29E-9A4C-419D-A1BB-316E021C4AA5}"/>
              </a:ext>
            </a:extLst>
          </p:cNvPr>
          <p:cNvSpPr txBox="1"/>
          <p:nvPr/>
        </p:nvSpPr>
        <p:spPr>
          <a:xfrm>
            <a:off x="249115" y="744511"/>
            <a:ext cx="11496822" cy="2862322"/>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فــي مفهــوم الفن والتصميم يقوم فنــان التصميم</a:t>
            </a:r>
          </a:p>
          <a:p>
            <a:pPr algn="ctr"/>
            <a:r>
              <a:rPr lang="ar-SA" sz="3600" b="1" dirty="0">
                <a:latin typeface="Calibri" panose="020F0502020204030204" pitchFamily="34" charset="0"/>
                <a:cs typeface="Calibri" panose="020F0502020204030204" pitchFamily="34" charset="0"/>
              </a:rPr>
              <a:t> بصياغة أنمــاط (أو مفاهيم) مختلفة لعالم خيالي، ممــا يُنتج عنه ابتكار </a:t>
            </a:r>
            <a:r>
              <a:rPr lang="ar-SA" sz="3600" b="1" dirty="0">
                <a:solidFill>
                  <a:schemeClr val="accent5">
                    <a:lumMod val="75000"/>
                  </a:schemeClr>
                </a:solidFill>
                <a:latin typeface="Calibri" panose="020F0502020204030204" pitchFamily="34" charset="0"/>
                <a:cs typeface="Calibri" panose="020F0502020204030204" pitchFamily="34" charset="0"/>
              </a:rPr>
              <a:t>شخصية فريدة وتصميمات للمناظر الطبيعية</a:t>
            </a:r>
          </a:p>
          <a:p>
            <a:pPr algn="ctr"/>
            <a:r>
              <a:rPr lang="ar-SA" sz="3600" b="1" dirty="0">
                <a:latin typeface="Calibri" panose="020F0502020204030204" pitchFamily="34" charset="0"/>
                <a:cs typeface="Calibri" panose="020F0502020204030204" pitchFamily="34" charset="0"/>
              </a:rPr>
              <a:t>ســواء أكنت تنشــئ شخصيات كرتونية، أم شخصيات مانغا، أم شخصيات ألعاب فيديو، أم شخصيات أنمي.</a:t>
            </a:r>
          </a:p>
        </p:txBody>
      </p:sp>
      <p:sp>
        <p:nvSpPr>
          <p:cNvPr id="7" name="مربع نص 6">
            <a:extLst>
              <a:ext uri="{FF2B5EF4-FFF2-40B4-BE49-F238E27FC236}">
                <a16:creationId xmlns:a16="http://schemas.microsoft.com/office/drawing/2014/main" id="{5704104A-0C38-4C3F-A71E-668B126A8D9C}"/>
              </a:ext>
            </a:extLst>
          </p:cNvPr>
          <p:cNvSpPr txBox="1"/>
          <p:nvPr/>
        </p:nvSpPr>
        <p:spPr>
          <a:xfrm>
            <a:off x="492369" y="4276469"/>
            <a:ext cx="11253568" cy="2062103"/>
          </a:xfrm>
          <a:prstGeom prst="rect">
            <a:avLst/>
          </a:prstGeom>
          <a:noFill/>
        </p:spPr>
        <p:txBody>
          <a:bodyPr wrap="square">
            <a:spAutoFit/>
          </a:bodyPr>
          <a:lstStyle/>
          <a:p>
            <a:pPr algn="ctr"/>
            <a:r>
              <a:rPr lang="ar-SA" sz="3200" b="1" dirty="0">
                <a:latin typeface="Calibri" panose="020F0502020204030204" pitchFamily="34" charset="0"/>
                <a:cs typeface="Calibri" panose="020F0502020204030204" pitchFamily="34" charset="0"/>
              </a:rPr>
              <a:t>فإن الفنانين ينشئون مفهوماً لتصميم الشخصية لاستكشاف الخلفية والقصة الدرامية للشخصية وشخصيتها من خلال مظهرها؛ لذلك تساعد المبادئ</a:t>
            </a:r>
          </a:p>
          <a:p>
            <a:pPr algn="ctr"/>
            <a:r>
              <a:rPr lang="ar-SA" sz="3200" b="1" dirty="0">
                <a:latin typeface="Calibri" panose="020F0502020204030204" pitchFamily="34" charset="0"/>
                <a:cs typeface="Calibri" panose="020F0502020204030204" pitchFamily="34" charset="0"/>
              </a:rPr>
              <a:t> مثل: (نظرية الألوان ولغة الشكل وحتى علم النفس العام) </a:t>
            </a:r>
          </a:p>
          <a:p>
            <a:pPr algn="ctr"/>
            <a:r>
              <a:rPr lang="ar-SA" sz="3200" b="1" dirty="0">
                <a:latin typeface="Calibri" panose="020F0502020204030204" pitchFamily="34" charset="0"/>
                <a:cs typeface="Calibri" panose="020F0502020204030204" pitchFamily="34" charset="0"/>
              </a:rPr>
              <a:t>الفنان على إنشاء تصميم فعال للشخصية.</a:t>
            </a:r>
            <a:endParaRPr lang="ar-SA" sz="3200" dirty="0"/>
          </a:p>
        </p:txBody>
      </p:sp>
    </p:spTree>
    <p:extLst>
      <p:ext uri="{BB962C8B-B14F-4D97-AF65-F5344CB8AC3E}">
        <p14:creationId xmlns:p14="http://schemas.microsoft.com/office/powerpoint/2010/main" val="1642444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مجموعة 8">
            <a:extLst>
              <a:ext uri="{FF2B5EF4-FFF2-40B4-BE49-F238E27FC236}">
                <a16:creationId xmlns:a16="http://schemas.microsoft.com/office/drawing/2014/main" id="{3624BDC7-5892-488F-9E4D-0A21945BDD7D}"/>
              </a:ext>
            </a:extLst>
          </p:cNvPr>
          <p:cNvGrpSpPr/>
          <p:nvPr/>
        </p:nvGrpSpPr>
        <p:grpSpPr>
          <a:xfrm>
            <a:off x="2107223" y="0"/>
            <a:ext cx="7977554" cy="6858000"/>
            <a:chOff x="2107223" y="168813"/>
            <a:chExt cx="7977554" cy="6858000"/>
          </a:xfrm>
        </p:grpSpPr>
        <p:pic>
          <p:nvPicPr>
            <p:cNvPr id="3" name="صورة 2">
              <a:extLst>
                <a:ext uri="{FF2B5EF4-FFF2-40B4-BE49-F238E27FC236}">
                  <a16:creationId xmlns:a16="http://schemas.microsoft.com/office/drawing/2014/main" id="{19B16188-32B0-4391-B65A-CED8F53F3FF9}"/>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2107223" y="168813"/>
              <a:ext cx="7977554" cy="6858000"/>
            </a:xfrm>
            <a:prstGeom prst="rect">
              <a:avLst/>
            </a:prstGeom>
          </p:spPr>
        </p:pic>
        <p:sp>
          <p:nvSpPr>
            <p:cNvPr id="8" name="مربع نص 7">
              <a:extLst>
                <a:ext uri="{FF2B5EF4-FFF2-40B4-BE49-F238E27FC236}">
                  <a16:creationId xmlns:a16="http://schemas.microsoft.com/office/drawing/2014/main" id="{EF910459-0BB1-4FB0-AB5C-8E8A1F799DD3}"/>
                </a:ext>
              </a:extLst>
            </p:cNvPr>
            <p:cNvSpPr txBox="1"/>
            <p:nvPr/>
          </p:nvSpPr>
          <p:spPr>
            <a:xfrm>
              <a:off x="2795368" y="3044279"/>
              <a:ext cx="6967023" cy="769441"/>
            </a:xfrm>
            <a:prstGeom prst="rect">
              <a:avLst/>
            </a:prstGeom>
            <a:noFill/>
          </p:spPr>
          <p:txBody>
            <a:bodyPr wrap="square">
              <a:spAutoFit/>
            </a:bodyPr>
            <a:lstStyle/>
            <a:p>
              <a:pPr algn="ctr"/>
              <a:r>
                <a:rPr lang="ar-SA" sz="4400" b="1" dirty="0">
                  <a:latin typeface="Calibri" panose="020F0502020204030204" pitchFamily="34" charset="0"/>
                  <a:cs typeface="Calibri" panose="020F0502020204030204" pitchFamily="34" charset="0"/>
                </a:rPr>
                <a:t>مجالات رسوم الشخصيات</a:t>
              </a:r>
            </a:p>
          </p:txBody>
        </p:sp>
      </p:grpSp>
    </p:spTree>
    <p:extLst>
      <p:ext uri="{BB962C8B-B14F-4D97-AF65-F5344CB8AC3E}">
        <p14:creationId xmlns:p14="http://schemas.microsoft.com/office/powerpoint/2010/main" val="3678056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11032FE-7DDF-4C49-B6DC-B45158FEC524}"/>
              </a:ext>
            </a:extLst>
          </p:cNvPr>
          <p:cNvSpPr txBox="1"/>
          <p:nvPr/>
        </p:nvSpPr>
        <p:spPr>
          <a:xfrm>
            <a:off x="637149" y="1063010"/>
            <a:ext cx="11199055" cy="4524315"/>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تصميم الشــخصيات يهدف إلى جعل الشــخصيات جاذبة ومحفزة بصرياً سواء في الرسوم المرئية أو المتحركة، حيث يتطلب خلق شــخصية فريدة نقل المشــاعر المختلفة كالمرح والتعاطف والخوف والغضب من خلال عملية التصميم. </a:t>
            </a:r>
          </a:p>
          <a:p>
            <a:pPr algn="ctr"/>
            <a:r>
              <a:rPr lang="ar-SA" sz="3600" b="1" dirty="0">
                <a:latin typeface="Calibri" panose="020F0502020204030204" pitchFamily="34" charset="0"/>
                <a:cs typeface="Calibri" panose="020F0502020204030204" pitchFamily="34" charset="0"/>
              </a:rPr>
              <a:t>وتلعب الشخصية دوراً في تحقيق بعض الأهداف، وإرسال الرسائل المؤثرة، لذلك تستخدم الشخصيات المبتكرة في مجموعة من المجالات</a:t>
            </a:r>
          </a:p>
          <a:p>
            <a:pPr algn="ctr"/>
            <a:endParaRPr lang="ar-SA" sz="3600" b="1" dirty="0">
              <a:latin typeface="Calibri" panose="020F0502020204030204" pitchFamily="34" charset="0"/>
              <a:cs typeface="Calibri" panose="020F0502020204030204" pitchFamily="34" charset="0"/>
            </a:endParaRPr>
          </a:p>
          <a:p>
            <a:pPr algn="ctr"/>
            <a:r>
              <a:rPr lang="ar-SA" sz="3600" b="1" dirty="0">
                <a:latin typeface="Calibri" panose="020F0502020204030204" pitchFamily="34" charset="0"/>
                <a:cs typeface="Calibri" panose="020F0502020204030204" pitchFamily="34" charset="0"/>
              </a:rPr>
              <a:t> </a:t>
            </a:r>
            <a:r>
              <a:rPr lang="ar-SA" sz="3600" b="1" dirty="0">
                <a:solidFill>
                  <a:srgbClr val="C00000"/>
                </a:solidFill>
                <a:latin typeface="Calibri" panose="020F0502020204030204" pitchFamily="34" charset="0"/>
                <a:cs typeface="Calibri" panose="020F0502020204030204" pitchFamily="34" charset="0"/>
              </a:rPr>
              <a:t>ويمكن تصنيف مجالات رسوم الشخصيات كما يأتي:</a:t>
            </a:r>
          </a:p>
        </p:txBody>
      </p:sp>
    </p:spTree>
    <p:extLst>
      <p:ext uri="{BB962C8B-B14F-4D97-AF65-F5344CB8AC3E}">
        <p14:creationId xmlns:p14="http://schemas.microsoft.com/office/powerpoint/2010/main" val="2082718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ما هو التسويق الداخلي، وكيف تستخدمه للترويج لأعمالك؟ - مدونة مستقل">
            <a:extLst>
              <a:ext uri="{FF2B5EF4-FFF2-40B4-BE49-F238E27FC236}">
                <a16:creationId xmlns:a16="http://schemas.microsoft.com/office/drawing/2014/main" id="{85A9507A-7347-4FAF-8552-4558F46BCD9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592674" y="495636"/>
            <a:ext cx="7006652" cy="4272389"/>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a:extLst>
              <a:ext uri="{FF2B5EF4-FFF2-40B4-BE49-F238E27FC236}">
                <a16:creationId xmlns:a16="http://schemas.microsoft.com/office/drawing/2014/main" id="{78ECC06A-D685-4860-92B7-9EEDBD29027F}"/>
              </a:ext>
            </a:extLst>
          </p:cNvPr>
          <p:cNvSpPr txBox="1"/>
          <p:nvPr/>
        </p:nvSpPr>
        <p:spPr>
          <a:xfrm>
            <a:off x="3786116" y="4977369"/>
            <a:ext cx="4990513" cy="1384995"/>
          </a:xfrm>
          <a:prstGeom prst="rect">
            <a:avLst/>
          </a:prstGeom>
          <a:noFill/>
        </p:spPr>
        <p:txBody>
          <a:bodyPr wrap="square">
            <a:spAutoFit/>
          </a:bodyPr>
          <a:lstStyle/>
          <a:p>
            <a:pPr algn="ctr"/>
            <a:r>
              <a:rPr lang="ar-SA" sz="4800" b="1" dirty="0">
                <a:latin typeface="Calibri" panose="020F0502020204030204" pitchFamily="34" charset="0"/>
                <a:cs typeface="Calibri" panose="020F0502020204030204" pitchFamily="34" charset="0"/>
              </a:rPr>
              <a:t>التسويق</a:t>
            </a:r>
          </a:p>
          <a:p>
            <a:pPr algn="ctr"/>
            <a:r>
              <a:rPr lang="ar-SA" sz="3600" b="1" dirty="0">
                <a:solidFill>
                  <a:srgbClr val="C00000"/>
                </a:solidFill>
                <a:latin typeface="Calibri" panose="020F0502020204030204" pitchFamily="34" charset="0"/>
                <a:cs typeface="Calibri" panose="020F0502020204030204" pitchFamily="34" charset="0"/>
              </a:rPr>
              <a:t> </a:t>
            </a:r>
            <a:r>
              <a:rPr lang="en-US" sz="3600" b="1" dirty="0">
                <a:solidFill>
                  <a:srgbClr val="C00000"/>
                </a:solidFill>
                <a:latin typeface="Calibri" panose="020F0502020204030204" pitchFamily="34" charset="0"/>
                <a:cs typeface="Calibri" panose="020F0502020204030204" pitchFamily="34" charset="0"/>
              </a:rPr>
              <a:t>(Marketing)</a:t>
            </a:r>
            <a:endParaRPr lang="ar-SA" sz="36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2055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مجموعة 21">
            <a:extLst>
              <a:ext uri="{FF2B5EF4-FFF2-40B4-BE49-F238E27FC236}">
                <a16:creationId xmlns:a16="http://schemas.microsoft.com/office/drawing/2014/main" id="{4FD4BD04-D4B3-461E-82A7-429543A4430B}"/>
              </a:ext>
            </a:extLst>
          </p:cNvPr>
          <p:cNvGrpSpPr/>
          <p:nvPr/>
        </p:nvGrpSpPr>
        <p:grpSpPr>
          <a:xfrm>
            <a:off x="334401" y="2635234"/>
            <a:ext cx="3784501" cy="3671209"/>
            <a:chOff x="672905" y="2606675"/>
            <a:chExt cx="3784501" cy="3671209"/>
          </a:xfrm>
        </p:grpSpPr>
        <p:pic>
          <p:nvPicPr>
            <p:cNvPr id="19" name="صورة 18">
              <a:extLst>
                <a:ext uri="{FF2B5EF4-FFF2-40B4-BE49-F238E27FC236}">
                  <a16:creationId xmlns:a16="http://schemas.microsoft.com/office/drawing/2014/main" id="{E789CD77-3C23-426F-B39B-9537625A3C7F}"/>
                </a:ext>
              </a:extLst>
            </p:cNvPr>
            <p:cNvPicPr>
              <a:picLocks noChangeAspect="1"/>
            </p:cNvPicPr>
            <p:nvPr/>
          </p:nvPicPr>
          <p:blipFill>
            <a:blip r:embed="rId2"/>
            <a:stretch>
              <a:fillRect/>
            </a:stretch>
          </p:blipFill>
          <p:spPr>
            <a:xfrm>
              <a:off x="979755" y="2606675"/>
              <a:ext cx="2454225" cy="2454225"/>
            </a:xfrm>
            <a:prstGeom prst="rect">
              <a:avLst/>
            </a:prstGeom>
          </p:spPr>
        </p:pic>
        <p:sp>
          <p:nvSpPr>
            <p:cNvPr id="21" name="مربع نص 20">
              <a:extLst>
                <a:ext uri="{FF2B5EF4-FFF2-40B4-BE49-F238E27FC236}">
                  <a16:creationId xmlns:a16="http://schemas.microsoft.com/office/drawing/2014/main" id="{840884F1-C195-49E9-B691-459F6221E30D}"/>
                </a:ext>
              </a:extLst>
            </p:cNvPr>
            <p:cNvSpPr txBox="1"/>
            <p:nvPr/>
          </p:nvSpPr>
          <p:spPr>
            <a:xfrm>
              <a:off x="672905" y="5631553"/>
              <a:ext cx="3784501" cy="646331"/>
            </a:xfrm>
            <a:prstGeom prst="rect">
              <a:avLst/>
            </a:prstGeom>
            <a:noFill/>
          </p:spPr>
          <p:txBody>
            <a:bodyPr wrap="square">
              <a:spAutoFit/>
            </a:bodyPr>
            <a:lstStyle/>
            <a:p>
              <a:r>
                <a:rPr lang="ar-SA" sz="3600" b="1" dirty="0">
                  <a:latin typeface="Calibri" panose="020F0502020204030204" pitchFamily="34" charset="0"/>
                  <a:cs typeface="Calibri" panose="020F0502020204030204" pitchFamily="34" charset="0"/>
                </a:rPr>
                <a:t>3.الشعارات الرسومية.</a:t>
              </a:r>
            </a:p>
          </p:txBody>
        </p:sp>
      </p:grpSp>
      <p:grpSp>
        <p:nvGrpSpPr>
          <p:cNvPr id="25" name="مجموعة 24">
            <a:extLst>
              <a:ext uri="{FF2B5EF4-FFF2-40B4-BE49-F238E27FC236}">
                <a16:creationId xmlns:a16="http://schemas.microsoft.com/office/drawing/2014/main" id="{E92DEB22-972C-41CC-9D38-7074126B4178}"/>
              </a:ext>
            </a:extLst>
          </p:cNvPr>
          <p:cNvGrpSpPr/>
          <p:nvPr/>
        </p:nvGrpSpPr>
        <p:grpSpPr>
          <a:xfrm>
            <a:off x="8525025" y="246923"/>
            <a:ext cx="3562643" cy="3753993"/>
            <a:chOff x="8060790" y="1702191"/>
            <a:chExt cx="3562643" cy="3753993"/>
          </a:xfrm>
        </p:grpSpPr>
        <p:sp>
          <p:nvSpPr>
            <p:cNvPr id="13" name="مربع نص 12">
              <a:extLst>
                <a:ext uri="{FF2B5EF4-FFF2-40B4-BE49-F238E27FC236}">
                  <a16:creationId xmlns:a16="http://schemas.microsoft.com/office/drawing/2014/main" id="{DDEF079F-1476-4390-B5DB-EFD5D0447C95}"/>
                </a:ext>
              </a:extLst>
            </p:cNvPr>
            <p:cNvSpPr txBox="1"/>
            <p:nvPr/>
          </p:nvSpPr>
          <p:spPr>
            <a:xfrm>
              <a:off x="8060790" y="4809853"/>
              <a:ext cx="3562643" cy="646331"/>
            </a:xfrm>
            <a:prstGeom prst="rect">
              <a:avLst/>
            </a:prstGeom>
            <a:noFill/>
          </p:spPr>
          <p:txBody>
            <a:bodyPr wrap="square">
              <a:spAutoFit/>
            </a:bodyPr>
            <a:lstStyle/>
            <a:p>
              <a:pPr marL="342900" indent="-342900">
                <a:buFont typeface="+mj-lt"/>
                <a:buAutoNum type="arabicPeriod"/>
              </a:pPr>
              <a:r>
                <a:rPr lang="ar-SA" sz="3600" b="1" dirty="0">
                  <a:latin typeface="Calibri" panose="020F0502020204030204" pitchFamily="34" charset="0"/>
                  <a:cs typeface="Calibri" panose="020F0502020204030204" pitchFamily="34" charset="0"/>
                </a:rPr>
                <a:t>تسويق المنتجات.</a:t>
              </a:r>
            </a:p>
          </p:txBody>
        </p:sp>
        <p:pic>
          <p:nvPicPr>
            <p:cNvPr id="1026" name="Picture 2" descr="10 طرق مجرّبة تمكنك من تسويق منتجات متجرك بفاعلية - مدونة مستقل">
              <a:extLst>
                <a:ext uri="{FF2B5EF4-FFF2-40B4-BE49-F238E27FC236}">
                  <a16:creationId xmlns:a16="http://schemas.microsoft.com/office/drawing/2014/main" id="{F79E773C-58AE-4B59-8946-262E2905020D}"/>
                </a:ext>
              </a:extLst>
            </p:cNvPr>
            <p:cNvPicPr>
              <a:picLocks noChangeAspect="1" noChangeArrowheads="1"/>
            </p:cNvPicPr>
            <p:nvPr/>
          </p:nvPicPr>
          <p:blipFill rotWithShape="1">
            <a:blip r:embed="rId3">
              <a:clrChange>
                <a:clrFrom>
                  <a:srgbClr val="2386C8"/>
                </a:clrFrom>
                <a:clrTo>
                  <a:srgbClr val="2386C8">
                    <a:alpha val="0"/>
                  </a:srgbClr>
                </a:clrTo>
              </a:clrChange>
              <a:extLst>
                <a:ext uri="{28A0092B-C50C-407E-A947-70E740481C1C}">
                  <a14:useLocalDpi xmlns:a14="http://schemas.microsoft.com/office/drawing/2010/main" val="0"/>
                </a:ext>
              </a:extLst>
            </a:blip>
            <a:srcRect l="37774" t="19203" r="36472" b="12119"/>
            <a:stretch/>
          </p:blipFill>
          <p:spPr bwMode="auto">
            <a:xfrm>
              <a:off x="8947051" y="1702191"/>
              <a:ext cx="1943858" cy="29158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مجموعة 27">
            <a:extLst>
              <a:ext uri="{FF2B5EF4-FFF2-40B4-BE49-F238E27FC236}">
                <a16:creationId xmlns:a16="http://schemas.microsoft.com/office/drawing/2014/main" id="{658147AD-8928-4579-A0EF-82E7653C3BDA}"/>
              </a:ext>
            </a:extLst>
          </p:cNvPr>
          <p:cNvGrpSpPr/>
          <p:nvPr/>
        </p:nvGrpSpPr>
        <p:grpSpPr>
          <a:xfrm>
            <a:off x="4407588" y="890355"/>
            <a:ext cx="4286250" cy="4289984"/>
            <a:chOff x="4547014" y="1959276"/>
            <a:chExt cx="4286250" cy="4289984"/>
          </a:xfrm>
        </p:grpSpPr>
        <p:pic>
          <p:nvPicPr>
            <p:cNvPr id="27" name="صورة 26">
              <a:extLst>
                <a:ext uri="{FF2B5EF4-FFF2-40B4-BE49-F238E27FC236}">
                  <a16:creationId xmlns:a16="http://schemas.microsoft.com/office/drawing/2014/main" id="{AA9590EB-DB35-458E-9B1C-D021B643976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47014" y="1959276"/>
              <a:ext cx="4286250" cy="3219450"/>
            </a:xfrm>
            <a:prstGeom prst="rect">
              <a:avLst/>
            </a:prstGeom>
          </p:spPr>
        </p:pic>
        <p:sp>
          <p:nvSpPr>
            <p:cNvPr id="29" name="مربع نص 28">
              <a:extLst>
                <a:ext uri="{FF2B5EF4-FFF2-40B4-BE49-F238E27FC236}">
                  <a16:creationId xmlns:a16="http://schemas.microsoft.com/office/drawing/2014/main" id="{DAC5F94C-E204-4C9A-9DC2-DF9B2D72CDA0}"/>
                </a:ext>
              </a:extLst>
            </p:cNvPr>
            <p:cNvSpPr txBox="1"/>
            <p:nvPr/>
          </p:nvSpPr>
          <p:spPr>
            <a:xfrm>
              <a:off x="4908818" y="5602929"/>
              <a:ext cx="3562643" cy="646331"/>
            </a:xfrm>
            <a:prstGeom prst="rect">
              <a:avLst/>
            </a:prstGeom>
            <a:noFill/>
          </p:spPr>
          <p:txBody>
            <a:bodyPr wrap="square">
              <a:spAutoFit/>
            </a:bodyPr>
            <a:lstStyle/>
            <a:p>
              <a:r>
                <a:rPr lang="ar-SA" sz="3600" b="1" dirty="0">
                  <a:latin typeface="Calibri" panose="020F0502020204030204" pitchFamily="34" charset="0"/>
                  <a:cs typeface="Calibri" panose="020F0502020204030204" pitchFamily="34" charset="0"/>
                </a:rPr>
                <a:t>2. التسويق الرياضي</a:t>
              </a:r>
            </a:p>
          </p:txBody>
        </p:sp>
      </p:grpSp>
    </p:spTree>
    <p:extLst>
      <p:ext uri="{BB962C8B-B14F-4D97-AF65-F5344CB8AC3E}">
        <p14:creationId xmlns:p14="http://schemas.microsoft.com/office/powerpoint/2010/main" val="2063282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37F5BDA1-DD91-4316-81CE-69ACF6C8EFEB}"/>
              </a:ext>
            </a:extLst>
          </p:cNvPr>
          <p:cNvGrpSpPr/>
          <p:nvPr/>
        </p:nvGrpSpPr>
        <p:grpSpPr>
          <a:xfrm>
            <a:off x="4980669" y="814384"/>
            <a:ext cx="6540771" cy="3126295"/>
            <a:chOff x="5104411" y="-535133"/>
            <a:chExt cx="6540771" cy="3126295"/>
          </a:xfrm>
        </p:grpSpPr>
        <p:sp>
          <p:nvSpPr>
            <p:cNvPr id="3" name="مربع نص 2">
              <a:extLst>
                <a:ext uri="{FF2B5EF4-FFF2-40B4-BE49-F238E27FC236}">
                  <a16:creationId xmlns:a16="http://schemas.microsoft.com/office/drawing/2014/main" id="{5F7948CB-F808-4BE3-96E8-8807AC0527AB}"/>
                </a:ext>
              </a:extLst>
            </p:cNvPr>
            <p:cNvSpPr txBox="1"/>
            <p:nvPr/>
          </p:nvSpPr>
          <p:spPr>
            <a:xfrm>
              <a:off x="5104411" y="210456"/>
              <a:ext cx="3562643" cy="707886"/>
            </a:xfrm>
            <a:prstGeom prst="rect">
              <a:avLst/>
            </a:prstGeom>
            <a:noFill/>
          </p:spPr>
          <p:txBody>
            <a:bodyPr wrap="square">
              <a:spAutoFit/>
            </a:bodyPr>
            <a:lstStyle/>
            <a:p>
              <a:r>
                <a:rPr lang="ar-SA" sz="4000" b="1" dirty="0">
                  <a:solidFill>
                    <a:srgbClr val="C00000"/>
                  </a:solidFill>
                  <a:latin typeface="Calibri" panose="020F0502020204030204" pitchFamily="34" charset="0"/>
                  <a:cs typeface="Calibri" panose="020F0502020204030204" pitchFamily="34" charset="0"/>
                </a:rPr>
                <a:t>تسويق المنتجات.</a:t>
              </a:r>
            </a:p>
          </p:txBody>
        </p:sp>
        <p:pic>
          <p:nvPicPr>
            <p:cNvPr id="4" name="Picture 2" descr="10 طرق مجرّبة تمكنك من تسويق منتجات متجرك بفاعلية - مدونة مستقل">
              <a:extLst>
                <a:ext uri="{FF2B5EF4-FFF2-40B4-BE49-F238E27FC236}">
                  <a16:creationId xmlns:a16="http://schemas.microsoft.com/office/drawing/2014/main" id="{6B86B128-B825-4254-8378-453796B1D655}"/>
                </a:ext>
              </a:extLst>
            </p:cNvPr>
            <p:cNvPicPr>
              <a:picLocks noChangeAspect="1" noChangeArrowheads="1"/>
            </p:cNvPicPr>
            <p:nvPr/>
          </p:nvPicPr>
          <p:blipFill rotWithShape="1">
            <a:blip r:embed="rId2">
              <a:clrChange>
                <a:clrFrom>
                  <a:srgbClr val="2386C8"/>
                </a:clrFrom>
                <a:clrTo>
                  <a:srgbClr val="2386C8">
                    <a:alpha val="0"/>
                  </a:srgbClr>
                </a:clrTo>
              </a:clrChange>
              <a:extLst>
                <a:ext uri="{28A0092B-C50C-407E-A947-70E740481C1C}">
                  <a14:useLocalDpi xmlns:a14="http://schemas.microsoft.com/office/drawing/2010/main" val="0"/>
                </a:ext>
              </a:extLst>
            </a:blip>
            <a:srcRect l="37774" t="19203" r="36472" b="12119"/>
            <a:stretch/>
          </p:blipFill>
          <p:spPr bwMode="auto">
            <a:xfrm>
              <a:off x="9343701" y="-535133"/>
              <a:ext cx="2301481" cy="312629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مربع نص 5">
            <a:extLst>
              <a:ext uri="{FF2B5EF4-FFF2-40B4-BE49-F238E27FC236}">
                <a16:creationId xmlns:a16="http://schemas.microsoft.com/office/drawing/2014/main" id="{F2AF0137-EAFD-4ED0-8D65-0BC93DD95780}"/>
              </a:ext>
            </a:extLst>
          </p:cNvPr>
          <p:cNvSpPr txBox="1"/>
          <p:nvPr/>
        </p:nvSpPr>
        <p:spPr>
          <a:xfrm>
            <a:off x="1055863" y="2667786"/>
            <a:ext cx="7464236" cy="2862322"/>
          </a:xfrm>
          <a:prstGeom prst="rect">
            <a:avLst/>
          </a:prstGeom>
          <a:noFill/>
        </p:spPr>
        <p:txBody>
          <a:bodyPr wrap="square">
            <a:spAutoFit/>
          </a:bodyPr>
          <a:lstStyle/>
          <a:p>
            <a:r>
              <a:rPr lang="ar-SA" sz="3600" b="1" dirty="0">
                <a:latin typeface="Calibri" panose="020F0502020204030204" pitchFamily="34" charset="0"/>
                <a:cs typeface="Calibri" panose="020F0502020204030204" pitchFamily="34" charset="0"/>
              </a:rPr>
              <a:t>يســتخدم المصمم خياله في إبداع رســالة اتصالية مؤثرة في المجموعة المســتهدفة، ويكون أحد الحلول في التسويق ابتكار شخصية مصاحبة للمنتجات وتظهر في الإعلانات وفي العبوات والتغليف؛ تطلق لحظات مرح أو قوة أو غيره.</a:t>
            </a:r>
          </a:p>
        </p:txBody>
      </p:sp>
    </p:spTree>
    <p:extLst>
      <p:ext uri="{BB962C8B-B14F-4D97-AF65-F5344CB8AC3E}">
        <p14:creationId xmlns:p14="http://schemas.microsoft.com/office/powerpoint/2010/main" val="3623504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D9F1259-1394-4882-97B2-1565BF8F1072}"/>
              </a:ext>
            </a:extLst>
          </p:cNvPr>
          <p:cNvPicPr>
            <a:picLocks noChangeAspect="1"/>
          </p:cNvPicPr>
          <p:nvPr/>
        </p:nvPicPr>
        <p:blipFill>
          <a:blip r:embed="rId2"/>
          <a:stretch>
            <a:fillRect/>
          </a:stretch>
        </p:blipFill>
        <p:spPr>
          <a:xfrm>
            <a:off x="0" y="79546"/>
            <a:ext cx="10147784" cy="6778454"/>
          </a:xfrm>
          <a:prstGeom prst="rect">
            <a:avLst/>
          </a:prstGeom>
        </p:spPr>
      </p:pic>
      <p:sp>
        <p:nvSpPr>
          <p:cNvPr id="4" name="مربع نص 3">
            <a:extLst>
              <a:ext uri="{FF2B5EF4-FFF2-40B4-BE49-F238E27FC236}">
                <a16:creationId xmlns:a16="http://schemas.microsoft.com/office/drawing/2014/main" id="{1EAE677C-84D5-45E9-9EA5-14EE1F9CA74A}"/>
              </a:ext>
            </a:extLst>
          </p:cNvPr>
          <p:cNvSpPr txBox="1"/>
          <p:nvPr/>
        </p:nvSpPr>
        <p:spPr>
          <a:xfrm>
            <a:off x="8464416" y="237609"/>
            <a:ext cx="3562643" cy="707886"/>
          </a:xfrm>
          <a:prstGeom prst="rect">
            <a:avLst/>
          </a:prstGeom>
          <a:noFill/>
        </p:spPr>
        <p:txBody>
          <a:bodyPr wrap="square">
            <a:spAutoFit/>
          </a:bodyPr>
          <a:lstStyle/>
          <a:p>
            <a:r>
              <a:rPr lang="ar-SA" sz="4000" b="1" dirty="0">
                <a:solidFill>
                  <a:srgbClr val="C00000"/>
                </a:solidFill>
                <a:latin typeface="Calibri" panose="020F0502020204030204" pitchFamily="34" charset="0"/>
                <a:cs typeface="Calibri" panose="020F0502020204030204" pitchFamily="34" charset="0"/>
              </a:rPr>
              <a:t>تسويق المنتجات.</a:t>
            </a:r>
          </a:p>
        </p:txBody>
      </p:sp>
    </p:spTree>
    <p:extLst>
      <p:ext uri="{BB962C8B-B14F-4D97-AF65-F5344CB8AC3E}">
        <p14:creationId xmlns:p14="http://schemas.microsoft.com/office/powerpoint/2010/main" val="2457086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61D3B78-D6C6-48ED-936A-D31C7FF9D177}"/>
              </a:ext>
            </a:extLst>
          </p:cNvPr>
          <p:cNvGrpSpPr/>
          <p:nvPr/>
        </p:nvGrpSpPr>
        <p:grpSpPr>
          <a:xfrm>
            <a:off x="5893479" y="237792"/>
            <a:ext cx="6298521" cy="2658793"/>
            <a:chOff x="1804692" y="2028068"/>
            <a:chExt cx="6298521" cy="2658793"/>
          </a:xfrm>
        </p:grpSpPr>
        <p:pic>
          <p:nvPicPr>
            <p:cNvPr id="3" name="صورة 2">
              <a:extLst>
                <a:ext uri="{FF2B5EF4-FFF2-40B4-BE49-F238E27FC236}">
                  <a16:creationId xmlns:a16="http://schemas.microsoft.com/office/drawing/2014/main" id="{0E678824-6B58-4C7F-8F87-5E44806FB1F9}"/>
                </a:ext>
              </a:extLst>
            </p:cNvPr>
            <p:cNvPicPr>
              <a:picLocks noChangeAspect="1"/>
            </p:cNvPicPr>
            <p:nvPr/>
          </p:nvPicPr>
          <p:blipFill rotWithShape="1">
            <a:blip r:embed="rId2">
              <a:clrChange>
                <a:clrFrom>
                  <a:srgbClr val="FFFFFF"/>
                </a:clrFrom>
                <a:clrTo>
                  <a:srgbClr val="FFFFFF">
                    <a:alpha val="0"/>
                  </a:srgbClr>
                </a:clrTo>
              </a:clrChange>
            </a:blip>
            <a:srcRect t="13610"/>
            <a:stretch/>
          </p:blipFill>
          <p:spPr>
            <a:xfrm>
              <a:off x="4937982" y="2028068"/>
              <a:ext cx="3165231" cy="2658793"/>
            </a:xfrm>
            <a:prstGeom prst="rect">
              <a:avLst/>
            </a:prstGeom>
          </p:spPr>
        </p:pic>
        <p:sp>
          <p:nvSpPr>
            <p:cNvPr id="4" name="مربع نص 3">
              <a:extLst>
                <a:ext uri="{FF2B5EF4-FFF2-40B4-BE49-F238E27FC236}">
                  <a16:creationId xmlns:a16="http://schemas.microsoft.com/office/drawing/2014/main" id="{556A1EC0-BA3E-4808-963E-52B14360EA7A}"/>
                </a:ext>
              </a:extLst>
            </p:cNvPr>
            <p:cNvSpPr txBox="1"/>
            <p:nvPr/>
          </p:nvSpPr>
          <p:spPr>
            <a:xfrm>
              <a:off x="1804692" y="2711134"/>
              <a:ext cx="3562643" cy="646331"/>
            </a:xfrm>
            <a:prstGeom prst="rect">
              <a:avLst/>
            </a:prstGeom>
            <a:noFill/>
          </p:spPr>
          <p:txBody>
            <a:bodyPr wrap="square">
              <a:spAutoFit/>
            </a:bodyPr>
            <a:lstStyle/>
            <a:p>
              <a:pPr algn="ctr"/>
              <a:r>
                <a:rPr lang="ar-SA" sz="3600" b="1" dirty="0">
                  <a:solidFill>
                    <a:srgbClr val="C00000"/>
                  </a:solidFill>
                  <a:latin typeface="Calibri" panose="020F0502020204030204" pitchFamily="34" charset="0"/>
                  <a:cs typeface="Calibri" panose="020F0502020204030204" pitchFamily="34" charset="0"/>
                </a:rPr>
                <a:t>التسويق الرياضي</a:t>
              </a:r>
            </a:p>
          </p:txBody>
        </p:sp>
      </p:grpSp>
      <p:sp>
        <p:nvSpPr>
          <p:cNvPr id="5" name="مربع نص 4">
            <a:extLst>
              <a:ext uri="{FF2B5EF4-FFF2-40B4-BE49-F238E27FC236}">
                <a16:creationId xmlns:a16="http://schemas.microsoft.com/office/drawing/2014/main" id="{DCD9B5E9-9A49-470C-8A1F-124237A81B0D}"/>
              </a:ext>
            </a:extLst>
          </p:cNvPr>
          <p:cNvSpPr txBox="1"/>
          <p:nvPr/>
        </p:nvSpPr>
        <p:spPr>
          <a:xfrm>
            <a:off x="309490" y="2095893"/>
            <a:ext cx="9017391" cy="4524315"/>
          </a:xfrm>
          <a:prstGeom prst="rect">
            <a:avLst/>
          </a:prstGeom>
          <a:noFill/>
        </p:spPr>
        <p:txBody>
          <a:bodyPr wrap="square">
            <a:spAutoFit/>
          </a:bodyPr>
          <a:lstStyle/>
          <a:p>
            <a:r>
              <a:rPr lang="ar-SA" sz="3200" b="1" dirty="0">
                <a:latin typeface="Calibri" panose="020F0502020204030204" pitchFamily="34" charset="0"/>
                <a:cs typeface="Calibri" panose="020F0502020204030204" pitchFamily="34" charset="0"/>
              </a:rPr>
              <a:t>يبتكر المصمم شــخصيات مصاحبة للأحداث الرياضية العالمية، وفــي الغالب تمثل هوية ثقافية للبلد المنظم للبطولة. كما أنه يتم ابتكار شخصيات للفرق الرياضية الصغيرة والكبيرة في جميع أنحاء العالم لتمثل علامة تجارية للفريق. </a:t>
            </a:r>
          </a:p>
          <a:p>
            <a:r>
              <a:rPr lang="ar-SA" sz="3200" b="1" dirty="0">
                <a:latin typeface="Calibri" panose="020F0502020204030204" pitchFamily="34" charset="0"/>
                <a:cs typeface="Calibri" panose="020F0502020204030204" pitchFamily="34" charset="0"/>
              </a:rPr>
              <a:t>منذ عام 1966 ومناسبات كأس العالم يتم تمثيلها بتميمة، وهي شخصية يتم تصميمها لتمثل ثقافة البلد الذي يحتضن المسابقة. في عام 2018 أطلقت هوية التميمة الخاصة بالاتحاد السعودي لكرة القدم، وتمثلت في صورة صقر على هيئة لاعب كرة قدم، وقد اختير الصقر للتعبير عن الجانب الثقافي والبيئي للسعودية.</a:t>
            </a:r>
          </a:p>
        </p:txBody>
      </p:sp>
    </p:spTree>
    <p:extLst>
      <p:ext uri="{BB962C8B-B14F-4D97-AF65-F5344CB8AC3E}">
        <p14:creationId xmlns:p14="http://schemas.microsoft.com/office/powerpoint/2010/main" val="1756819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A9810B1-DA67-45A3-8E8D-856566C8DE96}"/>
              </a:ext>
            </a:extLst>
          </p:cNvPr>
          <p:cNvPicPr>
            <a:picLocks noChangeAspect="1"/>
          </p:cNvPicPr>
          <p:nvPr/>
        </p:nvPicPr>
        <p:blipFill>
          <a:blip r:embed="rId2"/>
          <a:stretch>
            <a:fillRect/>
          </a:stretch>
        </p:blipFill>
        <p:spPr>
          <a:xfrm>
            <a:off x="0" y="167473"/>
            <a:ext cx="8495127" cy="6690527"/>
          </a:xfrm>
          <a:prstGeom prst="rect">
            <a:avLst/>
          </a:prstGeom>
        </p:spPr>
      </p:pic>
      <p:sp>
        <p:nvSpPr>
          <p:cNvPr id="4" name="مربع نص 3">
            <a:extLst>
              <a:ext uri="{FF2B5EF4-FFF2-40B4-BE49-F238E27FC236}">
                <a16:creationId xmlns:a16="http://schemas.microsoft.com/office/drawing/2014/main" id="{25F069A3-B48E-4826-92BC-6B1CD8C711DF}"/>
              </a:ext>
            </a:extLst>
          </p:cNvPr>
          <p:cNvSpPr txBox="1"/>
          <p:nvPr/>
        </p:nvSpPr>
        <p:spPr>
          <a:xfrm>
            <a:off x="8495127" y="921240"/>
            <a:ext cx="3562643" cy="646331"/>
          </a:xfrm>
          <a:prstGeom prst="rect">
            <a:avLst/>
          </a:prstGeom>
          <a:noFill/>
        </p:spPr>
        <p:txBody>
          <a:bodyPr wrap="square">
            <a:spAutoFit/>
          </a:bodyPr>
          <a:lstStyle/>
          <a:p>
            <a:pPr algn="ctr"/>
            <a:r>
              <a:rPr lang="ar-SA" sz="3600" b="1" dirty="0">
                <a:solidFill>
                  <a:srgbClr val="C00000"/>
                </a:solidFill>
                <a:latin typeface="Calibri" panose="020F0502020204030204" pitchFamily="34" charset="0"/>
                <a:cs typeface="Calibri" panose="020F0502020204030204" pitchFamily="34" charset="0"/>
              </a:rPr>
              <a:t>التسويق الرياضي</a:t>
            </a:r>
          </a:p>
        </p:txBody>
      </p:sp>
    </p:spTree>
    <p:extLst>
      <p:ext uri="{BB962C8B-B14F-4D97-AF65-F5344CB8AC3E}">
        <p14:creationId xmlns:p14="http://schemas.microsoft.com/office/powerpoint/2010/main" val="3752138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3C03F95C-3D7F-4A67-A0F3-8D1E3F5A7E81}"/>
              </a:ext>
            </a:extLst>
          </p:cNvPr>
          <p:cNvSpPr txBox="1"/>
          <p:nvPr/>
        </p:nvSpPr>
        <p:spPr>
          <a:xfrm>
            <a:off x="5672953" y="2145380"/>
            <a:ext cx="6115773" cy="1477328"/>
          </a:xfrm>
          <a:prstGeom prst="rect">
            <a:avLst/>
          </a:prstGeom>
          <a:noFill/>
        </p:spPr>
        <p:txBody>
          <a:bodyPr wrap="square">
            <a:spAutoFit/>
          </a:bodyPr>
          <a:lstStyle/>
          <a:p>
            <a:pPr marL="0" marR="0" lvl="0" indent="0" algn="ctr" rtl="1">
              <a:spcBef>
                <a:spcPts val="0"/>
              </a:spcBef>
              <a:spcAft>
                <a:spcPts val="0"/>
              </a:spcAft>
              <a:buClr>
                <a:srgbClr val="3F937C"/>
              </a:buClr>
              <a:buSzPts val="3600"/>
              <a:buFont typeface="Arial"/>
              <a:buNone/>
            </a:pPr>
            <a:r>
              <a:rPr lang="ar-SA" sz="5400" b="1" dirty="0">
                <a:solidFill>
                  <a:srgbClr val="002060"/>
                </a:solidFill>
                <a:latin typeface="Calibri" panose="020F0502020204030204" pitchFamily="34" charset="0"/>
                <a:cs typeface="Calibri" panose="020F0502020204030204" pitchFamily="34" charset="0"/>
              </a:rPr>
              <a:t>تصميم الشخصيات</a:t>
            </a:r>
            <a:endParaRPr lang="en-US" sz="5400" b="1" dirty="0">
              <a:solidFill>
                <a:srgbClr val="002060"/>
              </a:solidFill>
              <a:latin typeface="Calibri" panose="020F0502020204030204" pitchFamily="34" charset="0"/>
              <a:cs typeface="Calibri" panose="020F0502020204030204" pitchFamily="34" charset="0"/>
            </a:endParaRPr>
          </a:p>
          <a:p>
            <a:pPr marL="0" marR="0" lvl="0" indent="0" algn="ctr" rtl="1">
              <a:spcBef>
                <a:spcPts val="0"/>
              </a:spcBef>
              <a:spcAft>
                <a:spcPts val="0"/>
              </a:spcAft>
              <a:buClr>
                <a:srgbClr val="3F937C"/>
              </a:buClr>
              <a:buSzPts val="3600"/>
              <a:buFont typeface="Arial"/>
              <a:buNone/>
            </a:pPr>
            <a:r>
              <a:rPr lang="en-US" sz="3600" b="1" dirty="0">
                <a:solidFill>
                  <a:srgbClr val="C00000"/>
                </a:solidFill>
                <a:latin typeface="Calibri" panose="020F0502020204030204" pitchFamily="34" charset="0"/>
                <a:cs typeface="Calibri" panose="020F0502020204030204" pitchFamily="34" charset="0"/>
              </a:rPr>
              <a:t>Character Design</a:t>
            </a:r>
          </a:p>
        </p:txBody>
      </p:sp>
      <p:sp>
        <p:nvSpPr>
          <p:cNvPr id="9" name="مربع نص 8">
            <a:extLst>
              <a:ext uri="{FF2B5EF4-FFF2-40B4-BE49-F238E27FC236}">
                <a16:creationId xmlns:a16="http://schemas.microsoft.com/office/drawing/2014/main" id="{8C462E5D-E74B-4C2F-8B99-7BC540D4E823}"/>
              </a:ext>
            </a:extLst>
          </p:cNvPr>
          <p:cNvSpPr txBox="1"/>
          <p:nvPr/>
        </p:nvSpPr>
        <p:spPr>
          <a:xfrm>
            <a:off x="1880122" y="448584"/>
            <a:ext cx="8695863" cy="923330"/>
          </a:xfrm>
          <a:prstGeom prst="rect">
            <a:avLst/>
          </a:prstGeom>
          <a:noFill/>
        </p:spPr>
        <p:txBody>
          <a:bodyPr wrap="square">
            <a:spAutoFit/>
          </a:bodyPr>
          <a:lstStyle/>
          <a:p>
            <a:pPr marL="0" marR="0" lvl="0" indent="0" algn="ctr" rtl="1">
              <a:spcBef>
                <a:spcPts val="0"/>
              </a:spcBef>
              <a:spcAft>
                <a:spcPts val="0"/>
              </a:spcAft>
              <a:buClr>
                <a:srgbClr val="3F937C"/>
              </a:buClr>
              <a:buSzPts val="3600"/>
              <a:buFont typeface="Arial"/>
              <a:buNone/>
            </a:pPr>
            <a:r>
              <a:rPr lang="ar-SA" sz="5400" b="1" dirty="0">
                <a:latin typeface="Calibri" panose="020F0502020204030204" pitchFamily="34" charset="0"/>
                <a:cs typeface="Calibri" panose="020F0502020204030204" pitchFamily="34" charset="0"/>
              </a:rPr>
              <a:t>الفصل السابع</a:t>
            </a:r>
            <a:endParaRPr lang="en-US" sz="5400" b="1" dirty="0">
              <a:latin typeface="Calibri" panose="020F0502020204030204" pitchFamily="34" charset="0"/>
              <a:cs typeface="Calibri" panose="020F0502020204030204" pitchFamily="34" charset="0"/>
            </a:endParaRPr>
          </a:p>
        </p:txBody>
      </p:sp>
      <p:pic>
        <p:nvPicPr>
          <p:cNvPr id="4" name="صورة 3">
            <a:extLst>
              <a:ext uri="{FF2B5EF4-FFF2-40B4-BE49-F238E27FC236}">
                <a16:creationId xmlns:a16="http://schemas.microsoft.com/office/drawing/2014/main" id="{2038BEB8-6D7C-41CB-8960-0295AD9CF360}"/>
              </a:ext>
            </a:extLst>
          </p:cNvPr>
          <p:cNvPicPr>
            <a:picLocks noChangeAspect="1"/>
          </p:cNvPicPr>
          <p:nvPr/>
        </p:nvPicPr>
        <p:blipFill>
          <a:blip r:embed="rId2"/>
          <a:stretch>
            <a:fillRect/>
          </a:stretch>
        </p:blipFill>
        <p:spPr>
          <a:xfrm>
            <a:off x="1083212" y="1693984"/>
            <a:ext cx="4876800" cy="4876800"/>
          </a:xfrm>
          <a:prstGeom prst="rect">
            <a:avLst/>
          </a:prstGeom>
        </p:spPr>
      </p:pic>
    </p:spTree>
    <p:extLst>
      <p:ext uri="{BB962C8B-B14F-4D97-AF65-F5344CB8AC3E}">
        <p14:creationId xmlns:p14="http://schemas.microsoft.com/office/powerpoint/2010/main" val="615107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4A5FE80C-470A-415D-BC0F-A28F77C50CEF}"/>
              </a:ext>
            </a:extLst>
          </p:cNvPr>
          <p:cNvGrpSpPr/>
          <p:nvPr/>
        </p:nvGrpSpPr>
        <p:grpSpPr>
          <a:xfrm>
            <a:off x="3924887" y="355844"/>
            <a:ext cx="7853579" cy="2454225"/>
            <a:chOff x="-3505199" y="2578540"/>
            <a:chExt cx="7853579" cy="2454225"/>
          </a:xfrm>
        </p:grpSpPr>
        <p:pic>
          <p:nvPicPr>
            <p:cNvPr id="3" name="صورة 2">
              <a:extLst>
                <a:ext uri="{FF2B5EF4-FFF2-40B4-BE49-F238E27FC236}">
                  <a16:creationId xmlns:a16="http://schemas.microsoft.com/office/drawing/2014/main" id="{64A4B9CD-D865-4037-8603-7ABA529A1032}"/>
                </a:ext>
              </a:extLst>
            </p:cNvPr>
            <p:cNvPicPr>
              <a:picLocks noChangeAspect="1"/>
            </p:cNvPicPr>
            <p:nvPr/>
          </p:nvPicPr>
          <p:blipFill>
            <a:blip r:embed="rId2"/>
            <a:stretch>
              <a:fillRect/>
            </a:stretch>
          </p:blipFill>
          <p:spPr>
            <a:xfrm>
              <a:off x="1894155" y="2578540"/>
              <a:ext cx="2454225" cy="2454225"/>
            </a:xfrm>
            <a:prstGeom prst="rect">
              <a:avLst/>
            </a:prstGeom>
          </p:spPr>
        </p:pic>
        <p:sp>
          <p:nvSpPr>
            <p:cNvPr id="4" name="مربع نص 3">
              <a:extLst>
                <a:ext uri="{FF2B5EF4-FFF2-40B4-BE49-F238E27FC236}">
                  <a16:creationId xmlns:a16="http://schemas.microsoft.com/office/drawing/2014/main" id="{0FD34C09-37A5-46DA-9454-CE7BC200E3C2}"/>
                </a:ext>
              </a:extLst>
            </p:cNvPr>
            <p:cNvSpPr txBox="1"/>
            <p:nvPr/>
          </p:nvSpPr>
          <p:spPr>
            <a:xfrm>
              <a:off x="-3505199" y="3451709"/>
              <a:ext cx="4121833" cy="707886"/>
            </a:xfrm>
            <a:prstGeom prst="rect">
              <a:avLst/>
            </a:prstGeom>
            <a:noFill/>
          </p:spPr>
          <p:txBody>
            <a:bodyPr wrap="square">
              <a:spAutoFit/>
            </a:bodyPr>
            <a:lstStyle/>
            <a:p>
              <a:pPr algn="ctr"/>
              <a:r>
                <a:rPr lang="ar-SA" sz="4000" b="1" dirty="0">
                  <a:solidFill>
                    <a:srgbClr val="C00000"/>
                  </a:solidFill>
                  <a:latin typeface="Calibri" panose="020F0502020204030204" pitchFamily="34" charset="0"/>
                  <a:cs typeface="Calibri" panose="020F0502020204030204" pitchFamily="34" charset="0"/>
                </a:rPr>
                <a:t>الشعارات الرسومية.</a:t>
              </a:r>
            </a:p>
          </p:txBody>
        </p:sp>
      </p:grpSp>
      <p:sp>
        <p:nvSpPr>
          <p:cNvPr id="6" name="مربع نص 5">
            <a:extLst>
              <a:ext uri="{FF2B5EF4-FFF2-40B4-BE49-F238E27FC236}">
                <a16:creationId xmlns:a16="http://schemas.microsoft.com/office/drawing/2014/main" id="{FEF8C247-2044-4EFD-8367-5F9522455094}"/>
              </a:ext>
            </a:extLst>
          </p:cNvPr>
          <p:cNvSpPr txBox="1"/>
          <p:nvPr/>
        </p:nvSpPr>
        <p:spPr>
          <a:xfrm>
            <a:off x="1446335" y="3263102"/>
            <a:ext cx="9299330" cy="1569660"/>
          </a:xfrm>
          <a:prstGeom prst="rect">
            <a:avLst/>
          </a:prstGeom>
          <a:noFill/>
        </p:spPr>
        <p:txBody>
          <a:bodyPr wrap="square">
            <a:spAutoFit/>
          </a:bodyPr>
          <a:lstStyle/>
          <a:p>
            <a:pPr algn="ctr"/>
            <a:r>
              <a:rPr lang="ar-SA" sz="3200" b="1" dirty="0">
                <a:latin typeface="Calibri" panose="020F0502020204030204" pitchFamily="34" charset="0"/>
                <a:cs typeface="Calibri" panose="020F0502020204030204" pitchFamily="34" charset="0"/>
              </a:rPr>
              <a:t>يتم تصميم شــخصيات في بعض الشــعارات وتهدف لإعطاء علامة تجارية مميزة للجهات من الشــركات أو الفعاليات وتعكس استراتيجياتها.</a:t>
            </a:r>
          </a:p>
        </p:txBody>
      </p:sp>
    </p:spTree>
    <p:extLst>
      <p:ext uri="{BB962C8B-B14F-4D97-AF65-F5344CB8AC3E}">
        <p14:creationId xmlns:p14="http://schemas.microsoft.com/office/powerpoint/2010/main" val="1212446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9">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صورة 4" descr="صورة تحتوي على قصاصة فنية, الرسومات, فن, رسوم متحركة&#10;&#10;تم إنشاء الوصف تلقائياً">
            <a:extLst>
              <a:ext uri="{FF2B5EF4-FFF2-40B4-BE49-F238E27FC236}">
                <a16:creationId xmlns:a16="http://schemas.microsoft.com/office/drawing/2014/main" id="{8690392F-4959-40BA-839F-F875E90FC067}"/>
              </a:ext>
            </a:extLst>
          </p:cNvPr>
          <p:cNvPicPr>
            <a:picLocks noChangeAspect="1"/>
          </p:cNvPicPr>
          <p:nvPr/>
        </p:nvPicPr>
        <p:blipFill>
          <a:blip r:embed="rId2"/>
          <a:stretch>
            <a:fillRect/>
          </a:stretch>
        </p:blipFill>
        <p:spPr>
          <a:xfrm>
            <a:off x="6606253" y="957860"/>
            <a:ext cx="4942280" cy="4942280"/>
          </a:xfrm>
          <a:prstGeom prst="rect">
            <a:avLst/>
          </a:prstGeom>
        </p:spPr>
      </p:pic>
      <p:sp>
        <p:nvSpPr>
          <p:cNvPr id="16" name="مربع نص 15">
            <a:extLst>
              <a:ext uri="{FF2B5EF4-FFF2-40B4-BE49-F238E27FC236}">
                <a16:creationId xmlns:a16="http://schemas.microsoft.com/office/drawing/2014/main" id="{2B759059-7BCE-4801-934C-7E01A1BC5E21}"/>
              </a:ext>
            </a:extLst>
          </p:cNvPr>
          <p:cNvSpPr txBox="1"/>
          <p:nvPr/>
        </p:nvSpPr>
        <p:spPr>
          <a:xfrm>
            <a:off x="282656" y="2686930"/>
            <a:ext cx="4834763" cy="1938992"/>
          </a:xfrm>
          <a:prstGeom prst="rect">
            <a:avLst/>
          </a:prstGeom>
          <a:noFill/>
        </p:spPr>
        <p:txBody>
          <a:bodyPr wrap="square">
            <a:spAutoFit/>
          </a:bodyPr>
          <a:lstStyle/>
          <a:p>
            <a:pPr algn="ctr"/>
            <a:r>
              <a:rPr lang="ar-SA" sz="6000" b="1" dirty="0">
                <a:latin typeface="Calibri" panose="020F0502020204030204" pitchFamily="34" charset="0"/>
                <a:cs typeface="Calibri" panose="020F0502020204030204" pitchFamily="34" charset="0"/>
              </a:rPr>
              <a:t>القصص المصورة </a:t>
            </a:r>
            <a:r>
              <a:rPr lang="en-US" sz="6000" b="1" dirty="0">
                <a:latin typeface="Calibri" panose="020F0502020204030204" pitchFamily="34" charset="0"/>
                <a:cs typeface="Calibri" panose="020F0502020204030204" pitchFamily="34" charset="0"/>
              </a:rPr>
              <a:t>(</a:t>
            </a:r>
            <a:r>
              <a:rPr lang="en-US" sz="5400" b="1" dirty="0">
                <a:solidFill>
                  <a:srgbClr val="C00000"/>
                </a:solidFill>
                <a:latin typeface="Calibri" panose="020F0502020204030204" pitchFamily="34" charset="0"/>
                <a:cs typeface="Calibri" panose="020F0502020204030204" pitchFamily="34" charset="0"/>
              </a:rPr>
              <a:t>Comics</a:t>
            </a:r>
            <a:r>
              <a:rPr lang="en-US" sz="6000" b="1" dirty="0">
                <a:latin typeface="Calibri" panose="020F0502020204030204" pitchFamily="34" charset="0"/>
                <a:cs typeface="Calibri" panose="020F0502020204030204" pitchFamily="34" charset="0"/>
              </a:rPr>
              <a:t>)</a:t>
            </a:r>
            <a:endParaRPr lang="ar-SA" sz="6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2416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A1206A4-A465-4266-B031-7E0E60BD541D}"/>
              </a:ext>
            </a:extLst>
          </p:cNvPr>
          <p:cNvSpPr txBox="1"/>
          <p:nvPr/>
        </p:nvSpPr>
        <p:spPr>
          <a:xfrm>
            <a:off x="2477030" y="415334"/>
            <a:ext cx="9397774" cy="3477875"/>
          </a:xfrm>
          <a:prstGeom prst="rect">
            <a:avLst/>
          </a:prstGeom>
          <a:noFill/>
        </p:spPr>
        <p:txBody>
          <a:bodyPr wrap="square">
            <a:spAutoFit/>
          </a:bodyPr>
          <a:lstStyle/>
          <a:p>
            <a:r>
              <a:rPr lang="ar-SA" sz="4400" b="1" dirty="0">
                <a:latin typeface="Calibri" panose="020F0502020204030204" pitchFamily="34" charset="0"/>
                <a:cs typeface="Calibri" panose="020F0502020204030204" pitchFamily="34" charset="0"/>
              </a:rPr>
              <a:t>تنتشــر </a:t>
            </a:r>
            <a:r>
              <a:rPr lang="ar-SA" sz="4400" b="1" dirty="0">
                <a:solidFill>
                  <a:srgbClr val="C00000"/>
                </a:solidFill>
                <a:latin typeface="Calibri" panose="020F0502020204030204" pitchFamily="34" charset="0"/>
                <a:cs typeface="Calibri" panose="020F0502020204030204" pitchFamily="34" charset="0"/>
              </a:rPr>
              <a:t>القصص المصورة </a:t>
            </a:r>
            <a:r>
              <a:rPr lang="ar-SA" sz="4400" b="1" dirty="0">
                <a:latin typeface="Calibri" panose="020F0502020204030204" pitchFamily="34" charset="0"/>
                <a:cs typeface="Calibri" panose="020F0502020204030204" pitchFamily="34" charset="0"/>
              </a:rPr>
              <a:t>انتشاراً كبيرا بين الأطفال والشباب لما يكتسبه هذا الفن</a:t>
            </a:r>
          </a:p>
          <a:p>
            <a:r>
              <a:rPr lang="ar-SA" sz="4400" b="1" dirty="0">
                <a:latin typeface="Calibri" panose="020F0502020204030204" pitchFamily="34" charset="0"/>
                <a:cs typeface="Calibri" panose="020F0502020204030204" pitchFamily="34" charset="0"/>
              </a:rPr>
              <a:t> من شهرة عالمية بين الأطفال بشخصياتها</a:t>
            </a:r>
          </a:p>
          <a:p>
            <a:r>
              <a:rPr lang="ar-SA" sz="4400" b="1" dirty="0">
                <a:latin typeface="Calibri" panose="020F0502020204030204" pitchFamily="34" charset="0"/>
                <a:cs typeface="Calibri" panose="020F0502020204030204" pitchFamily="34" charset="0"/>
              </a:rPr>
              <a:t> كما أن لها قوة تأثير في تشــكيل كثير من </a:t>
            </a:r>
          </a:p>
          <a:p>
            <a:r>
              <a:rPr lang="ar-SA" sz="4400" b="1" dirty="0">
                <a:latin typeface="Calibri" panose="020F0502020204030204" pitchFamily="34" charset="0"/>
                <a:cs typeface="Calibri" panose="020F0502020204030204" pitchFamily="34" charset="0"/>
              </a:rPr>
              <a:t>القيم والســلوكيات. </a:t>
            </a:r>
          </a:p>
        </p:txBody>
      </p:sp>
      <p:pic>
        <p:nvPicPr>
          <p:cNvPr id="4" name="صورة 3">
            <a:extLst>
              <a:ext uri="{FF2B5EF4-FFF2-40B4-BE49-F238E27FC236}">
                <a16:creationId xmlns:a16="http://schemas.microsoft.com/office/drawing/2014/main" id="{A12D0E33-72EA-473D-8BD9-5331A628BF61}"/>
              </a:ext>
            </a:extLst>
          </p:cNvPr>
          <p:cNvPicPr>
            <a:picLocks noChangeAspect="1"/>
          </p:cNvPicPr>
          <p:nvPr/>
        </p:nvPicPr>
        <p:blipFill>
          <a:blip r:embed="rId2"/>
          <a:stretch>
            <a:fillRect/>
          </a:stretch>
        </p:blipFill>
        <p:spPr>
          <a:xfrm>
            <a:off x="317196" y="2644000"/>
            <a:ext cx="3614057" cy="3614057"/>
          </a:xfrm>
          <a:prstGeom prst="rect">
            <a:avLst/>
          </a:prstGeom>
        </p:spPr>
      </p:pic>
    </p:spTree>
    <p:extLst>
      <p:ext uri="{BB962C8B-B14F-4D97-AF65-F5344CB8AC3E}">
        <p14:creationId xmlns:p14="http://schemas.microsoft.com/office/powerpoint/2010/main" val="1331995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CEDA2702-B7C4-4EE9-82BA-E6657F141A3E}"/>
              </a:ext>
            </a:extLst>
          </p:cNvPr>
          <p:cNvSpPr txBox="1"/>
          <p:nvPr/>
        </p:nvSpPr>
        <p:spPr>
          <a:xfrm>
            <a:off x="626011" y="529999"/>
            <a:ext cx="11319803" cy="3416320"/>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ومن منطلق ثقافتنا العربية وثوابتنا الدينية لا بد أن تقوم كتابة القصص المصورة على :</a:t>
            </a:r>
          </a:p>
          <a:p>
            <a:pPr algn="ctr"/>
            <a:r>
              <a:rPr lang="ar-SA" sz="3600" b="1" dirty="0">
                <a:solidFill>
                  <a:srgbClr val="0070C0"/>
                </a:solidFill>
                <a:latin typeface="Calibri" panose="020F0502020204030204" pitchFamily="34" charset="0"/>
                <a:cs typeface="Calibri" panose="020F0502020204030204" pitchFamily="34" charset="0"/>
              </a:rPr>
              <a:t>رســالة اتصالية هادفة ، </a:t>
            </a:r>
            <a:r>
              <a:rPr lang="ar-SA" sz="3600" b="1" dirty="0">
                <a:solidFill>
                  <a:srgbClr val="C00000"/>
                </a:solidFill>
                <a:latin typeface="Calibri" panose="020F0502020204030204" pitchFamily="34" charset="0"/>
                <a:cs typeface="Calibri" panose="020F0502020204030204" pitchFamily="34" charset="0"/>
              </a:rPr>
              <a:t>وأن تعالج القضايا الإنسانية ، </a:t>
            </a:r>
            <a:r>
              <a:rPr lang="ar-SA" sz="3600" b="1" dirty="0">
                <a:solidFill>
                  <a:srgbClr val="00B050"/>
                </a:solidFill>
                <a:latin typeface="Calibri" panose="020F0502020204030204" pitchFamily="34" charset="0"/>
                <a:cs typeface="Calibri" panose="020F0502020204030204" pitchFamily="34" charset="0"/>
              </a:rPr>
              <a:t>ويمكن التركيز فيها على التعريف بثقافة مجتمعنا الســعودي، وأن تتسم بالقيم المناسبة له ، </a:t>
            </a:r>
            <a:r>
              <a:rPr lang="ar-SA" sz="3600" b="1" dirty="0">
                <a:solidFill>
                  <a:srgbClr val="A6028F"/>
                </a:solidFill>
                <a:latin typeface="Calibri" panose="020F0502020204030204" pitchFamily="34" charset="0"/>
                <a:cs typeface="Calibri" panose="020F0502020204030204" pitchFamily="34" charset="0"/>
              </a:rPr>
              <a:t>وتكون ذات محتوى هادف يقوم على عنصر التشــويق والإثارة المناســبة لقيم وأخلاقيات المجتمع الســعودي خاصة والمجتمع العربي بشكل عام.</a:t>
            </a:r>
          </a:p>
        </p:txBody>
      </p:sp>
      <p:sp>
        <p:nvSpPr>
          <p:cNvPr id="9" name="مربع نص 8">
            <a:extLst>
              <a:ext uri="{FF2B5EF4-FFF2-40B4-BE49-F238E27FC236}">
                <a16:creationId xmlns:a16="http://schemas.microsoft.com/office/drawing/2014/main" id="{DF752023-6C38-43C4-864C-2DE11E4D39F0}"/>
              </a:ext>
            </a:extLst>
          </p:cNvPr>
          <p:cNvSpPr txBox="1"/>
          <p:nvPr/>
        </p:nvSpPr>
        <p:spPr>
          <a:xfrm>
            <a:off x="1083210" y="4790440"/>
            <a:ext cx="10405403" cy="1200329"/>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لذلك نحن بحاجة إلى تصميم شخصيات عربية تلائم الجمهور العربي والسعودي بشكل خاص</a:t>
            </a:r>
          </a:p>
        </p:txBody>
      </p:sp>
    </p:spTree>
    <p:extLst>
      <p:ext uri="{BB962C8B-B14F-4D97-AF65-F5344CB8AC3E}">
        <p14:creationId xmlns:p14="http://schemas.microsoft.com/office/powerpoint/2010/main" val="3695186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6E1B9955-14E7-43C8-A2EC-350CBB01DEA3}"/>
              </a:ext>
            </a:extLst>
          </p:cNvPr>
          <p:cNvSpPr txBox="1"/>
          <p:nvPr/>
        </p:nvSpPr>
        <p:spPr>
          <a:xfrm>
            <a:off x="1172009" y="1041391"/>
            <a:ext cx="10455811" cy="646331"/>
          </a:xfrm>
          <a:prstGeom prst="rect">
            <a:avLst/>
          </a:prstGeom>
          <a:noFill/>
        </p:spPr>
        <p:txBody>
          <a:bodyPr wrap="square">
            <a:spAutoFit/>
          </a:bodyPr>
          <a:lstStyle/>
          <a:p>
            <a:pPr algn="ctr"/>
            <a:r>
              <a:rPr lang="ar-SA" sz="3600" b="1" dirty="0">
                <a:solidFill>
                  <a:srgbClr val="0070C0"/>
                </a:solidFill>
                <a:latin typeface="Calibri" panose="020F0502020204030204" pitchFamily="34" charset="0"/>
                <a:cs typeface="Calibri" panose="020F0502020204030204" pitchFamily="34" charset="0"/>
              </a:rPr>
              <a:t>ويمكن تصنيف رسوم الشخصيات في القصص المصورة كما يأتي: </a:t>
            </a:r>
            <a:endParaRPr lang="ar-SA" sz="3600" dirty="0">
              <a:solidFill>
                <a:srgbClr val="0070C0"/>
              </a:solidFill>
            </a:endParaRPr>
          </a:p>
        </p:txBody>
      </p:sp>
      <p:sp>
        <p:nvSpPr>
          <p:cNvPr id="5" name="مربع نص 4">
            <a:extLst>
              <a:ext uri="{FF2B5EF4-FFF2-40B4-BE49-F238E27FC236}">
                <a16:creationId xmlns:a16="http://schemas.microsoft.com/office/drawing/2014/main" id="{3F6D4399-2815-4180-8B09-283B89334E9A}"/>
              </a:ext>
            </a:extLst>
          </p:cNvPr>
          <p:cNvSpPr txBox="1"/>
          <p:nvPr/>
        </p:nvSpPr>
        <p:spPr>
          <a:xfrm>
            <a:off x="1360459" y="2397875"/>
            <a:ext cx="10078912" cy="3416320"/>
          </a:xfrm>
          <a:prstGeom prst="rect">
            <a:avLst/>
          </a:prstGeom>
          <a:noFill/>
        </p:spPr>
        <p:txBody>
          <a:bodyPr wrap="square">
            <a:spAutoFit/>
          </a:bodyPr>
          <a:lstStyle/>
          <a:p>
            <a:pPr marL="457200" indent="-457200">
              <a:buFont typeface="Wingdings" panose="05000000000000000000" pitchFamily="2" charset="2"/>
              <a:buChar char="q"/>
            </a:pPr>
            <a:r>
              <a:rPr lang="ar-SA" sz="3600" b="1" dirty="0">
                <a:latin typeface="Calibri" panose="020F0502020204030204" pitchFamily="34" charset="0"/>
                <a:cs typeface="Calibri" panose="020F0502020204030204" pitchFamily="34" charset="0"/>
              </a:rPr>
              <a:t>قصص الأبطال الخارقين </a:t>
            </a:r>
            <a:r>
              <a:rPr lang="en-US" sz="3600" b="1" dirty="0">
                <a:latin typeface="Calibri" panose="020F0502020204030204" pitchFamily="34" charset="0"/>
                <a:cs typeface="Calibri" panose="020F0502020204030204" pitchFamily="34" charset="0"/>
              </a:rPr>
              <a:t>Superhero Stories</a:t>
            </a:r>
          </a:p>
          <a:p>
            <a:pPr marL="457200" indent="-457200">
              <a:buFont typeface="Wingdings" panose="05000000000000000000" pitchFamily="2" charset="2"/>
              <a:buChar char="q"/>
            </a:pPr>
            <a:r>
              <a:rPr lang="ar-SA" sz="3600" b="1" dirty="0">
                <a:latin typeface="Calibri" panose="020F0502020204030204" pitchFamily="34" charset="0"/>
                <a:cs typeface="Calibri" panose="020F0502020204030204" pitchFamily="34" charset="0"/>
              </a:rPr>
              <a:t>القصص الفكاهية</a:t>
            </a:r>
            <a:r>
              <a:rPr lang="en-US" sz="3600" b="1" dirty="0">
                <a:latin typeface="Calibri" panose="020F0502020204030204" pitchFamily="34" charset="0"/>
                <a:cs typeface="Calibri" panose="020F0502020204030204" pitchFamily="34" charset="0"/>
              </a:rPr>
              <a:t> Humorous comics </a:t>
            </a:r>
          </a:p>
          <a:p>
            <a:pPr marL="457200" indent="-457200">
              <a:buFont typeface="Wingdings" panose="05000000000000000000" pitchFamily="2" charset="2"/>
              <a:buChar char="q"/>
            </a:pPr>
            <a:r>
              <a:rPr lang="ar-SA" sz="3600" b="1" dirty="0">
                <a:latin typeface="Calibri" panose="020F0502020204030204" pitchFamily="34" charset="0"/>
                <a:cs typeface="Calibri" panose="020F0502020204030204" pitchFamily="34" charset="0"/>
              </a:rPr>
              <a:t>قصص الخيال العلمي</a:t>
            </a:r>
            <a:r>
              <a:rPr lang="en-US" sz="3600" b="1" dirty="0">
                <a:latin typeface="Calibri" panose="020F0502020204030204" pitchFamily="34" charset="0"/>
                <a:cs typeface="Calibri" panose="020F0502020204030204" pitchFamily="34" charset="0"/>
              </a:rPr>
              <a:t> Science Fiction </a:t>
            </a:r>
            <a:r>
              <a:rPr lang="ar-SA" sz="3600" b="1" dirty="0">
                <a:latin typeface="Calibri" panose="020F0502020204030204" pitchFamily="34" charset="0"/>
                <a:cs typeface="Calibri" panose="020F0502020204030204" pitchFamily="34" charset="0"/>
              </a:rPr>
              <a:t> </a:t>
            </a:r>
          </a:p>
          <a:p>
            <a:pPr marL="457200" indent="-457200">
              <a:buFont typeface="Wingdings" panose="05000000000000000000" pitchFamily="2" charset="2"/>
              <a:buChar char="q"/>
            </a:pPr>
            <a:r>
              <a:rPr lang="ar-SA" sz="3600" b="1" dirty="0">
                <a:latin typeface="Calibri" panose="020F0502020204030204" pitchFamily="34" charset="0"/>
                <a:cs typeface="Calibri" panose="020F0502020204030204" pitchFamily="34" charset="0"/>
              </a:rPr>
              <a:t>قصص الرعب </a:t>
            </a:r>
            <a:r>
              <a:rPr lang="en-US" sz="3600" b="1" dirty="0">
                <a:latin typeface="Calibri" panose="020F0502020204030204" pitchFamily="34" charset="0"/>
                <a:cs typeface="Calibri" panose="020F0502020204030204" pitchFamily="34" charset="0"/>
              </a:rPr>
              <a:t>Horror</a:t>
            </a:r>
            <a:endParaRPr lang="ar-SA" sz="3600" b="1"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q"/>
            </a:pPr>
            <a:r>
              <a:rPr lang="ar-SA" sz="3600" b="1" dirty="0">
                <a:latin typeface="Calibri" panose="020F0502020204030204" pitchFamily="34" charset="0"/>
                <a:cs typeface="Calibri" panose="020F0502020204030204" pitchFamily="34" charset="0"/>
              </a:rPr>
              <a:t>القصص الرومانسية </a:t>
            </a:r>
            <a:r>
              <a:rPr lang="en-US" sz="3600" b="1" dirty="0">
                <a:latin typeface="Calibri" panose="020F0502020204030204" pitchFamily="34" charset="0"/>
                <a:cs typeface="Calibri" panose="020F0502020204030204" pitchFamily="34" charset="0"/>
              </a:rPr>
              <a:t>Romance</a:t>
            </a:r>
            <a:endParaRPr lang="ar-SA" sz="3600" b="1"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q"/>
            </a:pPr>
            <a:r>
              <a:rPr lang="ar-SA" sz="3600" b="1" dirty="0">
                <a:latin typeface="Calibri" panose="020F0502020204030204" pitchFamily="34" charset="0"/>
                <a:cs typeface="Calibri" panose="020F0502020204030204" pitchFamily="34" charset="0"/>
              </a:rPr>
              <a:t>مانجا </a:t>
            </a:r>
            <a:r>
              <a:rPr lang="en-US" sz="3600" b="1" dirty="0">
                <a:latin typeface="Calibri" panose="020F0502020204030204" pitchFamily="34" charset="0"/>
                <a:cs typeface="Calibri" panose="020F0502020204030204" pitchFamily="34" charset="0"/>
              </a:rPr>
              <a:t>Manga</a:t>
            </a:r>
            <a:endParaRPr lang="ar-SA"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49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A3D1BDA-A15C-4065-A2A1-814C4232DAD0}"/>
              </a:ext>
            </a:extLst>
          </p:cNvPr>
          <p:cNvSpPr txBox="1"/>
          <p:nvPr/>
        </p:nvSpPr>
        <p:spPr>
          <a:xfrm>
            <a:off x="4077862" y="2513989"/>
            <a:ext cx="7839282" cy="2308324"/>
          </a:xfrm>
          <a:prstGeom prst="rect">
            <a:avLst/>
          </a:prstGeom>
          <a:noFill/>
        </p:spPr>
        <p:txBody>
          <a:bodyPr wrap="square">
            <a:spAutoFit/>
          </a:bodyPr>
          <a:lstStyle/>
          <a:p>
            <a:r>
              <a:rPr lang="ar-SA" sz="3600" b="1" dirty="0">
                <a:latin typeface="Calibri" panose="020F0502020204030204" pitchFamily="34" charset="0"/>
                <a:cs typeface="Calibri" panose="020F0502020204030204" pitchFamily="34" charset="0"/>
              </a:rPr>
              <a:t>قصص الأبطال الخارقين تأسست عام ،1938 وكانت شخصية البطل الخارق المعروفة بسوبرمان أحد القصص الأمريكية التي ظهرت على غلاف الإصدار الأول من المجلة المصورة.</a:t>
            </a:r>
          </a:p>
        </p:txBody>
      </p:sp>
      <p:sp>
        <p:nvSpPr>
          <p:cNvPr id="5" name="مربع نص 4">
            <a:extLst>
              <a:ext uri="{FF2B5EF4-FFF2-40B4-BE49-F238E27FC236}">
                <a16:creationId xmlns:a16="http://schemas.microsoft.com/office/drawing/2014/main" id="{61E0EDC6-0FA6-4495-8E36-B485DCC5AB9F}"/>
              </a:ext>
            </a:extLst>
          </p:cNvPr>
          <p:cNvSpPr txBox="1"/>
          <p:nvPr/>
        </p:nvSpPr>
        <p:spPr>
          <a:xfrm>
            <a:off x="1451903" y="933773"/>
            <a:ext cx="9288193" cy="707886"/>
          </a:xfrm>
          <a:prstGeom prst="rect">
            <a:avLst/>
          </a:prstGeom>
          <a:noFill/>
        </p:spPr>
        <p:txBody>
          <a:bodyPr wrap="square">
            <a:spAutoFit/>
          </a:bodyPr>
          <a:lstStyle/>
          <a:p>
            <a:pPr algn="ctr"/>
            <a:r>
              <a:rPr lang="ar-SA" sz="4000" b="1" dirty="0">
                <a:solidFill>
                  <a:srgbClr val="A6028F"/>
                </a:solidFill>
                <a:latin typeface="Calibri" panose="020F0502020204030204" pitchFamily="34" charset="0"/>
                <a:cs typeface="Calibri" panose="020F0502020204030204" pitchFamily="34" charset="0"/>
              </a:rPr>
              <a:t>قصص الأبطال الخارقين </a:t>
            </a:r>
            <a:r>
              <a:rPr lang="en-US" sz="4000" b="1" dirty="0">
                <a:solidFill>
                  <a:srgbClr val="A6028F"/>
                </a:solidFill>
                <a:latin typeface="Calibri" panose="020F0502020204030204" pitchFamily="34" charset="0"/>
                <a:cs typeface="Calibri" panose="020F0502020204030204" pitchFamily="34" charset="0"/>
              </a:rPr>
              <a:t>Superhero Stories</a:t>
            </a:r>
          </a:p>
        </p:txBody>
      </p:sp>
      <p:pic>
        <p:nvPicPr>
          <p:cNvPr id="9" name="صورة 8">
            <a:extLst>
              <a:ext uri="{FF2B5EF4-FFF2-40B4-BE49-F238E27FC236}">
                <a16:creationId xmlns:a16="http://schemas.microsoft.com/office/drawing/2014/main" id="{515BB409-ED83-4CF4-BC92-28001B31D987}"/>
              </a:ext>
            </a:extLst>
          </p:cNvPr>
          <p:cNvPicPr>
            <a:picLocks noChangeAspect="1"/>
          </p:cNvPicPr>
          <p:nvPr/>
        </p:nvPicPr>
        <p:blipFill>
          <a:blip r:embed="rId2"/>
          <a:stretch>
            <a:fillRect/>
          </a:stretch>
        </p:blipFill>
        <p:spPr>
          <a:xfrm>
            <a:off x="274856" y="3054341"/>
            <a:ext cx="3607716" cy="3607716"/>
          </a:xfrm>
          <a:prstGeom prst="rect">
            <a:avLst/>
          </a:prstGeom>
        </p:spPr>
      </p:pic>
    </p:spTree>
    <p:extLst>
      <p:ext uri="{BB962C8B-B14F-4D97-AF65-F5344CB8AC3E}">
        <p14:creationId xmlns:p14="http://schemas.microsoft.com/office/powerpoint/2010/main" val="2493668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صورة تحتوي على الرسوم المتحركة, خيال, الوجه الإنساني, رسوم متحركة&#10;&#10;تم إنشاء الوصف تلقائياً">
            <a:extLst>
              <a:ext uri="{FF2B5EF4-FFF2-40B4-BE49-F238E27FC236}">
                <a16:creationId xmlns:a16="http://schemas.microsoft.com/office/drawing/2014/main" id="{89DAAC1D-109A-4444-A4DD-A9182C84D037}"/>
              </a:ext>
            </a:extLst>
          </p:cNvPr>
          <p:cNvPicPr>
            <a:picLocks noChangeAspect="1"/>
          </p:cNvPicPr>
          <p:nvPr/>
        </p:nvPicPr>
        <p:blipFill rotWithShape="1">
          <a:blip r:embed="rId2"/>
          <a:srcRect t="5862" r="1134" b="1"/>
          <a:stretch/>
        </p:blipFill>
        <p:spPr>
          <a:xfrm>
            <a:off x="-154744" y="0"/>
            <a:ext cx="5894888" cy="685800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sp>
        <p:nvSpPr>
          <p:cNvPr id="11" name="مربع نص 10">
            <a:extLst>
              <a:ext uri="{FF2B5EF4-FFF2-40B4-BE49-F238E27FC236}">
                <a16:creationId xmlns:a16="http://schemas.microsoft.com/office/drawing/2014/main" id="{674EB0BD-5D4B-4B4D-9B7E-1FB5F597C4D1}"/>
              </a:ext>
            </a:extLst>
          </p:cNvPr>
          <p:cNvSpPr txBox="1"/>
          <p:nvPr/>
        </p:nvSpPr>
        <p:spPr>
          <a:xfrm>
            <a:off x="7704346" y="211795"/>
            <a:ext cx="3612933" cy="769441"/>
          </a:xfrm>
          <a:prstGeom prst="rect">
            <a:avLst/>
          </a:prstGeom>
          <a:noFill/>
        </p:spPr>
        <p:txBody>
          <a:bodyPr wrap="square">
            <a:spAutoFit/>
          </a:bodyPr>
          <a:lstStyle/>
          <a:p>
            <a:pPr algn="ctr"/>
            <a:r>
              <a:rPr lang="ar-SA" sz="4400" b="1" dirty="0">
                <a:latin typeface="Calibri" panose="020F0502020204030204" pitchFamily="34" charset="0"/>
                <a:cs typeface="Calibri" panose="020F0502020204030204" pitchFamily="34" charset="0"/>
              </a:rPr>
              <a:t>مانجا </a:t>
            </a:r>
            <a:r>
              <a:rPr lang="en-US" sz="4400" b="1" dirty="0">
                <a:solidFill>
                  <a:srgbClr val="C00000"/>
                </a:solidFill>
                <a:latin typeface="Calibri" panose="020F0502020204030204" pitchFamily="34" charset="0"/>
                <a:cs typeface="Calibri" panose="020F0502020204030204" pitchFamily="34" charset="0"/>
              </a:rPr>
              <a:t>Manga</a:t>
            </a:r>
            <a:endParaRPr lang="ar-SA" sz="4400" b="1" dirty="0">
              <a:solidFill>
                <a:srgbClr val="C00000"/>
              </a:solidFill>
              <a:latin typeface="Calibri" panose="020F0502020204030204" pitchFamily="34" charset="0"/>
              <a:cs typeface="Calibri" panose="020F0502020204030204" pitchFamily="34" charset="0"/>
            </a:endParaRPr>
          </a:p>
        </p:txBody>
      </p:sp>
      <p:sp>
        <p:nvSpPr>
          <p:cNvPr id="13" name="مربع نص 12">
            <a:extLst>
              <a:ext uri="{FF2B5EF4-FFF2-40B4-BE49-F238E27FC236}">
                <a16:creationId xmlns:a16="http://schemas.microsoft.com/office/drawing/2014/main" id="{7903DED5-73B6-4A4E-BA32-E26BCDB5B8BB}"/>
              </a:ext>
            </a:extLst>
          </p:cNvPr>
          <p:cNvSpPr txBox="1"/>
          <p:nvPr/>
        </p:nvSpPr>
        <p:spPr>
          <a:xfrm>
            <a:off x="5641669" y="1193031"/>
            <a:ext cx="6288256" cy="5262979"/>
          </a:xfrm>
          <a:prstGeom prst="rect">
            <a:avLst/>
          </a:prstGeom>
          <a:noFill/>
        </p:spPr>
        <p:txBody>
          <a:bodyPr wrap="square">
            <a:spAutoFit/>
          </a:bodyPr>
          <a:lstStyle/>
          <a:p>
            <a:pPr algn="ctr"/>
            <a:r>
              <a:rPr lang="ar-SA" sz="2800" b="1" dirty="0">
                <a:latin typeface="Calibri" panose="020F0502020204030204" pitchFamily="34" charset="0"/>
                <a:cs typeface="Calibri" panose="020F0502020204030204" pitchFamily="34" charset="0"/>
              </a:rPr>
              <a:t>"المانجــا" لفــظ ياباني يطلق على القصص المصورة، نشــأت في اليابان ثم انتقلــت إلى أوروبا فــي الثمانينات إلــى أن وصلت إلى العالــم العربي.</a:t>
            </a:r>
          </a:p>
          <a:p>
            <a:pPr algn="ctr"/>
            <a:r>
              <a:rPr lang="ar-SA" sz="2800" b="1" dirty="0">
                <a:latin typeface="Calibri" panose="020F0502020204030204" pitchFamily="34" charset="0"/>
                <a:cs typeface="Calibri" panose="020F0502020204030204" pitchFamily="34" charset="0"/>
              </a:rPr>
              <a:t> واليوم انتشــرت المانجا في الســعودية، ويتنوع محتواها حسب الفئات العمرية الموجهة لها، </a:t>
            </a:r>
            <a:r>
              <a:rPr lang="ar-SA" sz="2800" b="1" dirty="0">
                <a:solidFill>
                  <a:srgbClr val="0070C0"/>
                </a:solidFill>
                <a:latin typeface="Calibri" panose="020F0502020204030204" pitchFamily="34" charset="0"/>
                <a:cs typeface="Calibri" panose="020F0502020204030204" pitchFamily="34" charset="0"/>
              </a:rPr>
              <a:t>وأصبحــت اليوم الحاجة ملحة إلى قصص مانجا تركز على القضايا المهمة التي يجب توعية الأطفال والشباب بها، خصوصاً الأفكار المتطرفة،</a:t>
            </a:r>
            <a:r>
              <a:rPr lang="ar-SA" sz="2800" b="1" dirty="0">
                <a:latin typeface="Calibri" panose="020F0502020204030204" pitchFamily="34" charset="0"/>
                <a:cs typeface="Calibri" panose="020F0502020204030204" pitchFamily="34" charset="0"/>
              </a:rPr>
              <a:t> نظراً إلى تأثر أفراد هذه الشريحة العمرية بما يشهدونه، وبأبطالهم المفضلين في عالم الرسوم المتحركة، لذلك ظهرت بعض الإصدارات العربية، ومنها على سبيل المثال قصة الولد الضب.</a:t>
            </a:r>
          </a:p>
        </p:txBody>
      </p:sp>
    </p:spTree>
    <p:extLst>
      <p:ext uri="{BB962C8B-B14F-4D97-AF65-F5344CB8AC3E}">
        <p14:creationId xmlns:p14="http://schemas.microsoft.com/office/powerpoint/2010/main" val="674442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4B081F60-3533-414A-8C74-D3D2AD9E050C}"/>
              </a:ext>
            </a:extLst>
          </p:cNvPr>
          <p:cNvGrpSpPr/>
          <p:nvPr/>
        </p:nvGrpSpPr>
        <p:grpSpPr>
          <a:xfrm>
            <a:off x="5542462" y="351692"/>
            <a:ext cx="6707943" cy="2306751"/>
            <a:chOff x="3953022" y="1270297"/>
            <a:chExt cx="6707943" cy="2066474"/>
          </a:xfrm>
        </p:grpSpPr>
        <p:sp>
          <p:nvSpPr>
            <p:cNvPr id="6" name="مربع نص 5">
              <a:extLst>
                <a:ext uri="{FF2B5EF4-FFF2-40B4-BE49-F238E27FC236}">
                  <a16:creationId xmlns:a16="http://schemas.microsoft.com/office/drawing/2014/main" id="{CC032E46-8C8C-48A2-868F-4C11ECCBD244}"/>
                </a:ext>
              </a:extLst>
            </p:cNvPr>
            <p:cNvSpPr txBox="1"/>
            <p:nvPr/>
          </p:nvSpPr>
          <p:spPr>
            <a:xfrm>
              <a:off x="3953022" y="1867001"/>
              <a:ext cx="6292736" cy="1068259"/>
            </a:xfrm>
            <a:prstGeom prst="roundRect">
              <a:avLst>
                <a:gd name="adj" fmla="val 25854"/>
              </a:avLst>
            </a:prstGeom>
            <a:solidFill>
              <a:srgbClr val="0C8190"/>
            </a:solidFill>
          </p:spPr>
          <p:txBody>
            <a:bodyPr wrap="square">
              <a:spAutoFit/>
            </a:bodyPr>
            <a:lstStyle/>
            <a:p>
              <a:pPr algn="ctr"/>
              <a:r>
                <a:rPr lang="ar-SA" sz="6000" b="1" dirty="0">
                  <a:solidFill>
                    <a:schemeClr val="bg1"/>
                  </a:solidFill>
                  <a:latin typeface="Calibri" panose="020F0502020204030204" pitchFamily="34" charset="0"/>
                  <a:cs typeface="Calibri" panose="020F0502020204030204" pitchFamily="34" charset="0"/>
                </a:rPr>
                <a:t>     الهدف الثاني</a:t>
              </a:r>
            </a:p>
          </p:txBody>
        </p:sp>
        <p:pic>
          <p:nvPicPr>
            <p:cNvPr id="8" name="صورة 7">
              <a:extLst>
                <a:ext uri="{FF2B5EF4-FFF2-40B4-BE49-F238E27FC236}">
                  <a16:creationId xmlns:a16="http://schemas.microsoft.com/office/drawing/2014/main" id="{18BBC76D-2CAD-4490-9D06-B1A3C65C8E71}"/>
                </a:ext>
              </a:extLst>
            </p:cNvPr>
            <p:cNvPicPr>
              <a:picLocks noChangeAspect="1"/>
            </p:cNvPicPr>
            <p:nvPr/>
          </p:nvPicPr>
          <p:blipFill>
            <a:blip r:embed="rId2">
              <a:clrChange>
                <a:clrFrom>
                  <a:srgbClr val="C6E9FF"/>
                </a:clrFrom>
                <a:clrTo>
                  <a:srgbClr val="C6E9FF">
                    <a:alpha val="0"/>
                  </a:srgbClr>
                </a:clrTo>
              </a:clrChange>
            </a:blip>
            <a:stretch>
              <a:fillRect/>
            </a:stretch>
          </p:blipFill>
          <p:spPr>
            <a:xfrm>
              <a:off x="7905666" y="1270297"/>
              <a:ext cx="2755299" cy="2066474"/>
            </a:xfrm>
            <a:prstGeom prst="rect">
              <a:avLst/>
            </a:prstGeom>
          </p:spPr>
        </p:pic>
      </p:grpSp>
      <p:grpSp>
        <p:nvGrpSpPr>
          <p:cNvPr id="4" name="مجموعة 3">
            <a:extLst>
              <a:ext uri="{FF2B5EF4-FFF2-40B4-BE49-F238E27FC236}">
                <a16:creationId xmlns:a16="http://schemas.microsoft.com/office/drawing/2014/main" id="{79553322-A778-44AB-BB3C-3ED9EFEFFCD5}"/>
              </a:ext>
            </a:extLst>
          </p:cNvPr>
          <p:cNvGrpSpPr/>
          <p:nvPr/>
        </p:nvGrpSpPr>
        <p:grpSpPr>
          <a:xfrm>
            <a:off x="623933" y="3160023"/>
            <a:ext cx="10944133" cy="1200329"/>
            <a:chOff x="820088" y="3123781"/>
            <a:chExt cx="10944133" cy="1200329"/>
          </a:xfrm>
        </p:grpSpPr>
        <p:sp>
          <p:nvSpPr>
            <p:cNvPr id="9" name="مربع نص 8">
              <a:extLst>
                <a:ext uri="{FF2B5EF4-FFF2-40B4-BE49-F238E27FC236}">
                  <a16:creationId xmlns:a16="http://schemas.microsoft.com/office/drawing/2014/main" id="{20BAB5E8-E5ED-46E8-A4BC-15EC107EA52C}"/>
                </a:ext>
              </a:extLst>
            </p:cNvPr>
            <p:cNvSpPr txBox="1"/>
            <p:nvPr/>
          </p:nvSpPr>
          <p:spPr>
            <a:xfrm>
              <a:off x="820088" y="3123781"/>
              <a:ext cx="10054239" cy="1200329"/>
            </a:xfrm>
            <a:prstGeom prst="rect">
              <a:avLst/>
            </a:prstGeom>
            <a:noFill/>
          </p:spPr>
          <p:txBody>
            <a:bodyPr wrap="square">
              <a:spAutoFit/>
            </a:bodyPr>
            <a:lstStyle/>
            <a:p>
              <a:r>
                <a:rPr lang="ar-SA" sz="3600" b="1" dirty="0">
                  <a:latin typeface="Calibri" panose="020F0502020204030204" pitchFamily="34" charset="0"/>
                  <a:cs typeface="Calibri" panose="020F0502020204030204" pitchFamily="34" charset="0"/>
                </a:rPr>
                <a:t>أن  يكون الطلبة قادرين على التفريق بين تصميم الشخصيات ثنائية الأبعاد </a:t>
              </a:r>
              <a:r>
                <a:rPr lang="en-US" sz="3600" b="1" dirty="0">
                  <a:latin typeface="Calibri" panose="020F0502020204030204" pitchFamily="34" charset="0"/>
                  <a:cs typeface="Calibri" panose="020F0502020204030204" pitchFamily="34" charset="0"/>
                </a:rPr>
                <a:t>2D </a:t>
              </a:r>
              <a:r>
                <a:rPr lang="ar-SA" sz="3600" b="1" dirty="0">
                  <a:latin typeface="Calibri" panose="020F0502020204030204" pitchFamily="34" charset="0"/>
                  <a:cs typeface="Calibri" panose="020F0502020204030204" pitchFamily="34" charset="0"/>
                </a:rPr>
                <a:t> وثلاثية الأبعاد </a:t>
              </a:r>
              <a:r>
                <a:rPr lang="en-US" sz="3600" b="1" dirty="0">
                  <a:latin typeface="Calibri" panose="020F0502020204030204" pitchFamily="34" charset="0"/>
                  <a:cs typeface="Calibri" panose="020F0502020204030204" pitchFamily="34" charset="0"/>
                </a:rPr>
                <a:t>3D</a:t>
              </a:r>
              <a:endParaRPr lang="ar-SA" sz="3600" b="1" dirty="0">
                <a:latin typeface="Calibri" panose="020F0502020204030204" pitchFamily="34" charset="0"/>
                <a:cs typeface="Calibri" panose="020F0502020204030204" pitchFamily="34" charset="0"/>
              </a:endParaRPr>
            </a:p>
          </p:txBody>
        </p:sp>
        <p:sp>
          <p:nvSpPr>
            <p:cNvPr id="11" name="شكل بيضاوي 10">
              <a:extLst>
                <a:ext uri="{FF2B5EF4-FFF2-40B4-BE49-F238E27FC236}">
                  <a16:creationId xmlns:a16="http://schemas.microsoft.com/office/drawing/2014/main" id="{987A88BA-8231-4791-84B6-13BF2DA0C790}"/>
                </a:ext>
              </a:extLst>
            </p:cNvPr>
            <p:cNvSpPr/>
            <p:nvPr/>
          </p:nvSpPr>
          <p:spPr>
            <a:xfrm>
              <a:off x="10976960" y="3259463"/>
              <a:ext cx="787261" cy="666865"/>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latin typeface="Calibri" panose="020F0502020204030204" pitchFamily="34" charset="0"/>
                  <a:cs typeface="Calibri" panose="020F0502020204030204" pitchFamily="34" charset="0"/>
                </a:rPr>
                <a:t>2</a:t>
              </a:r>
            </a:p>
          </p:txBody>
        </p:sp>
      </p:grpSp>
    </p:spTree>
    <p:extLst>
      <p:ext uri="{BB962C8B-B14F-4D97-AF65-F5344CB8AC3E}">
        <p14:creationId xmlns:p14="http://schemas.microsoft.com/office/powerpoint/2010/main" val="2067285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13" name="صورة 12" descr="صورة تحتوي على لقطة شاشة, عرض, الرسومات, التصميم&#10;&#10;تم إنشاء الوصف تلقائياً">
            <a:extLst>
              <a:ext uri="{FF2B5EF4-FFF2-40B4-BE49-F238E27FC236}">
                <a16:creationId xmlns:a16="http://schemas.microsoft.com/office/drawing/2014/main" id="{77B34CA4-B7C7-4219-95FA-E45854150FB2}"/>
              </a:ext>
            </a:extLst>
          </p:cNvPr>
          <p:cNvPicPr>
            <a:picLocks noChangeAspect="1"/>
          </p:cNvPicPr>
          <p:nvPr/>
        </p:nvPicPr>
        <p:blipFill>
          <a:blip r:embed="rId2"/>
          <a:stretch>
            <a:fillRect/>
          </a:stretch>
        </p:blipFill>
        <p:spPr>
          <a:xfrm>
            <a:off x="6606253" y="957860"/>
            <a:ext cx="4942280" cy="4942280"/>
          </a:xfrm>
          <a:prstGeom prst="rect">
            <a:avLst/>
          </a:prstGeom>
        </p:spPr>
      </p:pic>
      <p:sp>
        <p:nvSpPr>
          <p:cNvPr id="16" name="مربع نص 15">
            <a:extLst>
              <a:ext uri="{FF2B5EF4-FFF2-40B4-BE49-F238E27FC236}">
                <a16:creationId xmlns:a16="http://schemas.microsoft.com/office/drawing/2014/main" id="{952938DE-4C7B-4C7D-B79D-AD5EEE12F1CB}"/>
              </a:ext>
            </a:extLst>
          </p:cNvPr>
          <p:cNvSpPr txBox="1"/>
          <p:nvPr/>
        </p:nvSpPr>
        <p:spPr>
          <a:xfrm>
            <a:off x="-67780" y="3044763"/>
            <a:ext cx="6098344" cy="1754326"/>
          </a:xfrm>
          <a:prstGeom prst="rect">
            <a:avLst/>
          </a:prstGeom>
          <a:noFill/>
        </p:spPr>
        <p:txBody>
          <a:bodyPr wrap="square">
            <a:spAutoFit/>
          </a:bodyPr>
          <a:lstStyle/>
          <a:p>
            <a:pPr algn="ctr"/>
            <a:r>
              <a:rPr lang="ar-SA" sz="6000" b="1" dirty="0">
                <a:latin typeface="Calibri" panose="020F0502020204030204" pitchFamily="34" charset="0"/>
                <a:cs typeface="Calibri" panose="020F0502020204030204" pitchFamily="34" charset="0"/>
              </a:rPr>
              <a:t>الرسوم المتحركة </a:t>
            </a:r>
            <a:r>
              <a:rPr lang="en-US" sz="4400" b="1" dirty="0">
                <a:solidFill>
                  <a:srgbClr val="C00000"/>
                </a:solidFill>
                <a:latin typeface="Calibri" panose="020F0502020204030204" pitchFamily="34" charset="0"/>
                <a:cs typeface="Calibri" panose="020F0502020204030204" pitchFamily="34" charset="0"/>
              </a:rPr>
              <a:t>(Animation)</a:t>
            </a:r>
            <a:endParaRPr lang="ar-SA" sz="60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667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28A4558-3A39-4288-B864-D907AF5E9A4B}"/>
              </a:ext>
            </a:extLst>
          </p:cNvPr>
          <p:cNvSpPr txBox="1"/>
          <p:nvPr/>
        </p:nvSpPr>
        <p:spPr>
          <a:xfrm>
            <a:off x="703386" y="812899"/>
            <a:ext cx="11155679" cy="2616101"/>
          </a:xfrm>
          <a:prstGeom prst="rect">
            <a:avLst/>
          </a:prstGeom>
          <a:noFill/>
        </p:spPr>
        <p:txBody>
          <a:bodyPr wrap="square">
            <a:spAutoFit/>
          </a:bodyPr>
          <a:lstStyle/>
          <a:p>
            <a:pPr algn="ctr"/>
            <a:r>
              <a:rPr lang="ar-SA" sz="3600" b="1" dirty="0">
                <a:solidFill>
                  <a:srgbClr val="C00000"/>
                </a:solidFill>
                <a:latin typeface="Calibri" panose="020F0502020204030204" pitchFamily="34" charset="0"/>
                <a:cs typeface="Calibri" panose="020F0502020204030204" pitchFamily="34" charset="0"/>
              </a:rPr>
              <a:t>الرســوم المتحركة هي : </a:t>
            </a:r>
          </a:p>
          <a:p>
            <a:pPr algn="ctr"/>
            <a:endParaRPr lang="ar-SA" sz="1600" b="1" dirty="0">
              <a:solidFill>
                <a:srgbClr val="C00000"/>
              </a:solidFill>
              <a:latin typeface="Calibri" panose="020F0502020204030204" pitchFamily="34" charset="0"/>
              <a:cs typeface="Calibri" panose="020F0502020204030204" pitchFamily="34" charset="0"/>
            </a:endParaRPr>
          </a:p>
          <a:p>
            <a:pPr algn="ctr"/>
            <a:r>
              <a:rPr lang="ar-SA" sz="3600" b="1" dirty="0">
                <a:solidFill>
                  <a:srgbClr val="C00000"/>
                </a:solidFill>
                <a:latin typeface="Calibri" panose="020F0502020204030204" pitchFamily="34" charset="0"/>
                <a:cs typeface="Calibri" panose="020F0502020204030204" pitchFamily="34" charset="0"/>
              </a:rPr>
              <a:t> </a:t>
            </a:r>
            <a:r>
              <a:rPr lang="ar-SA" sz="3600" b="1" dirty="0">
                <a:latin typeface="Calibri" panose="020F0502020204030204" pitchFamily="34" charset="0"/>
                <a:cs typeface="Calibri" panose="020F0502020204030204" pitchFamily="34" charset="0"/>
              </a:rPr>
              <a:t>فن يختص بتحريك الرســوم الثابتة وعرضها بشكل متتابع لخلق إيحاء بالحركة في مساحة إما ثنائية أو ثلاثية الأبعاد ، وتستخدم في الأفلام والعروض التلفزيونية والألعاب.</a:t>
            </a:r>
          </a:p>
        </p:txBody>
      </p:sp>
      <p:pic>
        <p:nvPicPr>
          <p:cNvPr id="5" name="صورة 4">
            <a:extLst>
              <a:ext uri="{FF2B5EF4-FFF2-40B4-BE49-F238E27FC236}">
                <a16:creationId xmlns:a16="http://schemas.microsoft.com/office/drawing/2014/main" id="{3A0BE528-EC0C-4E5A-A403-30BED484A884}"/>
              </a:ext>
            </a:extLst>
          </p:cNvPr>
          <p:cNvPicPr>
            <a:picLocks noChangeAspect="1"/>
          </p:cNvPicPr>
          <p:nvPr/>
        </p:nvPicPr>
        <p:blipFill>
          <a:blip r:embed="rId2"/>
          <a:stretch>
            <a:fillRect/>
          </a:stretch>
        </p:blipFill>
        <p:spPr>
          <a:xfrm>
            <a:off x="5008098" y="3606968"/>
            <a:ext cx="3251032" cy="3251032"/>
          </a:xfrm>
          <a:prstGeom prst="rect">
            <a:avLst/>
          </a:prstGeom>
        </p:spPr>
      </p:pic>
    </p:spTree>
    <p:extLst>
      <p:ext uri="{BB962C8B-B14F-4D97-AF65-F5344CB8AC3E}">
        <p14:creationId xmlns:p14="http://schemas.microsoft.com/office/powerpoint/2010/main" val="2090792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 name="صورة 2">
            <a:extLst>
              <a:ext uri="{FF2B5EF4-FFF2-40B4-BE49-F238E27FC236}">
                <a16:creationId xmlns:a16="http://schemas.microsoft.com/office/drawing/2014/main" id="{CBF96DEA-3244-4FF4-965B-A7C76F715EF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2460" t="5300" b="6125"/>
          <a:stretch/>
        </p:blipFill>
        <p:spPr>
          <a:xfrm>
            <a:off x="1954140" y="1800664"/>
            <a:ext cx="8283720" cy="2644727"/>
          </a:xfrm>
          <a:prstGeom prst="rect">
            <a:avLst/>
          </a:prstGeom>
        </p:spPr>
      </p:pic>
      <p:sp>
        <p:nvSpPr>
          <p:cNvPr id="11" name="سهم: لليسار 10">
            <a:extLst>
              <a:ext uri="{FF2B5EF4-FFF2-40B4-BE49-F238E27FC236}">
                <a16:creationId xmlns:a16="http://schemas.microsoft.com/office/drawing/2014/main" id="{2F3AE27E-927D-4413-906C-936C062EE7BB}"/>
              </a:ext>
            </a:extLst>
          </p:cNvPr>
          <p:cNvSpPr/>
          <p:nvPr/>
        </p:nvSpPr>
        <p:spPr>
          <a:xfrm>
            <a:off x="9970460" y="1913206"/>
            <a:ext cx="534800" cy="71745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631846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C048E543-83DC-4943-B9C6-F63AA4B0F5F6}"/>
              </a:ext>
            </a:extLst>
          </p:cNvPr>
          <p:cNvGrpSpPr/>
          <p:nvPr/>
        </p:nvGrpSpPr>
        <p:grpSpPr>
          <a:xfrm>
            <a:off x="2107223" y="168813"/>
            <a:ext cx="7977554" cy="6858000"/>
            <a:chOff x="2107223" y="0"/>
            <a:chExt cx="7977554" cy="6858000"/>
          </a:xfrm>
        </p:grpSpPr>
        <p:pic>
          <p:nvPicPr>
            <p:cNvPr id="3" name="صورة 2">
              <a:extLst>
                <a:ext uri="{FF2B5EF4-FFF2-40B4-BE49-F238E27FC236}">
                  <a16:creationId xmlns:a16="http://schemas.microsoft.com/office/drawing/2014/main" id="{19B16188-32B0-4391-B65A-CED8F53F3FF9}"/>
                </a:ext>
              </a:extLst>
            </p:cNvPr>
            <p:cNvPicPr>
              <a:picLocks noChangeAspect="1"/>
            </p:cNvPicPr>
            <p:nvPr/>
          </p:nvPicPr>
          <p:blipFill>
            <a:blip r:embed="rId2">
              <a:clrChange>
                <a:clrFrom>
                  <a:srgbClr val="FFFFFF"/>
                </a:clrFrom>
                <a:clrTo>
                  <a:srgbClr val="FFFFFF">
                    <a:alpha val="0"/>
                  </a:srgbClr>
                </a:clrTo>
              </a:clrChange>
              <a:duotone>
                <a:schemeClr val="accent6">
                  <a:shade val="45000"/>
                  <a:satMod val="135000"/>
                </a:schemeClr>
                <a:prstClr val="white"/>
              </a:duotone>
            </a:blip>
            <a:stretch>
              <a:fillRect/>
            </a:stretch>
          </p:blipFill>
          <p:spPr>
            <a:xfrm>
              <a:off x="2107223" y="0"/>
              <a:ext cx="7977554" cy="6858000"/>
            </a:xfrm>
            <a:prstGeom prst="rect">
              <a:avLst/>
            </a:prstGeom>
          </p:spPr>
        </p:pic>
        <p:sp>
          <p:nvSpPr>
            <p:cNvPr id="6" name="مربع نص 5">
              <a:extLst>
                <a:ext uri="{FF2B5EF4-FFF2-40B4-BE49-F238E27FC236}">
                  <a16:creationId xmlns:a16="http://schemas.microsoft.com/office/drawing/2014/main" id="{0419B1C7-F3F8-4B65-9584-6C1516CDA9B2}"/>
                </a:ext>
              </a:extLst>
            </p:cNvPr>
            <p:cNvSpPr txBox="1"/>
            <p:nvPr/>
          </p:nvSpPr>
          <p:spPr>
            <a:xfrm>
              <a:off x="3259427" y="2765758"/>
              <a:ext cx="6098344" cy="830997"/>
            </a:xfrm>
            <a:prstGeom prst="rect">
              <a:avLst/>
            </a:prstGeom>
            <a:noFill/>
          </p:spPr>
          <p:txBody>
            <a:bodyPr wrap="square">
              <a:spAutoFit/>
            </a:bodyPr>
            <a:lstStyle/>
            <a:p>
              <a:pPr algn="ctr"/>
              <a:r>
                <a:rPr lang="ar-SA" sz="4800" b="1" dirty="0">
                  <a:latin typeface="Calibri" panose="020F0502020204030204" pitchFamily="34" charset="0"/>
                  <a:cs typeface="Calibri" panose="020F0502020204030204" pitchFamily="34" charset="0"/>
                </a:rPr>
                <a:t>أنواع الرسوم المتحركة وهي:</a:t>
              </a:r>
            </a:p>
          </p:txBody>
        </p:sp>
      </p:grpSp>
    </p:spTree>
    <p:extLst>
      <p:ext uri="{BB962C8B-B14F-4D97-AF65-F5344CB8AC3E}">
        <p14:creationId xmlns:p14="http://schemas.microsoft.com/office/powerpoint/2010/main" val="3217052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مجموعة 8">
            <a:extLst>
              <a:ext uri="{FF2B5EF4-FFF2-40B4-BE49-F238E27FC236}">
                <a16:creationId xmlns:a16="http://schemas.microsoft.com/office/drawing/2014/main" id="{9A3425CD-F0A6-4BCB-AB5D-1230286FAEB1}"/>
              </a:ext>
            </a:extLst>
          </p:cNvPr>
          <p:cNvGrpSpPr/>
          <p:nvPr/>
        </p:nvGrpSpPr>
        <p:grpSpPr>
          <a:xfrm>
            <a:off x="8893446" y="3050928"/>
            <a:ext cx="2729525" cy="3309424"/>
            <a:chOff x="9228013" y="1774288"/>
            <a:chExt cx="2729525" cy="3309424"/>
          </a:xfrm>
        </p:grpSpPr>
        <p:pic>
          <p:nvPicPr>
            <p:cNvPr id="3" name="صورة 2">
              <a:extLst>
                <a:ext uri="{FF2B5EF4-FFF2-40B4-BE49-F238E27FC236}">
                  <a16:creationId xmlns:a16="http://schemas.microsoft.com/office/drawing/2014/main" id="{87316072-231D-4371-A089-F0F0939C732F}"/>
                </a:ext>
              </a:extLst>
            </p:cNvPr>
            <p:cNvPicPr>
              <a:picLocks noChangeAspect="1"/>
            </p:cNvPicPr>
            <p:nvPr/>
          </p:nvPicPr>
          <p:blipFill rotWithShape="1">
            <a:blip r:embed="rId2">
              <a:clrChange>
                <a:clrFrom>
                  <a:srgbClr val="FFFFFF"/>
                </a:clrFrom>
                <a:clrTo>
                  <a:srgbClr val="FFFFFF">
                    <a:alpha val="0"/>
                  </a:srgbClr>
                </a:clrTo>
              </a:clrChange>
            </a:blip>
            <a:srcRect l="11545" t="2790" r="12298" b="4873"/>
            <a:stretch/>
          </p:blipFill>
          <p:spPr>
            <a:xfrm>
              <a:off x="9228013" y="1774288"/>
              <a:ext cx="2729525" cy="3309424"/>
            </a:xfrm>
            <a:prstGeom prst="rect">
              <a:avLst/>
            </a:prstGeom>
          </p:spPr>
        </p:pic>
        <p:sp>
          <p:nvSpPr>
            <p:cNvPr id="8" name="مربع نص 7">
              <a:extLst>
                <a:ext uri="{FF2B5EF4-FFF2-40B4-BE49-F238E27FC236}">
                  <a16:creationId xmlns:a16="http://schemas.microsoft.com/office/drawing/2014/main" id="{E4D076D1-FF24-47AC-A86D-004557A3F506}"/>
                </a:ext>
              </a:extLst>
            </p:cNvPr>
            <p:cNvSpPr txBox="1"/>
            <p:nvPr/>
          </p:nvSpPr>
          <p:spPr>
            <a:xfrm>
              <a:off x="9610549" y="2760053"/>
              <a:ext cx="2195760" cy="1754326"/>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الرسوم المتحركة ثنائية الأبعاد</a:t>
              </a:r>
            </a:p>
          </p:txBody>
        </p:sp>
      </p:grpSp>
      <p:grpSp>
        <p:nvGrpSpPr>
          <p:cNvPr id="14" name="مجموعة 13">
            <a:extLst>
              <a:ext uri="{FF2B5EF4-FFF2-40B4-BE49-F238E27FC236}">
                <a16:creationId xmlns:a16="http://schemas.microsoft.com/office/drawing/2014/main" id="{EF71EFF4-BC92-4C6D-AB7C-62989529EC2E}"/>
              </a:ext>
            </a:extLst>
          </p:cNvPr>
          <p:cNvGrpSpPr/>
          <p:nvPr/>
        </p:nvGrpSpPr>
        <p:grpSpPr>
          <a:xfrm>
            <a:off x="6012692" y="2192012"/>
            <a:ext cx="2729525" cy="3309424"/>
            <a:chOff x="6151643" y="366170"/>
            <a:chExt cx="2729525" cy="3309424"/>
          </a:xfrm>
        </p:grpSpPr>
        <p:pic>
          <p:nvPicPr>
            <p:cNvPr id="4" name="صورة 3">
              <a:extLst>
                <a:ext uri="{FF2B5EF4-FFF2-40B4-BE49-F238E27FC236}">
                  <a16:creationId xmlns:a16="http://schemas.microsoft.com/office/drawing/2014/main" id="{3E4DC86C-0A51-4262-A24B-522C8313377B}"/>
                </a:ext>
              </a:extLst>
            </p:cNvPr>
            <p:cNvPicPr>
              <a:picLocks noChangeAspect="1"/>
            </p:cNvPicPr>
            <p:nvPr/>
          </p:nvPicPr>
          <p:blipFill rotWithShape="1">
            <a:blip r:embed="rId2">
              <a:clrChange>
                <a:clrFrom>
                  <a:srgbClr val="FFFFFF"/>
                </a:clrFrom>
                <a:clrTo>
                  <a:srgbClr val="FFFFFF">
                    <a:alpha val="0"/>
                  </a:srgbClr>
                </a:clrTo>
              </a:clrChange>
            </a:blip>
            <a:srcRect l="11545" t="2790" r="12298" b="4873"/>
            <a:stretch/>
          </p:blipFill>
          <p:spPr>
            <a:xfrm>
              <a:off x="6151643" y="366170"/>
              <a:ext cx="2729525" cy="3309424"/>
            </a:xfrm>
            <a:prstGeom prst="rect">
              <a:avLst/>
            </a:prstGeom>
          </p:spPr>
        </p:pic>
        <p:sp>
          <p:nvSpPr>
            <p:cNvPr id="11" name="مربع نص 10">
              <a:extLst>
                <a:ext uri="{FF2B5EF4-FFF2-40B4-BE49-F238E27FC236}">
                  <a16:creationId xmlns:a16="http://schemas.microsoft.com/office/drawing/2014/main" id="{713BEB46-601F-466B-8A40-3979751FD688}"/>
                </a:ext>
              </a:extLst>
            </p:cNvPr>
            <p:cNvSpPr txBox="1"/>
            <p:nvPr/>
          </p:nvSpPr>
          <p:spPr>
            <a:xfrm>
              <a:off x="6475685" y="1128428"/>
              <a:ext cx="2332921" cy="2308324"/>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الرسوم المتحركة الرقمية ثنائية الأبعاد</a:t>
              </a:r>
            </a:p>
          </p:txBody>
        </p:sp>
      </p:grpSp>
      <p:grpSp>
        <p:nvGrpSpPr>
          <p:cNvPr id="17" name="مجموعة 16">
            <a:extLst>
              <a:ext uri="{FF2B5EF4-FFF2-40B4-BE49-F238E27FC236}">
                <a16:creationId xmlns:a16="http://schemas.microsoft.com/office/drawing/2014/main" id="{7C69C4DA-21F0-4F3C-B3C7-EE66EBA32035}"/>
              </a:ext>
            </a:extLst>
          </p:cNvPr>
          <p:cNvGrpSpPr/>
          <p:nvPr/>
        </p:nvGrpSpPr>
        <p:grpSpPr>
          <a:xfrm>
            <a:off x="2910238" y="2126273"/>
            <a:ext cx="2837965" cy="3440902"/>
            <a:chOff x="3162449" y="2202312"/>
            <a:chExt cx="2837965" cy="3440902"/>
          </a:xfrm>
        </p:grpSpPr>
        <p:pic>
          <p:nvPicPr>
            <p:cNvPr id="5" name="صورة 4">
              <a:extLst>
                <a:ext uri="{FF2B5EF4-FFF2-40B4-BE49-F238E27FC236}">
                  <a16:creationId xmlns:a16="http://schemas.microsoft.com/office/drawing/2014/main" id="{E8367B66-8AF7-4D52-819B-EC3B654ADAAB}"/>
                </a:ext>
              </a:extLst>
            </p:cNvPr>
            <p:cNvPicPr>
              <a:picLocks noChangeAspect="1"/>
            </p:cNvPicPr>
            <p:nvPr/>
          </p:nvPicPr>
          <p:blipFill rotWithShape="1">
            <a:blip r:embed="rId2">
              <a:clrChange>
                <a:clrFrom>
                  <a:srgbClr val="FFFFFF"/>
                </a:clrFrom>
                <a:clrTo>
                  <a:srgbClr val="FFFFFF">
                    <a:alpha val="0"/>
                  </a:srgbClr>
                </a:clrTo>
              </a:clrChange>
            </a:blip>
            <a:srcRect l="11545" t="2790" r="12298" b="4873"/>
            <a:stretch/>
          </p:blipFill>
          <p:spPr>
            <a:xfrm>
              <a:off x="3162449" y="2202312"/>
              <a:ext cx="2837965" cy="3440902"/>
            </a:xfrm>
            <a:prstGeom prst="rect">
              <a:avLst/>
            </a:prstGeom>
          </p:spPr>
        </p:pic>
        <p:sp>
          <p:nvSpPr>
            <p:cNvPr id="16" name="مربع نص 15">
              <a:extLst>
                <a:ext uri="{FF2B5EF4-FFF2-40B4-BE49-F238E27FC236}">
                  <a16:creationId xmlns:a16="http://schemas.microsoft.com/office/drawing/2014/main" id="{0793DD33-E846-4888-A1C0-F29574222011}"/>
                </a:ext>
              </a:extLst>
            </p:cNvPr>
            <p:cNvSpPr txBox="1"/>
            <p:nvPr/>
          </p:nvSpPr>
          <p:spPr>
            <a:xfrm>
              <a:off x="3637409" y="2909314"/>
              <a:ext cx="2169397" cy="2554545"/>
            </a:xfrm>
            <a:prstGeom prst="rect">
              <a:avLst/>
            </a:prstGeom>
            <a:noFill/>
          </p:spPr>
          <p:txBody>
            <a:bodyPr wrap="square">
              <a:spAutoFit/>
            </a:bodyPr>
            <a:lstStyle/>
            <a:p>
              <a:pPr algn="ctr"/>
              <a:r>
                <a:rPr lang="ar-SA" sz="4000" b="1" dirty="0">
                  <a:latin typeface="Calibri" panose="020F0502020204030204" pitchFamily="34" charset="0"/>
                  <a:cs typeface="Calibri" panose="020F0502020204030204" pitchFamily="34" charset="0"/>
                </a:rPr>
                <a:t>الرسوم المتحركة ثلاثية</a:t>
              </a:r>
            </a:p>
            <a:p>
              <a:pPr algn="ctr"/>
              <a:r>
                <a:rPr lang="ar-SA" sz="4000" b="1" dirty="0">
                  <a:latin typeface="Calibri" panose="020F0502020204030204" pitchFamily="34" charset="0"/>
                  <a:cs typeface="Calibri" panose="020F0502020204030204" pitchFamily="34" charset="0"/>
                </a:rPr>
                <a:t> الأبعاد</a:t>
              </a:r>
            </a:p>
          </p:txBody>
        </p:sp>
      </p:grpSp>
      <p:grpSp>
        <p:nvGrpSpPr>
          <p:cNvPr id="20" name="مجموعة 19">
            <a:extLst>
              <a:ext uri="{FF2B5EF4-FFF2-40B4-BE49-F238E27FC236}">
                <a16:creationId xmlns:a16="http://schemas.microsoft.com/office/drawing/2014/main" id="{32B5E07E-D609-47F3-A7EF-B9AA84C77D9B}"/>
              </a:ext>
            </a:extLst>
          </p:cNvPr>
          <p:cNvGrpSpPr/>
          <p:nvPr/>
        </p:nvGrpSpPr>
        <p:grpSpPr>
          <a:xfrm>
            <a:off x="116127" y="2945050"/>
            <a:ext cx="2602523" cy="3440902"/>
            <a:chOff x="90117" y="2253078"/>
            <a:chExt cx="2973181" cy="3604846"/>
          </a:xfrm>
        </p:grpSpPr>
        <p:pic>
          <p:nvPicPr>
            <p:cNvPr id="6" name="صورة 5">
              <a:extLst>
                <a:ext uri="{FF2B5EF4-FFF2-40B4-BE49-F238E27FC236}">
                  <a16:creationId xmlns:a16="http://schemas.microsoft.com/office/drawing/2014/main" id="{DFE54DDD-4DDB-40F5-AF79-3B590298A2D9}"/>
                </a:ext>
              </a:extLst>
            </p:cNvPr>
            <p:cNvPicPr>
              <a:picLocks noChangeAspect="1"/>
            </p:cNvPicPr>
            <p:nvPr/>
          </p:nvPicPr>
          <p:blipFill rotWithShape="1">
            <a:blip r:embed="rId2">
              <a:clrChange>
                <a:clrFrom>
                  <a:srgbClr val="FFFFFF"/>
                </a:clrFrom>
                <a:clrTo>
                  <a:srgbClr val="FFFFFF">
                    <a:alpha val="0"/>
                  </a:srgbClr>
                </a:clrTo>
              </a:clrChange>
            </a:blip>
            <a:srcRect l="11545" t="2790" r="12298" b="4873"/>
            <a:stretch/>
          </p:blipFill>
          <p:spPr>
            <a:xfrm>
              <a:off x="90117" y="2253078"/>
              <a:ext cx="2973181" cy="3604846"/>
            </a:xfrm>
            <a:prstGeom prst="rect">
              <a:avLst/>
            </a:prstGeom>
          </p:spPr>
        </p:pic>
        <p:sp>
          <p:nvSpPr>
            <p:cNvPr id="19" name="مربع نص 18">
              <a:extLst>
                <a:ext uri="{FF2B5EF4-FFF2-40B4-BE49-F238E27FC236}">
                  <a16:creationId xmlns:a16="http://schemas.microsoft.com/office/drawing/2014/main" id="{1F5DF13E-810F-47B0-98DB-D7D902729B65}"/>
                </a:ext>
              </a:extLst>
            </p:cNvPr>
            <p:cNvSpPr txBox="1"/>
            <p:nvPr/>
          </p:nvSpPr>
          <p:spPr>
            <a:xfrm>
              <a:off x="740188" y="3596772"/>
              <a:ext cx="1891912" cy="1323439"/>
            </a:xfrm>
            <a:prstGeom prst="rect">
              <a:avLst/>
            </a:prstGeom>
            <a:noFill/>
          </p:spPr>
          <p:txBody>
            <a:bodyPr wrap="square">
              <a:spAutoFit/>
            </a:bodyPr>
            <a:lstStyle/>
            <a:p>
              <a:pPr algn="ctr"/>
              <a:r>
                <a:rPr lang="ar-SA" sz="4000" b="1" dirty="0">
                  <a:latin typeface="Calibri" panose="020F0502020204030204" pitchFamily="34" charset="0"/>
                  <a:cs typeface="Calibri" panose="020F0502020204030204" pitchFamily="34" charset="0"/>
                </a:rPr>
                <a:t>إيقاف الحركة</a:t>
              </a:r>
            </a:p>
          </p:txBody>
        </p:sp>
      </p:grpSp>
      <p:sp>
        <p:nvSpPr>
          <p:cNvPr id="21" name="مربع نص 20">
            <a:extLst>
              <a:ext uri="{FF2B5EF4-FFF2-40B4-BE49-F238E27FC236}">
                <a16:creationId xmlns:a16="http://schemas.microsoft.com/office/drawing/2014/main" id="{6BA54184-5BE9-4E4D-9DCA-12B5B0CBF3F3}"/>
              </a:ext>
            </a:extLst>
          </p:cNvPr>
          <p:cNvSpPr txBox="1"/>
          <p:nvPr/>
        </p:nvSpPr>
        <p:spPr>
          <a:xfrm>
            <a:off x="3287562" y="725943"/>
            <a:ext cx="6098344" cy="830997"/>
          </a:xfrm>
          <a:prstGeom prst="rect">
            <a:avLst/>
          </a:prstGeom>
          <a:noFill/>
        </p:spPr>
        <p:txBody>
          <a:bodyPr wrap="square">
            <a:spAutoFit/>
          </a:bodyPr>
          <a:lstStyle/>
          <a:p>
            <a:pPr algn="ctr"/>
            <a:r>
              <a:rPr lang="ar-SA" sz="4800" b="1" dirty="0">
                <a:solidFill>
                  <a:schemeClr val="accent2">
                    <a:lumMod val="75000"/>
                  </a:schemeClr>
                </a:solidFill>
                <a:latin typeface="Calibri" panose="020F0502020204030204" pitchFamily="34" charset="0"/>
                <a:cs typeface="Calibri" panose="020F0502020204030204" pitchFamily="34" charset="0"/>
              </a:rPr>
              <a:t>أنواع الرسوم المتحركة وهي:</a:t>
            </a:r>
          </a:p>
        </p:txBody>
      </p:sp>
    </p:spTree>
    <p:extLst>
      <p:ext uri="{BB962C8B-B14F-4D97-AF65-F5344CB8AC3E}">
        <p14:creationId xmlns:p14="http://schemas.microsoft.com/office/powerpoint/2010/main" val="3306345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4">
            <a:extLst>
              <a:ext uri="{FF2B5EF4-FFF2-40B4-BE49-F238E27FC236}">
                <a16:creationId xmlns:a16="http://schemas.microsoft.com/office/drawing/2014/main" id="{ACB59A99-97B0-4C41-8850-3FC799CF3F82}"/>
              </a:ext>
            </a:extLst>
          </p:cNvPr>
          <p:cNvGrpSpPr/>
          <p:nvPr/>
        </p:nvGrpSpPr>
        <p:grpSpPr>
          <a:xfrm>
            <a:off x="1901012" y="0"/>
            <a:ext cx="8389976" cy="6858000"/>
            <a:chOff x="1901012" y="0"/>
            <a:chExt cx="8389976" cy="6858000"/>
          </a:xfrm>
        </p:grpSpPr>
        <p:pic>
          <p:nvPicPr>
            <p:cNvPr id="3" name="صورة 2">
              <a:extLst>
                <a:ext uri="{FF2B5EF4-FFF2-40B4-BE49-F238E27FC236}">
                  <a16:creationId xmlns:a16="http://schemas.microsoft.com/office/drawing/2014/main" id="{19B16188-32B0-4391-B65A-CED8F53F3FF9}"/>
                </a:ext>
              </a:extLst>
            </p:cNvPr>
            <p:cNvPicPr>
              <a:picLocks noChangeAspect="1"/>
            </p:cNvPicPr>
            <p:nvPr/>
          </p:nvPicPr>
          <p:blipFill>
            <a:blip r:embed="rId2">
              <a:clrChange>
                <a:clrFrom>
                  <a:srgbClr val="FFFFFF"/>
                </a:clrFrom>
                <a:clrTo>
                  <a:srgbClr val="FFFFFF">
                    <a:alpha val="0"/>
                  </a:srgbClr>
                </a:clrTo>
              </a:clrChange>
              <a:duotone>
                <a:schemeClr val="accent6">
                  <a:shade val="45000"/>
                  <a:satMod val="135000"/>
                </a:schemeClr>
                <a:prstClr val="white"/>
              </a:duotone>
            </a:blip>
            <a:stretch>
              <a:fillRect/>
            </a:stretch>
          </p:blipFill>
          <p:spPr>
            <a:xfrm>
              <a:off x="2107223" y="0"/>
              <a:ext cx="7977554" cy="6858000"/>
            </a:xfrm>
            <a:prstGeom prst="rect">
              <a:avLst/>
            </a:prstGeom>
          </p:spPr>
        </p:pic>
        <p:sp>
          <p:nvSpPr>
            <p:cNvPr id="4" name="مربع نص 3">
              <a:extLst>
                <a:ext uri="{FF2B5EF4-FFF2-40B4-BE49-F238E27FC236}">
                  <a16:creationId xmlns:a16="http://schemas.microsoft.com/office/drawing/2014/main" id="{B440329A-812D-4D43-8651-BE35CCB4CDB4}"/>
                </a:ext>
              </a:extLst>
            </p:cNvPr>
            <p:cNvSpPr txBox="1"/>
            <p:nvPr/>
          </p:nvSpPr>
          <p:spPr>
            <a:xfrm>
              <a:off x="1901012" y="2446515"/>
              <a:ext cx="8389976" cy="2185214"/>
            </a:xfrm>
            <a:prstGeom prst="rect">
              <a:avLst/>
            </a:prstGeom>
            <a:noFill/>
          </p:spPr>
          <p:txBody>
            <a:bodyPr wrap="square">
              <a:spAutoFit/>
            </a:bodyPr>
            <a:lstStyle/>
            <a:p>
              <a:pPr algn="ctr"/>
              <a:r>
                <a:rPr lang="ar-SA" sz="4800" b="1" dirty="0">
                  <a:latin typeface="Calibri" panose="020F0502020204030204" pitchFamily="34" charset="0"/>
                  <a:cs typeface="Calibri" panose="020F0502020204030204" pitchFamily="34" charset="0"/>
                </a:rPr>
                <a:t>الرسوم المتحركة ثنائية الأبعاد</a:t>
              </a:r>
            </a:p>
            <a:p>
              <a:pPr algn="ctr"/>
              <a:endParaRPr lang="ar-SA" sz="4800" b="1" dirty="0">
                <a:latin typeface="Calibri" panose="020F0502020204030204" pitchFamily="34" charset="0"/>
                <a:cs typeface="Calibri" panose="020F0502020204030204" pitchFamily="34" charset="0"/>
              </a:endParaRPr>
            </a:p>
            <a:p>
              <a:pPr algn="ctr"/>
              <a:r>
                <a:rPr lang="en-US" sz="4000" b="1" dirty="0">
                  <a:solidFill>
                    <a:srgbClr val="C00000"/>
                  </a:solidFill>
                </a:rPr>
                <a:t>2D Animation</a:t>
              </a:r>
              <a:endParaRPr lang="ar-SA" sz="4000" b="1" dirty="0">
                <a:solidFill>
                  <a:srgbClr val="C0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57935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DB1C473E-7799-4064-BABC-992DAC449CA2}"/>
              </a:ext>
            </a:extLst>
          </p:cNvPr>
          <p:cNvSpPr txBox="1"/>
          <p:nvPr/>
        </p:nvSpPr>
        <p:spPr>
          <a:xfrm>
            <a:off x="804789" y="865926"/>
            <a:ext cx="10582421" cy="584775"/>
          </a:xfrm>
          <a:prstGeom prst="rect">
            <a:avLst/>
          </a:prstGeom>
          <a:noFill/>
        </p:spPr>
        <p:txBody>
          <a:bodyPr wrap="square">
            <a:spAutoFit/>
          </a:bodyPr>
          <a:lstStyle/>
          <a:p>
            <a:pPr marL="514350" indent="-514350" algn="ctr">
              <a:buFont typeface="+mj-lt"/>
              <a:buAutoNum type="arabicPeriod"/>
            </a:pPr>
            <a:r>
              <a:rPr lang="ar-SA" sz="3200" b="1" dirty="0">
                <a:solidFill>
                  <a:srgbClr val="002060"/>
                </a:solidFill>
                <a:latin typeface="Calibri" panose="020F0502020204030204" pitchFamily="34" charset="0"/>
                <a:cs typeface="Calibri" panose="020F0502020204030204" pitchFamily="34" charset="0"/>
              </a:rPr>
              <a:t>الرسوم المتحركة التقليدية ثنائية الأبعاد </a:t>
            </a:r>
            <a:r>
              <a:rPr lang="en-US" sz="3200" b="1" dirty="0">
                <a:solidFill>
                  <a:srgbClr val="0070C0"/>
                </a:solidFill>
                <a:latin typeface="Calibri" panose="020F0502020204030204" pitchFamily="34" charset="0"/>
                <a:cs typeface="Calibri" panose="020F0502020204030204" pitchFamily="34" charset="0"/>
              </a:rPr>
              <a:t>2D Animation Traditional</a:t>
            </a:r>
            <a:endParaRPr lang="ar-SA" sz="3200" b="1" dirty="0">
              <a:solidFill>
                <a:srgbClr val="0070C0"/>
              </a:solidFill>
              <a:latin typeface="Calibri" panose="020F0502020204030204" pitchFamily="34" charset="0"/>
              <a:cs typeface="Calibri" panose="020F0502020204030204" pitchFamily="34" charset="0"/>
            </a:endParaRPr>
          </a:p>
        </p:txBody>
      </p:sp>
      <p:sp>
        <p:nvSpPr>
          <p:cNvPr id="6" name="مربع نص 5">
            <a:extLst>
              <a:ext uri="{FF2B5EF4-FFF2-40B4-BE49-F238E27FC236}">
                <a16:creationId xmlns:a16="http://schemas.microsoft.com/office/drawing/2014/main" id="{FE59AE8A-7D0D-4C1E-80AB-1B6268960D69}"/>
              </a:ext>
            </a:extLst>
          </p:cNvPr>
          <p:cNvSpPr txBox="1"/>
          <p:nvPr/>
        </p:nvSpPr>
        <p:spPr>
          <a:xfrm>
            <a:off x="4464300" y="2463212"/>
            <a:ext cx="7477853" cy="3416320"/>
          </a:xfrm>
          <a:prstGeom prst="rect">
            <a:avLst/>
          </a:prstGeom>
          <a:noFill/>
        </p:spPr>
        <p:txBody>
          <a:bodyPr wrap="square">
            <a:spAutoFit/>
          </a:bodyPr>
          <a:lstStyle/>
          <a:p>
            <a:r>
              <a:rPr lang="ar-SA" sz="3600" b="1" dirty="0">
                <a:latin typeface="Calibri" panose="020F0502020204030204" pitchFamily="34" charset="0"/>
                <a:cs typeface="Calibri" panose="020F0502020204030204" pitchFamily="34" charset="0"/>
              </a:rPr>
              <a:t>الرســوم المتحركة ثنائية الأبعاد المرســومة يدوياً هي طريقة تقليدية بدأت منذ أواخر القرن التاســع عشــر، حيث يتم نقل القصص عن طريق تحريك الشــخصيات والخلفيات في فضاء ثنائي الأبعاد، من خلال رســم 24 رســماً متبوعا بآخر في وضع مختلف قليلاً بمعدل 24 إطاراً في الثانية.</a:t>
            </a:r>
          </a:p>
        </p:txBody>
      </p:sp>
      <p:pic>
        <p:nvPicPr>
          <p:cNvPr id="8" name="صورة 7">
            <a:extLst>
              <a:ext uri="{FF2B5EF4-FFF2-40B4-BE49-F238E27FC236}">
                <a16:creationId xmlns:a16="http://schemas.microsoft.com/office/drawing/2014/main" id="{E6774A0D-704A-409F-8188-B2E9D0B3BC4E}"/>
              </a:ext>
            </a:extLst>
          </p:cNvPr>
          <p:cNvPicPr>
            <a:picLocks noChangeAspect="1"/>
          </p:cNvPicPr>
          <p:nvPr/>
        </p:nvPicPr>
        <p:blipFill>
          <a:blip r:embed="rId2"/>
          <a:stretch>
            <a:fillRect/>
          </a:stretch>
        </p:blipFill>
        <p:spPr>
          <a:xfrm>
            <a:off x="523433" y="3006969"/>
            <a:ext cx="3183988" cy="3183988"/>
          </a:xfrm>
          <a:prstGeom prst="rect">
            <a:avLst/>
          </a:prstGeom>
        </p:spPr>
      </p:pic>
    </p:spTree>
    <p:extLst>
      <p:ext uri="{BB962C8B-B14F-4D97-AF65-F5344CB8AC3E}">
        <p14:creationId xmlns:p14="http://schemas.microsoft.com/office/powerpoint/2010/main" val="3171726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606DA85-58E5-4D97-8184-842B2D08CF9A}"/>
              </a:ext>
            </a:extLst>
          </p:cNvPr>
          <p:cNvSpPr txBox="1"/>
          <p:nvPr/>
        </p:nvSpPr>
        <p:spPr>
          <a:xfrm>
            <a:off x="811237" y="726985"/>
            <a:ext cx="10569526" cy="584775"/>
          </a:xfrm>
          <a:prstGeom prst="rect">
            <a:avLst/>
          </a:prstGeom>
          <a:noFill/>
        </p:spPr>
        <p:txBody>
          <a:bodyPr wrap="square">
            <a:spAutoFit/>
          </a:bodyPr>
          <a:lstStyle/>
          <a:p>
            <a:r>
              <a:rPr lang="ar-SA" sz="3200" b="1" dirty="0">
                <a:latin typeface="Calibri" panose="020F0502020204030204" pitchFamily="34" charset="0"/>
                <a:cs typeface="Calibri" panose="020F0502020204030204" pitchFamily="34" charset="0"/>
              </a:rPr>
              <a:t>2 . الرسوم المتحركة الرقمية ثنائية الأبعاد </a:t>
            </a:r>
            <a:r>
              <a:rPr lang="en-US" sz="3200" b="1" dirty="0">
                <a:solidFill>
                  <a:srgbClr val="0070C0"/>
                </a:solidFill>
              </a:rPr>
              <a:t>Digital</a:t>
            </a:r>
            <a:r>
              <a:rPr lang="en-US" sz="3200" b="1" dirty="0"/>
              <a:t> </a:t>
            </a:r>
            <a:r>
              <a:rPr lang="ar-SA" sz="3200" b="1" dirty="0"/>
              <a:t> </a:t>
            </a:r>
            <a:r>
              <a:rPr lang="en-US" sz="3200" b="1" dirty="0">
                <a:solidFill>
                  <a:srgbClr val="0070C0"/>
                </a:solidFill>
              </a:rPr>
              <a:t>2D</a:t>
            </a:r>
            <a:r>
              <a:rPr lang="en-US" sz="3200" b="1" dirty="0"/>
              <a:t> </a:t>
            </a:r>
            <a:r>
              <a:rPr lang="en-US" sz="3200" b="1" dirty="0">
                <a:solidFill>
                  <a:srgbClr val="0070C0"/>
                </a:solidFill>
              </a:rPr>
              <a:t>Animation</a:t>
            </a:r>
            <a:endParaRPr lang="ar-SA" sz="3200" b="1" dirty="0">
              <a:solidFill>
                <a:srgbClr val="0070C0"/>
              </a:solidFill>
              <a:latin typeface="Calibri" panose="020F0502020204030204" pitchFamily="34" charset="0"/>
              <a:cs typeface="Calibri" panose="020F0502020204030204" pitchFamily="34" charset="0"/>
            </a:endParaRPr>
          </a:p>
        </p:txBody>
      </p:sp>
      <p:sp>
        <p:nvSpPr>
          <p:cNvPr id="5" name="مربع نص 4">
            <a:extLst>
              <a:ext uri="{FF2B5EF4-FFF2-40B4-BE49-F238E27FC236}">
                <a16:creationId xmlns:a16="http://schemas.microsoft.com/office/drawing/2014/main" id="{B22BCAD5-CE57-4A22-9782-FE855F9B775D}"/>
              </a:ext>
            </a:extLst>
          </p:cNvPr>
          <p:cNvSpPr txBox="1"/>
          <p:nvPr/>
        </p:nvSpPr>
        <p:spPr>
          <a:xfrm>
            <a:off x="5027119" y="2300323"/>
            <a:ext cx="6503588" cy="2554545"/>
          </a:xfrm>
          <a:prstGeom prst="rect">
            <a:avLst/>
          </a:prstGeom>
          <a:noFill/>
        </p:spPr>
        <p:txBody>
          <a:bodyPr wrap="square">
            <a:spAutoFit/>
          </a:bodyPr>
          <a:lstStyle/>
          <a:p>
            <a:pPr algn="ctr"/>
            <a:r>
              <a:rPr lang="ar-SA" sz="4000" b="1" dirty="0">
                <a:latin typeface="Calibri" panose="020F0502020204030204" pitchFamily="34" charset="0"/>
                <a:cs typeface="Calibri" panose="020F0502020204030204" pitchFamily="34" charset="0"/>
              </a:rPr>
              <a:t>هي مزيج من التقنية الفنية والوســائط التي تخلق وهماً بالحركة، وتتم باســتخدام أجهزة الكمبيوتر في مساحة افتراضية رقمية. </a:t>
            </a:r>
          </a:p>
        </p:txBody>
      </p:sp>
      <p:pic>
        <p:nvPicPr>
          <p:cNvPr id="9" name="صورة 8">
            <a:extLst>
              <a:ext uri="{FF2B5EF4-FFF2-40B4-BE49-F238E27FC236}">
                <a16:creationId xmlns:a16="http://schemas.microsoft.com/office/drawing/2014/main" id="{F8A0653F-5C12-4320-9456-705B7D305F9F}"/>
              </a:ext>
            </a:extLst>
          </p:cNvPr>
          <p:cNvPicPr>
            <a:picLocks noChangeAspect="1"/>
          </p:cNvPicPr>
          <p:nvPr/>
        </p:nvPicPr>
        <p:blipFill>
          <a:blip r:embed="rId2"/>
          <a:stretch>
            <a:fillRect/>
          </a:stretch>
        </p:blipFill>
        <p:spPr>
          <a:xfrm>
            <a:off x="1524000" y="2627896"/>
            <a:ext cx="3503119" cy="3503119"/>
          </a:xfrm>
          <a:prstGeom prst="rect">
            <a:avLst/>
          </a:prstGeom>
        </p:spPr>
      </p:pic>
    </p:spTree>
    <p:extLst>
      <p:ext uri="{BB962C8B-B14F-4D97-AF65-F5344CB8AC3E}">
        <p14:creationId xmlns:p14="http://schemas.microsoft.com/office/powerpoint/2010/main" val="1705324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A91FF09-CCC1-4C95-9BB4-25BDB990E375}"/>
              </a:ext>
            </a:extLst>
          </p:cNvPr>
          <p:cNvPicPr>
            <a:picLocks noChangeAspect="1"/>
          </p:cNvPicPr>
          <p:nvPr/>
        </p:nvPicPr>
        <p:blipFill rotWithShape="1">
          <a:blip r:embed="rId2"/>
          <a:srcRect t="10714"/>
          <a:stretch/>
        </p:blipFill>
        <p:spPr>
          <a:xfrm>
            <a:off x="222250" y="1232671"/>
            <a:ext cx="9327856" cy="5040754"/>
          </a:xfrm>
          <a:prstGeom prst="rect">
            <a:avLst/>
          </a:prstGeom>
        </p:spPr>
      </p:pic>
      <p:sp>
        <p:nvSpPr>
          <p:cNvPr id="4" name="مربع نص 3">
            <a:extLst>
              <a:ext uri="{FF2B5EF4-FFF2-40B4-BE49-F238E27FC236}">
                <a16:creationId xmlns:a16="http://schemas.microsoft.com/office/drawing/2014/main" id="{2E3FE79B-252A-4922-A85D-F2F36D564E72}"/>
              </a:ext>
            </a:extLst>
          </p:cNvPr>
          <p:cNvSpPr txBox="1"/>
          <p:nvPr/>
        </p:nvSpPr>
        <p:spPr>
          <a:xfrm>
            <a:off x="5561156" y="368273"/>
            <a:ext cx="6098344" cy="769441"/>
          </a:xfrm>
          <a:prstGeom prst="rect">
            <a:avLst/>
          </a:prstGeom>
          <a:noFill/>
        </p:spPr>
        <p:txBody>
          <a:bodyPr wrap="square">
            <a:spAutoFit/>
          </a:bodyPr>
          <a:lstStyle/>
          <a:p>
            <a:r>
              <a:rPr lang="ar-SA" sz="4400" b="1" dirty="0">
                <a:latin typeface="Calibri" panose="020F0502020204030204" pitchFamily="34" charset="0"/>
                <a:cs typeface="Calibri" panose="020F0502020204030204" pitchFamily="34" charset="0"/>
              </a:rPr>
              <a:t>الأفلام </a:t>
            </a:r>
            <a:r>
              <a:rPr lang="en-US" sz="4400" b="1" dirty="0">
                <a:latin typeface="Calibri" panose="020F0502020204030204" pitchFamily="34" charset="0"/>
                <a:cs typeface="Calibri" panose="020F0502020204030204" pitchFamily="34" charset="0"/>
              </a:rPr>
              <a:t>Films</a:t>
            </a:r>
            <a:endParaRPr lang="ar-SA" sz="4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9556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AB9ED5C4-0C08-47D7-B97A-0913EAA62010}"/>
              </a:ext>
            </a:extLst>
          </p:cNvPr>
          <p:cNvPicPr>
            <a:picLocks noChangeAspect="1"/>
          </p:cNvPicPr>
          <p:nvPr/>
        </p:nvPicPr>
        <p:blipFill rotWithShape="1">
          <a:blip r:embed="rId2"/>
          <a:srcRect l="11451" t="15750" r="32391" b="10643"/>
          <a:stretch/>
        </p:blipFill>
        <p:spPr>
          <a:xfrm>
            <a:off x="998533" y="1135984"/>
            <a:ext cx="4407877" cy="2447761"/>
          </a:xfrm>
          <a:prstGeom prst="rect">
            <a:avLst/>
          </a:prstGeom>
        </p:spPr>
      </p:pic>
      <p:sp>
        <p:nvSpPr>
          <p:cNvPr id="5" name="مربع نص 4">
            <a:extLst>
              <a:ext uri="{FF2B5EF4-FFF2-40B4-BE49-F238E27FC236}">
                <a16:creationId xmlns:a16="http://schemas.microsoft.com/office/drawing/2014/main" id="{F10F1BB2-E443-45EA-8DE3-BDA1F0EC6123}"/>
              </a:ext>
            </a:extLst>
          </p:cNvPr>
          <p:cNvSpPr txBox="1"/>
          <p:nvPr/>
        </p:nvSpPr>
        <p:spPr>
          <a:xfrm>
            <a:off x="5758103" y="1078464"/>
            <a:ext cx="6098344" cy="707886"/>
          </a:xfrm>
          <a:prstGeom prst="rect">
            <a:avLst/>
          </a:prstGeom>
          <a:noFill/>
        </p:spPr>
        <p:txBody>
          <a:bodyPr wrap="square">
            <a:spAutoFit/>
          </a:bodyPr>
          <a:lstStyle/>
          <a:p>
            <a:r>
              <a:rPr lang="ar-SA" sz="4000" b="1" dirty="0">
                <a:latin typeface="Calibri" panose="020F0502020204030204" pitchFamily="34" charset="0"/>
                <a:cs typeface="Calibri" panose="020F0502020204030204" pitchFamily="34" charset="0"/>
              </a:rPr>
              <a:t>العروض التلفزيونية </a:t>
            </a:r>
            <a:r>
              <a:rPr lang="en-US" sz="4000" b="1" dirty="0">
                <a:latin typeface="Calibri" panose="020F0502020204030204" pitchFamily="34" charset="0"/>
                <a:cs typeface="Calibri" panose="020F0502020204030204" pitchFamily="34" charset="0"/>
              </a:rPr>
              <a:t>TV shows</a:t>
            </a:r>
            <a:endParaRPr lang="ar-SA" sz="4000" b="1" dirty="0">
              <a:latin typeface="Calibri" panose="020F0502020204030204" pitchFamily="34" charset="0"/>
              <a:cs typeface="Calibri" panose="020F0502020204030204" pitchFamily="34" charset="0"/>
            </a:endParaRPr>
          </a:p>
        </p:txBody>
      </p:sp>
      <p:sp>
        <p:nvSpPr>
          <p:cNvPr id="7" name="مربع نص 6">
            <a:extLst>
              <a:ext uri="{FF2B5EF4-FFF2-40B4-BE49-F238E27FC236}">
                <a16:creationId xmlns:a16="http://schemas.microsoft.com/office/drawing/2014/main" id="{6549F5D7-8B2B-4645-A883-8C6C4E33C0D2}"/>
              </a:ext>
            </a:extLst>
          </p:cNvPr>
          <p:cNvSpPr txBox="1"/>
          <p:nvPr/>
        </p:nvSpPr>
        <p:spPr>
          <a:xfrm>
            <a:off x="575876" y="4276578"/>
            <a:ext cx="11040248" cy="2062103"/>
          </a:xfrm>
          <a:prstGeom prst="rect">
            <a:avLst/>
          </a:prstGeom>
          <a:noFill/>
        </p:spPr>
        <p:txBody>
          <a:bodyPr wrap="square">
            <a:spAutoFit/>
          </a:bodyPr>
          <a:lstStyle/>
          <a:p>
            <a:r>
              <a:rPr lang="ar-SA" sz="3200" b="1" dirty="0">
                <a:latin typeface="Calibri" panose="020F0502020204030204" pitchFamily="34" charset="0"/>
                <a:cs typeface="Calibri" panose="020F0502020204030204" pitchFamily="34" charset="0"/>
              </a:rPr>
              <a:t>هو مسلســل رســوم متحركة تلفزيوني سعودي ساخر، عرض منه ثالثة أجزاء، الأول منه عام ،2011 والثاني والثالث في عامي 2012 و 2013 ، و يتناول المسلســل أحداثا لشــخصيات تعيش في البادية، ويتناقض الأفراد بين اهتماماتهم ما بين الحداثة وواقع الحياة البدوية.</a:t>
            </a:r>
          </a:p>
        </p:txBody>
      </p:sp>
    </p:spTree>
    <p:extLst>
      <p:ext uri="{BB962C8B-B14F-4D97-AF65-F5344CB8AC3E}">
        <p14:creationId xmlns:p14="http://schemas.microsoft.com/office/powerpoint/2010/main" val="1924343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E599D60-903E-4CBC-A122-2A3E3CFACA41}"/>
              </a:ext>
            </a:extLst>
          </p:cNvPr>
          <p:cNvSpPr txBox="1"/>
          <p:nvPr/>
        </p:nvSpPr>
        <p:spPr>
          <a:xfrm>
            <a:off x="5496951" y="553888"/>
            <a:ext cx="6098344" cy="707886"/>
          </a:xfrm>
          <a:prstGeom prst="rect">
            <a:avLst/>
          </a:prstGeom>
          <a:noFill/>
        </p:spPr>
        <p:txBody>
          <a:bodyPr wrap="square">
            <a:spAutoFit/>
          </a:bodyPr>
          <a:lstStyle/>
          <a:p>
            <a:r>
              <a:rPr lang="ar-SA" sz="4000" b="1" dirty="0">
                <a:latin typeface="Calibri" panose="020F0502020204030204" pitchFamily="34" charset="0"/>
                <a:cs typeface="Calibri" panose="020F0502020204030204" pitchFamily="34" charset="0"/>
              </a:rPr>
              <a:t>الألعاب </a:t>
            </a:r>
            <a:r>
              <a:rPr lang="en-US" sz="4000" b="1" dirty="0">
                <a:latin typeface="Calibri" panose="020F0502020204030204" pitchFamily="34" charset="0"/>
                <a:cs typeface="Calibri" panose="020F0502020204030204" pitchFamily="34" charset="0"/>
              </a:rPr>
              <a:t>Games</a:t>
            </a:r>
            <a:endParaRPr lang="ar-SA" sz="4000" b="1" dirty="0">
              <a:latin typeface="Calibri" panose="020F0502020204030204" pitchFamily="34" charset="0"/>
              <a:cs typeface="Calibri" panose="020F0502020204030204" pitchFamily="34" charset="0"/>
            </a:endParaRPr>
          </a:p>
        </p:txBody>
      </p:sp>
      <p:pic>
        <p:nvPicPr>
          <p:cNvPr id="5" name="صورة 4">
            <a:extLst>
              <a:ext uri="{FF2B5EF4-FFF2-40B4-BE49-F238E27FC236}">
                <a16:creationId xmlns:a16="http://schemas.microsoft.com/office/drawing/2014/main" id="{6090CDDA-FCD0-4DA7-9619-EACE1358AA89}"/>
              </a:ext>
            </a:extLst>
          </p:cNvPr>
          <p:cNvPicPr>
            <a:picLocks noChangeAspect="1"/>
          </p:cNvPicPr>
          <p:nvPr/>
        </p:nvPicPr>
        <p:blipFill rotWithShape="1">
          <a:blip r:embed="rId2"/>
          <a:srcRect l="3721" r="6638"/>
          <a:stretch/>
        </p:blipFill>
        <p:spPr>
          <a:xfrm>
            <a:off x="532176" y="1928122"/>
            <a:ext cx="11127648" cy="4263447"/>
          </a:xfrm>
          <a:prstGeom prst="rect">
            <a:avLst/>
          </a:prstGeom>
          <a:ln>
            <a:solidFill>
              <a:schemeClr val="bg2"/>
            </a:solidFill>
          </a:ln>
        </p:spPr>
      </p:pic>
    </p:spTree>
    <p:extLst>
      <p:ext uri="{BB962C8B-B14F-4D97-AF65-F5344CB8AC3E}">
        <p14:creationId xmlns:p14="http://schemas.microsoft.com/office/powerpoint/2010/main" val="3315624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2FD7A9DB-195B-4E6E-A126-FCCE7C4317F6}"/>
              </a:ext>
            </a:extLst>
          </p:cNvPr>
          <p:cNvGrpSpPr/>
          <p:nvPr/>
        </p:nvGrpSpPr>
        <p:grpSpPr>
          <a:xfrm>
            <a:off x="2107223" y="0"/>
            <a:ext cx="7977554" cy="6858000"/>
            <a:chOff x="2107223" y="0"/>
            <a:chExt cx="7977554" cy="6858000"/>
          </a:xfrm>
        </p:grpSpPr>
        <p:pic>
          <p:nvPicPr>
            <p:cNvPr id="3" name="صورة 2">
              <a:extLst>
                <a:ext uri="{FF2B5EF4-FFF2-40B4-BE49-F238E27FC236}">
                  <a16:creationId xmlns:a16="http://schemas.microsoft.com/office/drawing/2014/main" id="{19B16188-32B0-4391-B65A-CED8F53F3FF9}"/>
                </a:ext>
              </a:extLst>
            </p:cNvPr>
            <p:cNvPicPr>
              <a:picLocks noChangeAspect="1"/>
            </p:cNvPicPr>
            <p:nvPr/>
          </p:nvPicPr>
          <p:blipFill>
            <a:blip r:embed="rId2">
              <a:clrChange>
                <a:clrFrom>
                  <a:srgbClr val="FFFFFF"/>
                </a:clrFrom>
                <a:clrTo>
                  <a:srgbClr val="FFFFFF">
                    <a:alpha val="0"/>
                  </a:srgbClr>
                </a:clrTo>
              </a:clrChange>
              <a:duotone>
                <a:schemeClr val="accent4">
                  <a:shade val="45000"/>
                  <a:satMod val="135000"/>
                </a:schemeClr>
                <a:prstClr val="white"/>
              </a:duotone>
            </a:blip>
            <a:stretch>
              <a:fillRect/>
            </a:stretch>
          </p:blipFill>
          <p:spPr>
            <a:xfrm>
              <a:off x="2107223" y="0"/>
              <a:ext cx="7977554" cy="6858000"/>
            </a:xfrm>
            <a:prstGeom prst="rect">
              <a:avLst/>
            </a:prstGeom>
          </p:spPr>
        </p:pic>
        <p:sp>
          <p:nvSpPr>
            <p:cNvPr id="6" name="مربع نص 5">
              <a:extLst>
                <a:ext uri="{FF2B5EF4-FFF2-40B4-BE49-F238E27FC236}">
                  <a16:creationId xmlns:a16="http://schemas.microsoft.com/office/drawing/2014/main" id="{BC28E407-D2C1-43EA-87D4-C957B225B528}"/>
                </a:ext>
              </a:extLst>
            </p:cNvPr>
            <p:cNvSpPr txBox="1"/>
            <p:nvPr/>
          </p:nvSpPr>
          <p:spPr>
            <a:xfrm>
              <a:off x="3046828" y="2521059"/>
              <a:ext cx="6098344" cy="1815882"/>
            </a:xfrm>
            <a:prstGeom prst="rect">
              <a:avLst/>
            </a:prstGeom>
            <a:noFill/>
          </p:spPr>
          <p:txBody>
            <a:bodyPr wrap="square">
              <a:spAutoFit/>
            </a:bodyPr>
            <a:lstStyle/>
            <a:p>
              <a:pPr algn="ctr"/>
              <a:r>
                <a:rPr lang="ar-SA" sz="4000" b="1" dirty="0">
                  <a:latin typeface="Calibri" panose="020F0502020204030204" pitchFamily="34" charset="0"/>
                  <a:cs typeface="Calibri" panose="020F0502020204030204" pitchFamily="34" charset="0"/>
                </a:rPr>
                <a:t>الرسوم المتحركة ثلاثية الأبعاد</a:t>
              </a:r>
            </a:p>
            <a:p>
              <a:pPr algn="ctr"/>
              <a:endParaRPr lang="ar-SA" sz="4000" b="1" dirty="0">
                <a:latin typeface="Calibri" panose="020F0502020204030204" pitchFamily="34" charset="0"/>
                <a:cs typeface="Calibri" panose="020F0502020204030204" pitchFamily="34" charset="0"/>
              </a:endParaRPr>
            </a:p>
            <a:p>
              <a:pPr algn="ctr"/>
              <a:r>
                <a:rPr lang="en-US" sz="3200" b="1" dirty="0">
                  <a:solidFill>
                    <a:srgbClr val="C00000"/>
                  </a:solidFill>
                  <a:latin typeface="Calibri" panose="020F0502020204030204" pitchFamily="34" charset="0"/>
                  <a:cs typeface="Calibri" panose="020F0502020204030204" pitchFamily="34" charset="0"/>
                </a:rPr>
                <a:t>3D Animation</a:t>
              </a:r>
              <a:endParaRPr lang="ar-SA" sz="3200" b="1" dirty="0">
                <a:solidFill>
                  <a:srgbClr val="C0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222156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2DFB37D-3812-476B-89F6-706E03B4CA53}"/>
              </a:ext>
            </a:extLst>
          </p:cNvPr>
          <p:cNvSpPr txBox="1"/>
          <p:nvPr/>
        </p:nvSpPr>
        <p:spPr>
          <a:xfrm>
            <a:off x="4572000" y="2600961"/>
            <a:ext cx="7116130" cy="3416320"/>
          </a:xfrm>
          <a:prstGeom prst="rect">
            <a:avLst/>
          </a:prstGeom>
          <a:noFill/>
        </p:spPr>
        <p:txBody>
          <a:bodyPr wrap="square">
            <a:spAutoFit/>
          </a:bodyPr>
          <a:lstStyle/>
          <a:p>
            <a:r>
              <a:rPr lang="ar-SA" sz="3600" b="1" dirty="0">
                <a:latin typeface="Calibri" panose="020F0502020204030204" pitchFamily="34" charset="0"/>
                <a:cs typeface="Calibri" panose="020F0502020204030204" pitchFamily="34" charset="0"/>
              </a:rPr>
              <a:t>هي رسوم متحركة لها عرض وارتفاع وعمق، تظهر على هيئة كائنات واقعية، يتم إنشاؤها في مساحة افتراضية ثلاثية الأبعاد، ويكون تحريكها باستخدام برامج الرسوم المتحركة ثلاثية الأبعاد لخلق وهم بالحركة الفعلية للكائن.</a:t>
            </a:r>
          </a:p>
        </p:txBody>
      </p:sp>
      <p:sp>
        <p:nvSpPr>
          <p:cNvPr id="6" name="مربع نص 5">
            <a:extLst>
              <a:ext uri="{FF2B5EF4-FFF2-40B4-BE49-F238E27FC236}">
                <a16:creationId xmlns:a16="http://schemas.microsoft.com/office/drawing/2014/main" id="{4EF89CE2-7E77-4D16-A600-A8E0B857A9A6}"/>
              </a:ext>
            </a:extLst>
          </p:cNvPr>
          <p:cNvSpPr txBox="1"/>
          <p:nvPr/>
        </p:nvSpPr>
        <p:spPr>
          <a:xfrm>
            <a:off x="1815319" y="816010"/>
            <a:ext cx="8561362" cy="1200329"/>
          </a:xfrm>
          <a:prstGeom prst="rect">
            <a:avLst/>
          </a:prstGeom>
          <a:noFill/>
        </p:spPr>
        <p:txBody>
          <a:bodyPr wrap="square">
            <a:spAutoFit/>
          </a:bodyPr>
          <a:lstStyle/>
          <a:p>
            <a:pPr algn="ctr"/>
            <a:r>
              <a:rPr lang="ar-SA" sz="4000" b="1" dirty="0">
                <a:latin typeface="Calibri" panose="020F0502020204030204" pitchFamily="34" charset="0"/>
                <a:cs typeface="Calibri" panose="020F0502020204030204" pitchFamily="34" charset="0"/>
              </a:rPr>
              <a:t>الرسوم المتحركة ثلاثية الأبعاد</a:t>
            </a:r>
          </a:p>
          <a:p>
            <a:pPr algn="ctr"/>
            <a:r>
              <a:rPr lang="en-US" sz="3200" b="1" dirty="0">
                <a:solidFill>
                  <a:srgbClr val="C00000"/>
                </a:solidFill>
                <a:latin typeface="Calibri" panose="020F0502020204030204" pitchFamily="34" charset="0"/>
                <a:cs typeface="Calibri" panose="020F0502020204030204" pitchFamily="34" charset="0"/>
              </a:rPr>
              <a:t>3D Animation</a:t>
            </a:r>
            <a:endParaRPr lang="ar-SA" sz="3200" b="1" dirty="0">
              <a:solidFill>
                <a:srgbClr val="C00000"/>
              </a:solidFill>
              <a:latin typeface="Calibri" panose="020F0502020204030204" pitchFamily="34" charset="0"/>
              <a:cs typeface="Calibri" panose="020F0502020204030204" pitchFamily="34" charset="0"/>
            </a:endParaRPr>
          </a:p>
        </p:txBody>
      </p:sp>
      <p:pic>
        <p:nvPicPr>
          <p:cNvPr id="8" name="صورة 7">
            <a:extLst>
              <a:ext uri="{FF2B5EF4-FFF2-40B4-BE49-F238E27FC236}">
                <a16:creationId xmlns:a16="http://schemas.microsoft.com/office/drawing/2014/main" id="{BE60EC34-C278-4AE0-B390-E9CB952DC25A}"/>
              </a:ext>
            </a:extLst>
          </p:cNvPr>
          <p:cNvPicPr>
            <a:picLocks noChangeAspect="1"/>
          </p:cNvPicPr>
          <p:nvPr/>
        </p:nvPicPr>
        <p:blipFill>
          <a:blip r:embed="rId2"/>
          <a:stretch>
            <a:fillRect/>
          </a:stretch>
        </p:blipFill>
        <p:spPr>
          <a:xfrm>
            <a:off x="611946" y="2836533"/>
            <a:ext cx="3378590" cy="3378590"/>
          </a:xfrm>
          <a:prstGeom prst="rect">
            <a:avLst/>
          </a:prstGeom>
        </p:spPr>
      </p:pic>
    </p:spTree>
    <p:extLst>
      <p:ext uri="{BB962C8B-B14F-4D97-AF65-F5344CB8AC3E}">
        <p14:creationId xmlns:p14="http://schemas.microsoft.com/office/powerpoint/2010/main" val="275577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CC92563F-9FBF-49F9-95A5-D88BBEB293E9}"/>
              </a:ext>
            </a:extLst>
          </p:cNvPr>
          <p:cNvSpPr txBox="1"/>
          <p:nvPr/>
        </p:nvSpPr>
        <p:spPr>
          <a:xfrm>
            <a:off x="5686245" y="697833"/>
            <a:ext cx="4670323" cy="846356"/>
          </a:xfrm>
          <a:prstGeom prst="roundRect">
            <a:avLst>
              <a:gd name="adj" fmla="val 41417"/>
            </a:avLst>
          </a:prstGeom>
          <a:solidFill>
            <a:srgbClr val="417477"/>
          </a:solidFill>
        </p:spPr>
        <p:txBody>
          <a:bodyPr wrap="square">
            <a:spAutoFit/>
          </a:bodyPr>
          <a:lstStyle/>
          <a:p>
            <a:pPr marL="0" marR="0" lvl="0" indent="0" algn="ctr" rtl="1">
              <a:spcBef>
                <a:spcPts val="0"/>
              </a:spcBef>
              <a:spcAft>
                <a:spcPts val="0"/>
              </a:spcAft>
              <a:buClr>
                <a:srgbClr val="3F937C"/>
              </a:buClr>
              <a:buSzPts val="3600"/>
              <a:buFont typeface="Arial"/>
              <a:buNone/>
            </a:pPr>
            <a:r>
              <a:rPr lang="ar-SA" sz="3600" b="1" dirty="0">
                <a:solidFill>
                  <a:schemeClr val="bg1"/>
                </a:solidFill>
                <a:latin typeface="Dubai" panose="020B0503030403030204" pitchFamily="34" charset="-78"/>
                <a:cs typeface="Dubai" panose="020B0503030403030204" pitchFamily="34" charset="-78"/>
              </a:rPr>
              <a:t>الفكرة المحورية : </a:t>
            </a:r>
          </a:p>
        </p:txBody>
      </p:sp>
      <p:sp>
        <p:nvSpPr>
          <p:cNvPr id="6" name="مربع نص 5">
            <a:extLst>
              <a:ext uri="{FF2B5EF4-FFF2-40B4-BE49-F238E27FC236}">
                <a16:creationId xmlns:a16="http://schemas.microsoft.com/office/drawing/2014/main" id="{2A52ED16-C56E-4A0D-BB24-FFB27C2EA4FB}"/>
              </a:ext>
            </a:extLst>
          </p:cNvPr>
          <p:cNvSpPr txBox="1"/>
          <p:nvPr/>
        </p:nvSpPr>
        <p:spPr>
          <a:xfrm>
            <a:off x="4350772" y="2239192"/>
            <a:ext cx="7341267" cy="3416320"/>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التصميم الرقمي والرسم لابتكار شخصيات محققة للتواصل الفاعل مع المجموعة المستهدفة، وبصياغة رسالة اتصالية للتأثير، قائم على معرفة الممارسات العالمية ومتسقة مع التوجهات المحلية لاستخدام مكونات الثقافية السعودية.</a:t>
            </a:r>
          </a:p>
        </p:txBody>
      </p:sp>
      <p:pic>
        <p:nvPicPr>
          <p:cNvPr id="3" name="صورة 2">
            <a:extLst>
              <a:ext uri="{FF2B5EF4-FFF2-40B4-BE49-F238E27FC236}">
                <a16:creationId xmlns:a16="http://schemas.microsoft.com/office/drawing/2014/main" id="{1BA12811-91A2-4495-8B80-7EA4B09B8426}"/>
              </a:ext>
            </a:extLst>
          </p:cNvPr>
          <p:cNvPicPr>
            <a:picLocks noChangeAspect="1"/>
          </p:cNvPicPr>
          <p:nvPr/>
        </p:nvPicPr>
        <p:blipFill>
          <a:blip r:embed="rId2"/>
          <a:stretch>
            <a:fillRect/>
          </a:stretch>
        </p:blipFill>
        <p:spPr>
          <a:xfrm>
            <a:off x="1106129" y="2610348"/>
            <a:ext cx="2967001" cy="2967001"/>
          </a:xfrm>
          <a:prstGeom prst="rect">
            <a:avLst/>
          </a:prstGeom>
        </p:spPr>
      </p:pic>
    </p:spTree>
    <p:extLst>
      <p:ext uri="{BB962C8B-B14F-4D97-AF65-F5344CB8AC3E}">
        <p14:creationId xmlns:p14="http://schemas.microsoft.com/office/powerpoint/2010/main" val="2061882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C5794751-3EB5-41E7-9E29-FBD911093410}"/>
              </a:ext>
            </a:extLst>
          </p:cNvPr>
          <p:cNvSpPr txBox="1"/>
          <p:nvPr/>
        </p:nvSpPr>
        <p:spPr>
          <a:xfrm>
            <a:off x="5350141" y="957347"/>
            <a:ext cx="6098344" cy="769441"/>
          </a:xfrm>
          <a:prstGeom prst="rect">
            <a:avLst/>
          </a:prstGeom>
          <a:noFill/>
        </p:spPr>
        <p:txBody>
          <a:bodyPr wrap="square">
            <a:spAutoFit/>
          </a:bodyPr>
          <a:lstStyle/>
          <a:p>
            <a:r>
              <a:rPr lang="ar-SA" sz="4400" b="1" dirty="0">
                <a:solidFill>
                  <a:srgbClr val="C00000"/>
                </a:solidFill>
                <a:latin typeface="Calibri" panose="020F0502020204030204" pitchFamily="34" charset="0"/>
                <a:cs typeface="Calibri" panose="020F0502020204030204" pitchFamily="34" charset="0"/>
              </a:rPr>
              <a:t>الأفلام </a:t>
            </a:r>
            <a:r>
              <a:rPr lang="en-US" sz="4400" b="1" dirty="0">
                <a:solidFill>
                  <a:srgbClr val="C00000"/>
                </a:solidFill>
                <a:latin typeface="Calibri" panose="020F0502020204030204" pitchFamily="34" charset="0"/>
                <a:cs typeface="Calibri" panose="020F0502020204030204" pitchFamily="34" charset="0"/>
              </a:rPr>
              <a:t>Films</a:t>
            </a:r>
            <a:endParaRPr lang="ar-SA" sz="4400" b="1" dirty="0">
              <a:solidFill>
                <a:srgbClr val="C00000"/>
              </a:solidFill>
              <a:latin typeface="Calibri" panose="020F0502020204030204" pitchFamily="34" charset="0"/>
              <a:cs typeface="Calibri" panose="020F0502020204030204" pitchFamily="34" charset="0"/>
            </a:endParaRPr>
          </a:p>
        </p:txBody>
      </p:sp>
      <p:pic>
        <p:nvPicPr>
          <p:cNvPr id="6" name="صورة 5">
            <a:extLst>
              <a:ext uri="{FF2B5EF4-FFF2-40B4-BE49-F238E27FC236}">
                <a16:creationId xmlns:a16="http://schemas.microsoft.com/office/drawing/2014/main" id="{775B1427-A7AD-4BEB-9C23-C53CE2C01F6B}"/>
              </a:ext>
            </a:extLst>
          </p:cNvPr>
          <p:cNvPicPr>
            <a:picLocks noChangeAspect="1"/>
          </p:cNvPicPr>
          <p:nvPr/>
        </p:nvPicPr>
        <p:blipFill>
          <a:blip r:embed="rId2"/>
          <a:stretch>
            <a:fillRect/>
          </a:stretch>
        </p:blipFill>
        <p:spPr>
          <a:xfrm>
            <a:off x="1941342" y="2731645"/>
            <a:ext cx="2958904" cy="3437819"/>
          </a:xfrm>
          <a:prstGeom prst="rect">
            <a:avLst/>
          </a:prstGeom>
        </p:spPr>
      </p:pic>
      <p:sp>
        <p:nvSpPr>
          <p:cNvPr id="8" name="مربع نص 7">
            <a:extLst>
              <a:ext uri="{FF2B5EF4-FFF2-40B4-BE49-F238E27FC236}">
                <a16:creationId xmlns:a16="http://schemas.microsoft.com/office/drawing/2014/main" id="{8DF21388-A241-4764-97AF-97DA35AD56D0}"/>
              </a:ext>
            </a:extLst>
          </p:cNvPr>
          <p:cNvSpPr txBox="1"/>
          <p:nvPr/>
        </p:nvSpPr>
        <p:spPr>
          <a:xfrm>
            <a:off x="3542221" y="2025748"/>
            <a:ext cx="8016733" cy="1938992"/>
          </a:xfrm>
          <a:prstGeom prst="rect">
            <a:avLst/>
          </a:prstGeom>
          <a:noFill/>
        </p:spPr>
        <p:txBody>
          <a:bodyPr wrap="square">
            <a:spAutoFit/>
          </a:bodyPr>
          <a:lstStyle/>
          <a:p>
            <a:r>
              <a:rPr lang="ar-SA" sz="4000" b="1" dirty="0">
                <a:latin typeface="Calibri" panose="020F0502020204030204" pitchFamily="34" charset="0"/>
                <a:cs typeface="Calibri" panose="020F0502020204030204" pitchFamily="34" charset="0"/>
              </a:rPr>
              <a:t>فلم روائي ثلاثي الأبعاد للرسوم المتحركة باستخدام الكمبيوتر، أنتج عام ،2015 </a:t>
            </a:r>
          </a:p>
          <a:p>
            <a:r>
              <a:rPr lang="ar-SA" sz="4000" b="1" dirty="0">
                <a:latin typeface="Calibri" panose="020F0502020204030204" pitchFamily="34" charset="0"/>
                <a:cs typeface="Calibri" panose="020F0502020204030204" pitchFamily="34" charset="0"/>
              </a:rPr>
              <a:t>يتحدث عن بداية الإسلام.</a:t>
            </a:r>
          </a:p>
        </p:txBody>
      </p:sp>
    </p:spTree>
    <p:extLst>
      <p:ext uri="{BB962C8B-B14F-4D97-AF65-F5344CB8AC3E}">
        <p14:creationId xmlns:p14="http://schemas.microsoft.com/office/powerpoint/2010/main" val="720403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صورة 4">
            <a:extLst>
              <a:ext uri="{FF2B5EF4-FFF2-40B4-BE49-F238E27FC236}">
                <a16:creationId xmlns:a16="http://schemas.microsoft.com/office/drawing/2014/main" id="{70322D5A-A7E8-4ED2-B798-1EDF41565F17}"/>
              </a:ext>
            </a:extLst>
          </p:cNvPr>
          <p:cNvPicPr>
            <a:picLocks noChangeAspect="1"/>
          </p:cNvPicPr>
          <p:nvPr/>
        </p:nvPicPr>
        <p:blipFill>
          <a:blip r:embed="rId2"/>
          <a:stretch>
            <a:fillRect/>
          </a:stretch>
        </p:blipFill>
        <p:spPr>
          <a:xfrm>
            <a:off x="5914801" y="578738"/>
            <a:ext cx="5670549" cy="5670549"/>
          </a:xfrm>
          <a:prstGeom prst="rect">
            <a:avLst/>
          </a:prstGeom>
        </p:spPr>
      </p:pic>
      <p:sp>
        <p:nvSpPr>
          <p:cNvPr id="8" name="مربع نص 7">
            <a:extLst>
              <a:ext uri="{FF2B5EF4-FFF2-40B4-BE49-F238E27FC236}">
                <a16:creationId xmlns:a16="http://schemas.microsoft.com/office/drawing/2014/main" id="{B38100B4-CCBB-403E-B74A-3DD17BCCAEDA}"/>
              </a:ext>
            </a:extLst>
          </p:cNvPr>
          <p:cNvSpPr txBox="1"/>
          <p:nvPr/>
        </p:nvSpPr>
        <p:spPr>
          <a:xfrm>
            <a:off x="607087" y="3429000"/>
            <a:ext cx="4701064" cy="1938992"/>
          </a:xfrm>
          <a:prstGeom prst="rect">
            <a:avLst/>
          </a:prstGeom>
          <a:noFill/>
        </p:spPr>
        <p:txBody>
          <a:bodyPr wrap="square">
            <a:spAutoFit/>
          </a:bodyPr>
          <a:lstStyle/>
          <a:p>
            <a:pPr algn="ctr"/>
            <a:r>
              <a:rPr lang="ar-SA" sz="6000" b="1" dirty="0">
                <a:latin typeface="Calibri" panose="020F0502020204030204" pitchFamily="34" charset="0"/>
                <a:cs typeface="Calibri" panose="020F0502020204030204" pitchFamily="34" charset="0"/>
              </a:rPr>
              <a:t>إيقاف الحركة</a:t>
            </a:r>
          </a:p>
          <a:p>
            <a:pPr algn="ctr"/>
            <a:r>
              <a:rPr lang="ar-SA" sz="6000" b="1" dirty="0">
                <a:latin typeface="Calibri" panose="020F0502020204030204" pitchFamily="34" charset="0"/>
                <a:cs typeface="Calibri" panose="020F0502020204030204" pitchFamily="34" charset="0"/>
              </a:rPr>
              <a:t> </a:t>
            </a:r>
            <a:r>
              <a:rPr lang="en-US" sz="6000" b="1" dirty="0">
                <a:solidFill>
                  <a:srgbClr val="C00000"/>
                </a:solidFill>
                <a:latin typeface="Calibri" panose="020F0502020204030204" pitchFamily="34" charset="0"/>
                <a:cs typeface="Calibri" panose="020F0502020204030204" pitchFamily="34" charset="0"/>
              </a:rPr>
              <a:t>Stop Motion</a:t>
            </a:r>
            <a:endParaRPr lang="ar-SA" sz="60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2749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ED022EA7-ECBD-4E85-8480-8C724CA62001}"/>
              </a:ext>
            </a:extLst>
          </p:cNvPr>
          <p:cNvSpPr txBox="1"/>
          <p:nvPr/>
        </p:nvSpPr>
        <p:spPr>
          <a:xfrm>
            <a:off x="889781" y="370175"/>
            <a:ext cx="10986867" cy="1077218"/>
          </a:xfrm>
          <a:prstGeom prst="rect">
            <a:avLst/>
          </a:prstGeom>
          <a:noFill/>
        </p:spPr>
        <p:txBody>
          <a:bodyPr wrap="square">
            <a:spAutoFit/>
          </a:bodyPr>
          <a:lstStyle/>
          <a:p>
            <a:pPr algn="ctr"/>
            <a:r>
              <a:rPr lang="ar-SA" sz="3200" b="1" dirty="0">
                <a:latin typeface="Calibri" panose="020F0502020204030204" pitchFamily="34" charset="0"/>
                <a:cs typeface="Calibri" panose="020F0502020204030204" pitchFamily="34" charset="0"/>
              </a:rPr>
              <a:t>هي عملية ضبط لنماذج مادية تمثل كائنات كالدمى أو الأشياء، حيث يتم ضبط الكائن والتقاط إطار في كل مرة يتم تحريكه بزيادة طفيفة لإنتاج إيحاء بالحركة</a:t>
            </a:r>
          </a:p>
        </p:txBody>
      </p:sp>
      <p:grpSp>
        <p:nvGrpSpPr>
          <p:cNvPr id="10" name="مجموعة 9">
            <a:extLst>
              <a:ext uri="{FF2B5EF4-FFF2-40B4-BE49-F238E27FC236}">
                <a16:creationId xmlns:a16="http://schemas.microsoft.com/office/drawing/2014/main" id="{6876A85F-CAB6-4D9D-AEDB-F769C3C0D8AC}"/>
              </a:ext>
            </a:extLst>
          </p:cNvPr>
          <p:cNvGrpSpPr/>
          <p:nvPr/>
        </p:nvGrpSpPr>
        <p:grpSpPr>
          <a:xfrm>
            <a:off x="5343085" y="2888866"/>
            <a:ext cx="6196670" cy="584775"/>
            <a:chOff x="5874026" y="2046813"/>
            <a:chExt cx="4772871" cy="584775"/>
          </a:xfrm>
        </p:grpSpPr>
        <p:sp>
          <p:nvSpPr>
            <p:cNvPr id="5" name="مربع نص 4">
              <a:extLst>
                <a:ext uri="{FF2B5EF4-FFF2-40B4-BE49-F238E27FC236}">
                  <a16:creationId xmlns:a16="http://schemas.microsoft.com/office/drawing/2014/main" id="{02523042-D16C-44AC-97E7-09B884A643E6}"/>
                </a:ext>
              </a:extLst>
            </p:cNvPr>
            <p:cNvSpPr txBox="1"/>
            <p:nvPr/>
          </p:nvSpPr>
          <p:spPr>
            <a:xfrm>
              <a:off x="6329113" y="2046813"/>
              <a:ext cx="4317784" cy="584775"/>
            </a:xfrm>
            <a:prstGeom prst="rect">
              <a:avLst/>
            </a:prstGeom>
            <a:noFill/>
          </p:spPr>
          <p:txBody>
            <a:bodyPr wrap="square">
              <a:spAutoFit/>
            </a:bodyPr>
            <a:lstStyle/>
            <a:p>
              <a:r>
                <a:rPr lang="ar-SA" sz="3200" b="1" dirty="0">
                  <a:solidFill>
                    <a:srgbClr val="C00000"/>
                  </a:solidFill>
                  <a:latin typeface="Calibri" panose="020F0502020204030204" pitchFamily="34" charset="0"/>
                  <a:cs typeface="Calibri" panose="020F0502020204030204" pitchFamily="34" charset="0"/>
                </a:rPr>
                <a:t>أفلام إيقاف الحركة</a:t>
              </a:r>
            </a:p>
          </p:txBody>
        </p:sp>
        <p:sp>
          <p:nvSpPr>
            <p:cNvPr id="7" name="مربع نص 6">
              <a:extLst>
                <a:ext uri="{FF2B5EF4-FFF2-40B4-BE49-F238E27FC236}">
                  <a16:creationId xmlns:a16="http://schemas.microsoft.com/office/drawing/2014/main" id="{90355B2F-4C17-4E48-98A5-9F4BF6439A21}"/>
                </a:ext>
              </a:extLst>
            </p:cNvPr>
            <p:cNvSpPr txBox="1"/>
            <p:nvPr/>
          </p:nvSpPr>
          <p:spPr>
            <a:xfrm>
              <a:off x="5874026" y="2046813"/>
              <a:ext cx="2943665" cy="523220"/>
            </a:xfrm>
            <a:prstGeom prst="rect">
              <a:avLst/>
            </a:prstGeom>
            <a:noFill/>
          </p:spPr>
          <p:txBody>
            <a:bodyPr wrap="square">
              <a:spAutoFit/>
            </a:bodyPr>
            <a:lstStyle/>
            <a:p>
              <a:pPr algn="ctr"/>
              <a:r>
                <a:rPr lang="en-US" sz="2800" b="1" dirty="0"/>
                <a:t>Stop- Motion films</a:t>
              </a:r>
              <a:endParaRPr lang="ar-SA" sz="2800" b="1" dirty="0"/>
            </a:p>
          </p:txBody>
        </p:sp>
      </p:grpSp>
      <p:pic>
        <p:nvPicPr>
          <p:cNvPr id="9" name="صورة 8">
            <a:extLst>
              <a:ext uri="{FF2B5EF4-FFF2-40B4-BE49-F238E27FC236}">
                <a16:creationId xmlns:a16="http://schemas.microsoft.com/office/drawing/2014/main" id="{C60ECA68-01AA-441B-8CAF-A9CBFE4439CF}"/>
              </a:ext>
            </a:extLst>
          </p:cNvPr>
          <p:cNvPicPr>
            <a:picLocks noChangeAspect="1"/>
          </p:cNvPicPr>
          <p:nvPr/>
        </p:nvPicPr>
        <p:blipFill rotWithShape="1">
          <a:blip r:embed="rId2"/>
          <a:srcRect b="7249"/>
          <a:stretch/>
        </p:blipFill>
        <p:spPr>
          <a:xfrm>
            <a:off x="231608" y="2229693"/>
            <a:ext cx="3518974" cy="4491593"/>
          </a:xfrm>
          <a:prstGeom prst="rect">
            <a:avLst/>
          </a:prstGeom>
        </p:spPr>
      </p:pic>
      <p:sp>
        <p:nvSpPr>
          <p:cNvPr id="12" name="مربع نص 11">
            <a:extLst>
              <a:ext uri="{FF2B5EF4-FFF2-40B4-BE49-F238E27FC236}">
                <a16:creationId xmlns:a16="http://schemas.microsoft.com/office/drawing/2014/main" id="{73C1B502-8F72-4E41-BED7-2A80AC6C671A}"/>
              </a:ext>
            </a:extLst>
          </p:cNvPr>
          <p:cNvSpPr txBox="1"/>
          <p:nvPr/>
        </p:nvSpPr>
        <p:spPr>
          <a:xfrm>
            <a:off x="4683443" y="3676746"/>
            <a:ext cx="6924821" cy="2554545"/>
          </a:xfrm>
          <a:prstGeom prst="rect">
            <a:avLst/>
          </a:prstGeom>
          <a:noFill/>
        </p:spPr>
        <p:txBody>
          <a:bodyPr wrap="square">
            <a:spAutoFit/>
          </a:bodyPr>
          <a:lstStyle/>
          <a:p>
            <a:r>
              <a:rPr lang="ar-SA" sz="3200" b="1" dirty="0">
                <a:latin typeface="Calibri" panose="020F0502020204030204" pitchFamily="34" charset="0"/>
                <a:cs typeface="Calibri" panose="020F0502020204030204" pitchFamily="34" charset="0"/>
              </a:rPr>
              <a:t>فيلم ســليق وهو فلم تم إنتاجه عام ،2022 اســم الفلم مستوحى من الطبق السعودي التقليدي السليق، و الفلم عبارة عن دراما عائلية سعودية تناقش قضايا مختلفة تدور حول التوتر بين الحياة التقليدية والمعاصرة.</a:t>
            </a:r>
          </a:p>
        </p:txBody>
      </p:sp>
    </p:spTree>
    <p:extLst>
      <p:ext uri="{BB962C8B-B14F-4D97-AF65-F5344CB8AC3E}">
        <p14:creationId xmlns:p14="http://schemas.microsoft.com/office/powerpoint/2010/main" val="1076864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2FD7A9DB-195B-4E6E-A126-FCCE7C4317F6}"/>
              </a:ext>
            </a:extLst>
          </p:cNvPr>
          <p:cNvGrpSpPr/>
          <p:nvPr/>
        </p:nvGrpSpPr>
        <p:grpSpPr>
          <a:xfrm>
            <a:off x="2107223" y="0"/>
            <a:ext cx="7977554" cy="6858000"/>
            <a:chOff x="2107223" y="0"/>
            <a:chExt cx="7977554" cy="6858000"/>
          </a:xfrm>
        </p:grpSpPr>
        <p:pic>
          <p:nvPicPr>
            <p:cNvPr id="3" name="صورة 2">
              <a:extLst>
                <a:ext uri="{FF2B5EF4-FFF2-40B4-BE49-F238E27FC236}">
                  <a16:creationId xmlns:a16="http://schemas.microsoft.com/office/drawing/2014/main" id="{19B16188-32B0-4391-B65A-CED8F53F3FF9}"/>
                </a:ext>
              </a:extLst>
            </p:cNvPr>
            <p:cNvPicPr>
              <a:picLocks noChangeAspect="1"/>
            </p:cNvPicPr>
            <p:nvPr/>
          </p:nvPicPr>
          <p:blipFill>
            <a:blip r:embed="rId2">
              <a:clrChange>
                <a:clrFrom>
                  <a:srgbClr val="FFFFFF"/>
                </a:clrFrom>
                <a:clrTo>
                  <a:srgbClr val="FFFFFF">
                    <a:alpha val="0"/>
                  </a:srgbClr>
                </a:clrTo>
              </a:clrChange>
              <a:duotone>
                <a:schemeClr val="accent4">
                  <a:shade val="45000"/>
                  <a:satMod val="135000"/>
                </a:schemeClr>
                <a:prstClr val="white"/>
              </a:duotone>
            </a:blip>
            <a:stretch>
              <a:fillRect/>
            </a:stretch>
          </p:blipFill>
          <p:spPr>
            <a:xfrm>
              <a:off x="2107223" y="0"/>
              <a:ext cx="7977554" cy="6858000"/>
            </a:xfrm>
            <a:prstGeom prst="rect">
              <a:avLst/>
            </a:prstGeom>
          </p:spPr>
        </p:pic>
        <p:sp>
          <p:nvSpPr>
            <p:cNvPr id="6" name="مربع نص 5">
              <a:extLst>
                <a:ext uri="{FF2B5EF4-FFF2-40B4-BE49-F238E27FC236}">
                  <a16:creationId xmlns:a16="http://schemas.microsoft.com/office/drawing/2014/main" id="{BC28E407-D2C1-43EA-87D4-C957B225B528}"/>
                </a:ext>
              </a:extLst>
            </p:cNvPr>
            <p:cNvSpPr txBox="1"/>
            <p:nvPr/>
          </p:nvSpPr>
          <p:spPr>
            <a:xfrm>
              <a:off x="3271911" y="2113097"/>
              <a:ext cx="6098344" cy="2308324"/>
            </a:xfrm>
            <a:prstGeom prst="rect">
              <a:avLst/>
            </a:prstGeom>
            <a:noFill/>
          </p:spPr>
          <p:txBody>
            <a:bodyPr wrap="square">
              <a:spAutoFit/>
            </a:bodyPr>
            <a:lstStyle/>
            <a:p>
              <a:pPr algn="ctr"/>
              <a:r>
                <a:rPr lang="ar-SA" sz="4800" b="1" dirty="0">
                  <a:latin typeface="Calibri" panose="020F0502020204030204" pitchFamily="34" charset="0"/>
                  <a:cs typeface="Calibri" panose="020F0502020204030204" pitchFamily="34" charset="0"/>
                </a:rPr>
                <a:t>ألعاب الفيديو</a:t>
              </a:r>
            </a:p>
            <a:p>
              <a:pPr algn="ctr"/>
              <a:r>
                <a:rPr lang="ar-SA" sz="4800" b="1" dirty="0">
                  <a:latin typeface="Calibri" panose="020F0502020204030204" pitchFamily="34" charset="0"/>
                  <a:cs typeface="Calibri" panose="020F0502020204030204" pitchFamily="34" charset="0"/>
                </a:rPr>
                <a:t> </a:t>
              </a:r>
            </a:p>
            <a:p>
              <a:pPr algn="ctr"/>
              <a:r>
                <a:rPr lang="en-US" sz="4800" b="1" dirty="0">
                  <a:latin typeface="Calibri" panose="020F0502020204030204" pitchFamily="34" charset="0"/>
                  <a:cs typeface="Calibri" panose="020F0502020204030204" pitchFamily="34" charset="0"/>
                </a:rPr>
                <a:t>(</a:t>
              </a:r>
              <a:r>
                <a:rPr lang="en-US" sz="4800" b="1" dirty="0">
                  <a:solidFill>
                    <a:srgbClr val="C00000"/>
                  </a:solidFill>
                  <a:latin typeface="Calibri" panose="020F0502020204030204" pitchFamily="34" charset="0"/>
                  <a:cs typeface="Calibri" panose="020F0502020204030204" pitchFamily="34" charset="0"/>
                </a:rPr>
                <a:t>Video Games</a:t>
              </a:r>
              <a:r>
                <a:rPr lang="en-US" sz="4800" b="1" dirty="0">
                  <a:latin typeface="Calibri" panose="020F0502020204030204" pitchFamily="34" charset="0"/>
                  <a:cs typeface="Calibri" panose="020F0502020204030204" pitchFamily="34" charset="0"/>
                </a:rPr>
                <a:t>)</a:t>
              </a:r>
              <a:endParaRPr lang="ar-SA" sz="4800" b="1" dirty="0">
                <a:solidFill>
                  <a:srgbClr val="C0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476085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DCF245D-0F5E-4A20-B38E-2FFD60D61E18}"/>
              </a:ext>
            </a:extLst>
          </p:cNvPr>
          <p:cNvSpPr txBox="1"/>
          <p:nvPr/>
        </p:nvSpPr>
        <p:spPr>
          <a:xfrm>
            <a:off x="550104" y="345051"/>
            <a:ext cx="11091789" cy="1754326"/>
          </a:xfrm>
          <a:prstGeom prst="rect">
            <a:avLst/>
          </a:prstGeom>
          <a:noFill/>
        </p:spPr>
        <p:txBody>
          <a:bodyPr wrap="square">
            <a:spAutoFit/>
          </a:bodyPr>
          <a:lstStyle/>
          <a:p>
            <a:r>
              <a:rPr lang="ar-SA" sz="3600" b="1" dirty="0">
                <a:latin typeface="Calibri" panose="020F0502020204030204" pitchFamily="34" charset="0"/>
                <a:cs typeface="Calibri" panose="020F0502020204030204" pitchFamily="34" charset="0"/>
              </a:rPr>
              <a:t>يوجد أعداد كبيرة لتصميم الشخصيات في كل لعبة، كما يوجد أعداد كثيرة من الألعاب التي تقوم على تصميم شخصيات فيها، من هذه الألعاب:</a:t>
            </a:r>
          </a:p>
        </p:txBody>
      </p:sp>
      <p:pic>
        <p:nvPicPr>
          <p:cNvPr id="5" name="صورة 4">
            <a:extLst>
              <a:ext uri="{FF2B5EF4-FFF2-40B4-BE49-F238E27FC236}">
                <a16:creationId xmlns:a16="http://schemas.microsoft.com/office/drawing/2014/main" id="{8DDB6C37-729D-431D-BDC9-12363D7DE6F0}"/>
              </a:ext>
            </a:extLst>
          </p:cNvPr>
          <p:cNvPicPr>
            <a:picLocks noChangeAspect="1"/>
          </p:cNvPicPr>
          <p:nvPr/>
        </p:nvPicPr>
        <p:blipFill>
          <a:blip r:embed="rId2"/>
          <a:stretch>
            <a:fillRect/>
          </a:stretch>
        </p:blipFill>
        <p:spPr>
          <a:xfrm>
            <a:off x="7733048" y="2307101"/>
            <a:ext cx="3908845" cy="3544666"/>
          </a:xfrm>
          <a:prstGeom prst="rect">
            <a:avLst/>
          </a:prstGeom>
        </p:spPr>
      </p:pic>
      <p:sp>
        <p:nvSpPr>
          <p:cNvPr id="7" name="مربع نص 6">
            <a:extLst>
              <a:ext uri="{FF2B5EF4-FFF2-40B4-BE49-F238E27FC236}">
                <a16:creationId xmlns:a16="http://schemas.microsoft.com/office/drawing/2014/main" id="{F258EE0E-D4B6-4BA7-8B2D-71DF33B49FF4}"/>
              </a:ext>
            </a:extLst>
          </p:cNvPr>
          <p:cNvSpPr txBox="1"/>
          <p:nvPr/>
        </p:nvSpPr>
        <p:spPr>
          <a:xfrm>
            <a:off x="998806" y="5011843"/>
            <a:ext cx="6268035" cy="1384995"/>
          </a:xfrm>
          <a:prstGeom prst="rect">
            <a:avLst/>
          </a:prstGeom>
          <a:noFill/>
        </p:spPr>
        <p:txBody>
          <a:bodyPr wrap="square">
            <a:spAutoFit/>
          </a:bodyPr>
          <a:lstStyle/>
          <a:p>
            <a:pPr algn="ctr"/>
            <a:r>
              <a:rPr lang="ar-SA" sz="2800" b="1" dirty="0">
                <a:latin typeface="Calibri" panose="020F0502020204030204" pitchFamily="34" charset="0"/>
                <a:cs typeface="Calibri" panose="020F0502020204030204" pitchFamily="34" charset="0"/>
              </a:rPr>
              <a:t>لعبة ماينكرافت هي لعبة فيديو تم تطويرها بواسطة إستوديو هات موجانج </a:t>
            </a:r>
            <a:r>
              <a:rPr lang="en-US" sz="2800" b="1" dirty="0">
                <a:latin typeface="Calibri" panose="020F0502020204030204" pitchFamily="34" charset="0"/>
                <a:cs typeface="Calibri" panose="020F0502020204030204" pitchFamily="34" charset="0"/>
              </a:rPr>
              <a:t> Studios Mojang </a:t>
            </a:r>
            <a:endParaRPr lang="ar-SA" sz="2800" b="1" dirty="0">
              <a:latin typeface="Calibri" panose="020F0502020204030204" pitchFamily="34" charset="0"/>
              <a:cs typeface="Calibri" panose="020F0502020204030204" pitchFamily="34" charset="0"/>
            </a:endParaRPr>
          </a:p>
          <a:p>
            <a:pPr algn="ctr"/>
            <a:r>
              <a:rPr lang="ar-SA" sz="2800" b="1" dirty="0">
                <a:latin typeface="Calibri" panose="020F0502020204030204" pitchFamily="34" charset="0"/>
                <a:cs typeface="Calibri" panose="020F0502020204030204" pitchFamily="34" charset="0"/>
              </a:rPr>
              <a:t>تم إصدارها عام .2</a:t>
            </a:r>
          </a:p>
        </p:txBody>
      </p:sp>
    </p:spTree>
    <p:extLst>
      <p:ext uri="{BB962C8B-B14F-4D97-AF65-F5344CB8AC3E}">
        <p14:creationId xmlns:p14="http://schemas.microsoft.com/office/powerpoint/2010/main" val="2372938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C1AD40B-7085-4DC8-AD9F-3EA48C48AC65}"/>
              </a:ext>
            </a:extLst>
          </p:cNvPr>
          <p:cNvSpPr txBox="1"/>
          <p:nvPr/>
        </p:nvSpPr>
        <p:spPr>
          <a:xfrm>
            <a:off x="3333701" y="342302"/>
            <a:ext cx="6292645" cy="666786"/>
          </a:xfrm>
          <a:prstGeom prst="rect">
            <a:avLst/>
          </a:prstGeom>
          <a:noFill/>
        </p:spPr>
        <p:txBody>
          <a:bodyPr wrap="square">
            <a:spAutoFit/>
          </a:bodyPr>
          <a:lstStyle/>
          <a:p>
            <a:pPr algn="ctr"/>
            <a:r>
              <a:rPr lang="ar-SA" sz="3733" b="1" dirty="0">
                <a:solidFill>
                  <a:srgbClr val="C00000"/>
                </a:solidFill>
                <a:latin typeface="Calibri" panose="020F0502020204030204" pitchFamily="34" charset="0"/>
                <a:cs typeface="Calibri" panose="020F0502020204030204" pitchFamily="34" charset="0"/>
              </a:rPr>
              <a:t>تقويم ختامي</a:t>
            </a:r>
          </a:p>
        </p:txBody>
      </p:sp>
      <p:sp>
        <p:nvSpPr>
          <p:cNvPr id="4" name="مستطيل: زوايا مستديرة 3">
            <a:extLst>
              <a:ext uri="{FF2B5EF4-FFF2-40B4-BE49-F238E27FC236}">
                <a16:creationId xmlns:a16="http://schemas.microsoft.com/office/drawing/2014/main" id="{35450E38-F278-4ABE-8E84-C35E6497B5E9}"/>
              </a:ext>
            </a:extLst>
          </p:cNvPr>
          <p:cNvSpPr/>
          <p:nvPr/>
        </p:nvSpPr>
        <p:spPr>
          <a:xfrm>
            <a:off x="2839410" y="2377096"/>
            <a:ext cx="7252748" cy="865666"/>
          </a:xfrm>
          <a:prstGeom prst="roundRect">
            <a:avLst>
              <a:gd name="adj" fmla="val 40726"/>
            </a:avLst>
          </a:prstGeom>
          <a:ln/>
        </p:spPr>
        <p:style>
          <a:lnRef idx="2">
            <a:schemeClr val="accent2"/>
          </a:lnRef>
          <a:fillRef idx="1">
            <a:schemeClr val="lt1"/>
          </a:fillRef>
          <a:effectRef idx="0">
            <a:schemeClr val="accent2"/>
          </a:effectRef>
          <a:fontRef idx="minor">
            <a:schemeClr val="dk1"/>
          </a:fontRef>
        </p:style>
        <p:txBody>
          <a:bodyPr rtlCol="1" anchor="ctr"/>
          <a:lstStyle/>
          <a:p>
            <a:pPr algn="ctr"/>
            <a:r>
              <a:rPr lang="ar-SA" sz="3200" b="1" dirty="0">
                <a:solidFill>
                  <a:schemeClr val="tx1"/>
                </a:solidFill>
                <a:latin typeface="Calibri" panose="020F0502020204030204" pitchFamily="34" charset="0"/>
                <a:cs typeface="Calibri" panose="020F0502020204030204" pitchFamily="34" charset="0"/>
              </a:rPr>
              <a:t>الرسوم المتحركة ثنائية الأبعاد</a:t>
            </a:r>
          </a:p>
        </p:txBody>
      </p:sp>
      <p:sp>
        <p:nvSpPr>
          <p:cNvPr id="5" name="مستطيل: زوايا مستديرة 4">
            <a:extLst>
              <a:ext uri="{FF2B5EF4-FFF2-40B4-BE49-F238E27FC236}">
                <a16:creationId xmlns:a16="http://schemas.microsoft.com/office/drawing/2014/main" id="{F1146487-4DC6-469B-8024-5B35E844AC67}"/>
              </a:ext>
            </a:extLst>
          </p:cNvPr>
          <p:cNvSpPr/>
          <p:nvPr/>
        </p:nvSpPr>
        <p:spPr>
          <a:xfrm>
            <a:off x="2839410" y="3429000"/>
            <a:ext cx="7004610" cy="895490"/>
          </a:xfrm>
          <a:prstGeom prst="roundRect">
            <a:avLst>
              <a:gd name="adj" fmla="val 40726"/>
            </a:avLst>
          </a:prstGeom>
          <a:ln/>
        </p:spPr>
        <p:style>
          <a:lnRef idx="2">
            <a:schemeClr val="accent2"/>
          </a:lnRef>
          <a:fillRef idx="1">
            <a:schemeClr val="lt1"/>
          </a:fillRef>
          <a:effectRef idx="0">
            <a:schemeClr val="accent2"/>
          </a:effectRef>
          <a:fontRef idx="minor">
            <a:schemeClr val="dk1"/>
          </a:fontRef>
        </p:style>
        <p:txBody>
          <a:bodyPr rtlCol="1" anchor="ctr"/>
          <a:lstStyle/>
          <a:p>
            <a:pPr algn="ctr"/>
            <a:r>
              <a:rPr lang="ar-SA" sz="3200" b="1" dirty="0">
                <a:solidFill>
                  <a:schemeClr val="tx1"/>
                </a:solidFill>
                <a:latin typeface="Calibri" panose="020F0502020204030204" pitchFamily="34" charset="0"/>
                <a:cs typeface="Calibri" panose="020F0502020204030204" pitchFamily="34" charset="0"/>
              </a:rPr>
              <a:t>الرسوم المتحركة الرقمية ثنائية الأبعاد</a:t>
            </a:r>
          </a:p>
        </p:txBody>
      </p:sp>
      <p:sp>
        <p:nvSpPr>
          <p:cNvPr id="6" name="مستطيل: زوايا مستديرة 5">
            <a:extLst>
              <a:ext uri="{FF2B5EF4-FFF2-40B4-BE49-F238E27FC236}">
                <a16:creationId xmlns:a16="http://schemas.microsoft.com/office/drawing/2014/main" id="{B85C0A1F-8F84-4950-9B96-E299D07672CB}"/>
              </a:ext>
            </a:extLst>
          </p:cNvPr>
          <p:cNvSpPr/>
          <p:nvPr/>
        </p:nvSpPr>
        <p:spPr>
          <a:xfrm>
            <a:off x="2839410" y="4510728"/>
            <a:ext cx="6976133" cy="837530"/>
          </a:xfrm>
          <a:prstGeom prst="roundRect">
            <a:avLst>
              <a:gd name="adj" fmla="val 40726"/>
            </a:avLst>
          </a:prstGeom>
          <a:ln/>
        </p:spPr>
        <p:style>
          <a:lnRef idx="2">
            <a:schemeClr val="accent2"/>
          </a:lnRef>
          <a:fillRef idx="1">
            <a:schemeClr val="lt1"/>
          </a:fillRef>
          <a:effectRef idx="0">
            <a:schemeClr val="accent2"/>
          </a:effectRef>
          <a:fontRef idx="minor">
            <a:schemeClr val="dk1"/>
          </a:fontRef>
        </p:style>
        <p:txBody>
          <a:bodyPr rtlCol="1" anchor="ctr"/>
          <a:lstStyle/>
          <a:p>
            <a:pPr algn="ctr"/>
            <a:r>
              <a:rPr lang="ar-SA" sz="3200" b="1" dirty="0">
                <a:solidFill>
                  <a:schemeClr val="tx1"/>
                </a:solidFill>
                <a:latin typeface="Calibri" panose="020F0502020204030204" pitchFamily="34" charset="0"/>
                <a:cs typeface="Calibri" panose="020F0502020204030204" pitchFamily="34" charset="0"/>
              </a:rPr>
              <a:t>الرسوم المتحركة ثلاثية الأبعاد</a:t>
            </a:r>
            <a:endParaRPr lang="ar-SA" sz="3600" dirty="0">
              <a:solidFill>
                <a:schemeClr val="tx1"/>
              </a:solidFill>
              <a:latin typeface="Calibri" panose="020F0502020204030204" pitchFamily="34" charset="0"/>
              <a:cs typeface="Calibri" panose="020F0502020204030204" pitchFamily="34" charset="0"/>
            </a:endParaRPr>
          </a:p>
        </p:txBody>
      </p:sp>
      <p:pic>
        <p:nvPicPr>
          <p:cNvPr id="7" name="Picture 2" descr="عبدالمعز صفوت: تقويم درس حكمة قاضٍ للصف الثالث الإعدادى">
            <a:extLst>
              <a:ext uri="{FF2B5EF4-FFF2-40B4-BE49-F238E27FC236}">
                <a16:creationId xmlns:a16="http://schemas.microsoft.com/office/drawing/2014/main" id="{FE8D8573-E63C-4503-AA9A-96ADC2CE2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54" y="4929493"/>
            <a:ext cx="1887203" cy="1927370"/>
          </a:xfrm>
          <a:prstGeom prst="rect">
            <a:avLst/>
          </a:prstGeom>
          <a:noFill/>
          <a:extLst>
            <a:ext uri="{909E8E84-426E-40DD-AFC4-6F175D3DCCD1}">
              <a14:hiddenFill xmlns:a14="http://schemas.microsoft.com/office/drawing/2010/main">
                <a:solidFill>
                  <a:srgbClr val="FFFFFF"/>
                </a:solidFill>
              </a14:hiddenFill>
            </a:ext>
          </a:extLst>
        </p:spPr>
      </p:pic>
      <p:sp>
        <p:nvSpPr>
          <p:cNvPr id="8" name="مستطيل: زوايا مستديرة 7">
            <a:extLst>
              <a:ext uri="{FF2B5EF4-FFF2-40B4-BE49-F238E27FC236}">
                <a16:creationId xmlns:a16="http://schemas.microsoft.com/office/drawing/2014/main" id="{DAA6E322-11CD-4A52-A31B-8621EABE38E9}"/>
              </a:ext>
            </a:extLst>
          </p:cNvPr>
          <p:cNvSpPr/>
          <p:nvPr/>
        </p:nvSpPr>
        <p:spPr>
          <a:xfrm>
            <a:off x="2463525" y="1333427"/>
            <a:ext cx="8004517" cy="837530"/>
          </a:xfrm>
          <a:prstGeom prst="roundRect">
            <a:avLst>
              <a:gd name="adj" fmla="val 4072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tx1"/>
                </a:solidFill>
                <a:latin typeface="Calibri" panose="020F0502020204030204" pitchFamily="34" charset="0"/>
                <a:cs typeface="Calibri" panose="020F0502020204030204" pitchFamily="34" charset="0"/>
              </a:rPr>
              <a:t>عددي أنواع الرسوم المتحركة </a:t>
            </a:r>
          </a:p>
        </p:txBody>
      </p:sp>
      <p:sp>
        <p:nvSpPr>
          <p:cNvPr id="9" name="مستطيل: زوايا مستديرة 8">
            <a:extLst>
              <a:ext uri="{FF2B5EF4-FFF2-40B4-BE49-F238E27FC236}">
                <a16:creationId xmlns:a16="http://schemas.microsoft.com/office/drawing/2014/main" id="{6B172E4F-1B4A-4FCD-BE09-91939779ED0B}"/>
              </a:ext>
            </a:extLst>
          </p:cNvPr>
          <p:cNvSpPr/>
          <p:nvPr/>
        </p:nvSpPr>
        <p:spPr>
          <a:xfrm>
            <a:off x="2867887" y="5534496"/>
            <a:ext cx="6976133" cy="837530"/>
          </a:xfrm>
          <a:prstGeom prst="roundRect">
            <a:avLst>
              <a:gd name="adj" fmla="val 40726"/>
            </a:avLst>
          </a:prstGeom>
          <a:ln/>
        </p:spPr>
        <p:style>
          <a:lnRef idx="2">
            <a:schemeClr val="accent2"/>
          </a:lnRef>
          <a:fillRef idx="1">
            <a:schemeClr val="lt1"/>
          </a:fillRef>
          <a:effectRef idx="0">
            <a:schemeClr val="accent2"/>
          </a:effectRef>
          <a:fontRef idx="minor">
            <a:schemeClr val="dk1"/>
          </a:fontRef>
        </p:style>
        <p:txBody>
          <a:bodyPr rtlCol="1" anchor="ctr"/>
          <a:lstStyle/>
          <a:p>
            <a:pPr algn="ctr"/>
            <a:r>
              <a:rPr lang="ar-SA" sz="3200" b="1" dirty="0">
                <a:solidFill>
                  <a:schemeClr val="tx1"/>
                </a:solidFill>
                <a:latin typeface="Calibri" panose="020F0502020204030204" pitchFamily="34" charset="0"/>
                <a:cs typeface="Calibri" panose="020F0502020204030204" pitchFamily="34" charset="0"/>
              </a:rPr>
              <a:t>إيقاف الحركة</a:t>
            </a:r>
          </a:p>
        </p:txBody>
      </p:sp>
    </p:spTree>
    <p:extLst>
      <p:ext uri="{BB962C8B-B14F-4D97-AF65-F5344CB8AC3E}">
        <p14:creationId xmlns:p14="http://schemas.microsoft.com/office/powerpoint/2010/main" val="2335753487"/>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100000" fill="hold" grpId="0" nodeType="afterEffect" p14:presetBounceEnd="6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4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17CA0B88-C572-4958-89A2-C0330741A6A3}"/>
              </a:ext>
            </a:extLst>
          </p:cNvPr>
          <p:cNvSpPr txBox="1"/>
          <p:nvPr/>
        </p:nvSpPr>
        <p:spPr>
          <a:xfrm>
            <a:off x="657225" y="2483555"/>
            <a:ext cx="11203205" cy="3539430"/>
          </a:xfrm>
          <a:prstGeom prst="rect">
            <a:avLst/>
          </a:prstGeom>
          <a:noFill/>
        </p:spPr>
        <p:txBody>
          <a:bodyPr wrap="square">
            <a:spAutoFit/>
          </a:bodyPr>
          <a:lstStyle/>
          <a:p>
            <a:pPr marL="457200" indent="-457200">
              <a:buFont typeface="Wingdings" panose="05000000000000000000" pitchFamily="2" charset="2"/>
              <a:buChar char="q"/>
            </a:pPr>
            <a:r>
              <a:rPr lang="ar-SA" sz="3200" b="1" dirty="0">
                <a:solidFill>
                  <a:srgbClr val="0070C0"/>
                </a:solidFill>
                <a:latin typeface="Calibri" panose="020F0502020204030204" pitchFamily="34" charset="0"/>
                <a:cs typeface="Calibri" panose="020F0502020204030204" pitchFamily="34" charset="0"/>
              </a:rPr>
              <a:t>التعرف </a:t>
            </a:r>
            <a:r>
              <a:rPr lang="ar-SA" sz="3200" b="1" dirty="0">
                <a:latin typeface="Calibri" panose="020F0502020204030204" pitchFamily="34" charset="0"/>
                <a:cs typeface="Calibri" panose="020F0502020204030204" pitchFamily="34" charset="0"/>
              </a:rPr>
              <a:t>على مفهوم تصميم الشخصيات. </a:t>
            </a:r>
          </a:p>
          <a:p>
            <a:pPr marL="457200" indent="-457200">
              <a:buFont typeface="Wingdings" panose="05000000000000000000" pitchFamily="2" charset="2"/>
              <a:buChar char="q"/>
            </a:pPr>
            <a:r>
              <a:rPr lang="ar-SA" sz="3200" b="1" dirty="0">
                <a:solidFill>
                  <a:srgbClr val="0070C0"/>
                </a:solidFill>
                <a:latin typeface="Calibri" panose="020F0502020204030204" pitchFamily="34" charset="0"/>
                <a:cs typeface="Calibri" panose="020F0502020204030204" pitchFamily="34" charset="0"/>
              </a:rPr>
              <a:t>التفريق </a:t>
            </a:r>
            <a:r>
              <a:rPr lang="ar-SA" sz="3200" b="1" dirty="0">
                <a:latin typeface="Calibri" panose="020F0502020204030204" pitchFamily="34" charset="0"/>
                <a:cs typeface="Calibri" panose="020F0502020204030204" pitchFamily="34" charset="0"/>
              </a:rPr>
              <a:t>بين تصميم الشخصيات ثنائية الأبعاد </a:t>
            </a:r>
            <a:r>
              <a:rPr lang="en-US" sz="3200" b="1" dirty="0">
                <a:latin typeface="Calibri" panose="020F0502020204030204" pitchFamily="34" charset="0"/>
                <a:cs typeface="Calibri" panose="020F0502020204030204" pitchFamily="34" charset="0"/>
              </a:rPr>
              <a:t>2D </a:t>
            </a:r>
            <a:r>
              <a:rPr lang="ar-SA" sz="3200" b="1" dirty="0">
                <a:latin typeface="Calibri" panose="020F0502020204030204" pitchFamily="34" charset="0"/>
                <a:cs typeface="Calibri" panose="020F0502020204030204" pitchFamily="34" charset="0"/>
              </a:rPr>
              <a:t>وثلاثية الأبعاد </a:t>
            </a:r>
            <a:r>
              <a:rPr lang="en-US" sz="3200" b="1" dirty="0">
                <a:latin typeface="Calibri" panose="020F0502020204030204" pitchFamily="34" charset="0"/>
                <a:cs typeface="Calibri" panose="020F0502020204030204" pitchFamily="34" charset="0"/>
              </a:rPr>
              <a:t>3D</a:t>
            </a:r>
            <a:endParaRPr lang="ar-SA" sz="3200" b="1"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q"/>
            </a:pPr>
            <a:r>
              <a:rPr lang="ar-SA" sz="3200" b="1" dirty="0">
                <a:solidFill>
                  <a:srgbClr val="0070C0"/>
                </a:solidFill>
                <a:latin typeface="Calibri" panose="020F0502020204030204" pitchFamily="34" charset="0"/>
                <a:cs typeface="Calibri" panose="020F0502020204030204" pitchFamily="34" charset="0"/>
              </a:rPr>
              <a:t>تحديد </a:t>
            </a:r>
            <a:r>
              <a:rPr lang="ar-SA" sz="3200" b="1" dirty="0">
                <a:latin typeface="Calibri" panose="020F0502020204030204" pitchFamily="34" charset="0"/>
                <a:cs typeface="Calibri" panose="020F0502020204030204" pitchFamily="34" charset="0"/>
              </a:rPr>
              <a:t>مبادئ وأسس تصميم الشخصية المبتكرة.</a:t>
            </a:r>
          </a:p>
          <a:p>
            <a:pPr marL="457200" indent="-457200">
              <a:buFont typeface="Wingdings" panose="05000000000000000000" pitchFamily="2" charset="2"/>
              <a:buChar char="q"/>
            </a:pPr>
            <a:r>
              <a:rPr lang="ar-SA" sz="3200" b="1" dirty="0">
                <a:latin typeface="Calibri" panose="020F0502020204030204" pitchFamily="34" charset="0"/>
                <a:cs typeface="Calibri" panose="020F0502020204030204" pitchFamily="34" charset="0"/>
              </a:rPr>
              <a:t> </a:t>
            </a:r>
            <a:r>
              <a:rPr lang="ar-SA" sz="3200" b="1" dirty="0">
                <a:solidFill>
                  <a:srgbClr val="0070C0"/>
                </a:solidFill>
                <a:latin typeface="Calibri" panose="020F0502020204030204" pitchFamily="34" charset="0"/>
                <a:cs typeface="Calibri" panose="020F0502020204030204" pitchFamily="34" charset="0"/>
              </a:rPr>
              <a:t>تطبيق</a:t>
            </a:r>
            <a:r>
              <a:rPr lang="ar-SA" sz="3200" b="1" dirty="0">
                <a:latin typeface="Calibri" panose="020F0502020204030204" pitchFamily="34" charset="0"/>
                <a:cs typeface="Calibri" panose="020F0502020204030204" pitchFamily="34" charset="0"/>
              </a:rPr>
              <a:t> الخطوات الإجرائية لرسم الشخصيات. </a:t>
            </a:r>
          </a:p>
          <a:p>
            <a:pPr marL="457200" indent="-457200">
              <a:buFont typeface="Wingdings" panose="05000000000000000000" pitchFamily="2" charset="2"/>
              <a:buChar char="q"/>
            </a:pPr>
            <a:r>
              <a:rPr lang="ar-SA" sz="3200" b="1" dirty="0">
                <a:solidFill>
                  <a:srgbClr val="0070C0"/>
                </a:solidFill>
                <a:latin typeface="Calibri" panose="020F0502020204030204" pitchFamily="34" charset="0"/>
                <a:cs typeface="Calibri" panose="020F0502020204030204" pitchFamily="34" charset="0"/>
              </a:rPr>
              <a:t>توضيح</a:t>
            </a:r>
            <a:r>
              <a:rPr lang="ar-SA" sz="3200" b="1" dirty="0">
                <a:latin typeface="Calibri" panose="020F0502020204030204" pitchFamily="34" charset="0"/>
                <a:cs typeface="Calibri" panose="020F0502020204030204" pitchFamily="34" charset="0"/>
              </a:rPr>
              <a:t> مميزات تصميم الشخصيات رقمياً. </a:t>
            </a:r>
          </a:p>
          <a:p>
            <a:pPr marL="457200" indent="-457200">
              <a:buFont typeface="Wingdings" panose="05000000000000000000" pitchFamily="2" charset="2"/>
              <a:buChar char="q"/>
            </a:pPr>
            <a:r>
              <a:rPr lang="ar-SA" sz="3200" b="1" dirty="0">
                <a:solidFill>
                  <a:srgbClr val="0070C0"/>
                </a:solidFill>
                <a:latin typeface="Calibri" panose="020F0502020204030204" pitchFamily="34" charset="0"/>
                <a:cs typeface="Calibri" panose="020F0502020204030204" pitchFamily="34" charset="0"/>
              </a:rPr>
              <a:t>التعرف</a:t>
            </a:r>
            <a:r>
              <a:rPr lang="ar-SA" sz="3200" b="1" dirty="0">
                <a:latin typeface="Calibri" panose="020F0502020204030204" pitchFamily="34" charset="0"/>
                <a:cs typeface="Calibri" panose="020F0502020204030204" pitchFamily="34" charset="0"/>
              </a:rPr>
              <a:t> على برامج الرسم والتصميم الرقمي. </a:t>
            </a:r>
          </a:p>
          <a:p>
            <a:pPr marL="457200" indent="-457200">
              <a:buFont typeface="Wingdings" panose="05000000000000000000" pitchFamily="2" charset="2"/>
              <a:buChar char="q"/>
            </a:pPr>
            <a:r>
              <a:rPr lang="ar-SA" sz="3200" b="1" dirty="0">
                <a:solidFill>
                  <a:srgbClr val="0070C0"/>
                </a:solidFill>
                <a:latin typeface="Calibri" panose="020F0502020204030204" pitchFamily="34" charset="0"/>
                <a:cs typeface="Calibri" panose="020F0502020204030204" pitchFamily="34" charset="0"/>
              </a:rPr>
              <a:t>استخدام</a:t>
            </a:r>
            <a:r>
              <a:rPr lang="ar-SA" sz="3200" b="1" dirty="0">
                <a:latin typeface="Calibri" panose="020F0502020204030204" pitchFamily="34" charset="0"/>
                <a:cs typeface="Calibri" panose="020F0502020204030204" pitchFamily="34" charset="0"/>
              </a:rPr>
              <a:t> برامج وتطبيقات الرسم الرقمي.</a:t>
            </a:r>
          </a:p>
        </p:txBody>
      </p:sp>
      <p:sp>
        <p:nvSpPr>
          <p:cNvPr id="16" name="مربع نص 15">
            <a:extLst>
              <a:ext uri="{FF2B5EF4-FFF2-40B4-BE49-F238E27FC236}">
                <a16:creationId xmlns:a16="http://schemas.microsoft.com/office/drawing/2014/main" id="{1A7C1B21-F3EE-4D63-82DC-505E979A5659}"/>
              </a:ext>
            </a:extLst>
          </p:cNvPr>
          <p:cNvSpPr txBox="1"/>
          <p:nvPr/>
        </p:nvSpPr>
        <p:spPr>
          <a:xfrm>
            <a:off x="2386781" y="295339"/>
            <a:ext cx="7418438" cy="965052"/>
          </a:xfrm>
          <a:prstGeom prst="roundRect">
            <a:avLst>
              <a:gd name="adj" fmla="val 43937"/>
            </a:avLst>
          </a:prstGeom>
          <a:solidFill>
            <a:schemeClr val="accent4">
              <a:lumMod val="20000"/>
              <a:lumOff val="80000"/>
            </a:schemeClr>
          </a:solidFill>
        </p:spPr>
        <p:txBody>
          <a:bodyPr wrap="square">
            <a:spAutoFit/>
          </a:bodyPr>
          <a:lstStyle/>
          <a:p>
            <a:pPr algn="ctr"/>
            <a:r>
              <a:rPr lang="ar-SA" sz="40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سنتعلم في هذه الباب</a:t>
            </a:r>
            <a:endParaRPr lang="ar-SA" sz="4000" b="1" dirty="0">
              <a:solidFill>
                <a:sysClr val="windowText" lastClr="000000"/>
              </a:solidFill>
              <a:latin typeface="Calibri" panose="020F0502020204030204" pitchFamily="34" charset="0"/>
              <a:cs typeface="Calibri" panose="020F0502020204030204" pitchFamily="34" charset="0"/>
            </a:endParaRPr>
          </a:p>
        </p:txBody>
      </p:sp>
      <p:sp>
        <p:nvSpPr>
          <p:cNvPr id="9" name="مربع نص 8">
            <a:extLst>
              <a:ext uri="{FF2B5EF4-FFF2-40B4-BE49-F238E27FC236}">
                <a16:creationId xmlns:a16="http://schemas.microsoft.com/office/drawing/2014/main" id="{40309D8F-02D1-4D34-810C-3EECD674544F}"/>
              </a:ext>
            </a:extLst>
          </p:cNvPr>
          <p:cNvSpPr txBox="1"/>
          <p:nvPr/>
        </p:nvSpPr>
        <p:spPr>
          <a:xfrm>
            <a:off x="1560520" y="1760498"/>
            <a:ext cx="9841422" cy="523220"/>
          </a:xfrm>
          <a:prstGeom prst="rect">
            <a:avLst/>
          </a:prstGeom>
          <a:noFill/>
        </p:spPr>
        <p:txBody>
          <a:bodyPr wrap="square">
            <a:spAutoFit/>
          </a:bodyPr>
          <a:lstStyle/>
          <a:p>
            <a:pPr algn="ctr"/>
            <a:r>
              <a:rPr lang="ar-SA" sz="2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يتوقع من الطلبة بعد دراسة هذا الموضوع أن يكونوا قادرين على :</a:t>
            </a:r>
            <a:endParaRPr lang="ar-SA" sz="2800" b="1" dirty="0">
              <a:solidFill>
                <a:srgbClr val="C00000"/>
              </a:solidFill>
              <a:latin typeface="Calibri" panose="020F0502020204030204" pitchFamily="34" charset="0"/>
              <a:cs typeface="Calibri" panose="020F0502020204030204" pitchFamily="34" charset="0"/>
            </a:endParaRPr>
          </a:p>
        </p:txBody>
      </p:sp>
      <p:pic>
        <p:nvPicPr>
          <p:cNvPr id="3" name="صورة 2">
            <a:extLst>
              <a:ext uri="{FF2B5EF4-FFF2-40B4-BE49-F238E27FC236}">
                <a16:creationId xmlns:a16="http://schemas.microsoft.com/office/drawing/2014/main" id="{8D12E6A2-7ED9-4EFC-A57C-10CEC594F456}"/>
              </a:ext>
            </a:extLst>
          </p:cNvPr>
          <p:cNvPicPr>
            <a:picLocks noChangeAspect="1"/>
          </p:cNvPicPr>
          <p:nvPr/>
        </p:nvPicPr>
        <p:blipFill>
          <a:blip r:embed="rId2"/>
          <a:stretch>
            <a:fillRect/>
          </a:stretch>
        </p:blipFill>
        <p:spPr>
          <a:xfrm>
            <a:off x="1008879" y="3955256"/>
            <a:ext cx="2381866" cy="2381866"/>
          </a:xfrm>
          <a:prstGeom prst="rect">
            <a:avLst/>
          </a:prstGeom>
        </p:spPr>
      </p:pic>
    </p:spTree>
    <p:extLst>
      <p:ext uri="{BB962C8B-B14F-4D97-AF65-F5344CB8AC3E}">
        <p14:creationId xmlns:p14="http://schemas.microsoft.com/office/powerpoint/2010/main" val="15446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1" name="Freeform: Shape 1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مربع نص 7">
            <a:extLst>
              <a:ext uri="{FF2B5EF4-FFF2-40B4-BE49-F238E27FC236}">
                <a16:creationId xmlns:a16="http://schemas.microsoft.com/office/drawing/2014/main" id="{0AFD5D22-DB0B-4D2A-B863-7A6750598380}"/>
              </a:ext>
            </a:extLst>
          </p:cNvPr>
          <p:cNvSpPr txBox="1"/>
          <p:nvPr/>
        </p:nvSpPr>
        <p:spPr>
          <a:xfrm>
            <a:off x="3594275" y="5417891"/>
            <a:ext cx="6597788" cy="769441"/>
          </a:xfrm>
          <a:prstGeom prst="rect">
            <a:avLst/>
          </a:prstGeom>
          <a:noFill/>
        </p:spPr>
        <p:txBody>
          <a:bodyPr wrap="square">
            <a:spAutoFit/>
          </a:bodyPr>
          <a:lstStyle/>
          <a:p>
            <a:r>
              <a:rPr lang="ar-SA" sz="4400" b="1" dirty="0">
                <a:latin typeface="Calibri" panose="020F0502020204030204" pitchFamily="34" charset="0"/>
                <a:cs typeface="Calibri" panose="020F0502020204030204" pitchFamily="34" charset="0"/>
              </a:rPr>
              <a:t>مجالات تصميم الشخصيات </a:t>
            </a:r>
          </a:p>
        </p:txBody>
      </p:sp>
      <p:sp>
        <p:nvSpPr>
          <p:cNvPr id="10" name="مربع نص 9">
            <a:extLst>
              <a:ext uri="{FF2B5EF4-FFF2-40B4-BE49-F238E27FC236}">
                <a16:creationId xmlns:a16="http://schemas.microsoft.com/office/drawing/2014/main" id="{669A4F28-9D40-4797-BC38-BC5F4FE26A70}"/>
              </a:ext>
            </a:extLst>
          </p:cNvPr>
          <p:cNvSpPr txBox="1"/>
          <p:nvPr/>
        </p:nvSpPr>
        <p:spPr>
          <a:xfrm>
            <a:off x="7638758" y="4313116"/>
            <a:ext cx="3470708" cy="769441"/>
          </a:xfrm>
          <a:prstGeom prst="rect">
            <a:avLst/>
          </a:prstGeom>
          <a:noFill/>
        </p:spPr>
        <p:txBody>
          <a:bodyPr wrap="square">
            <a:spAutoFit/>
          </a:bodyPr>
          <a:lstStyle/>
          <a:p>
            <a:r>
              <a:rPr lang="ar-SA" sz="4400" b="1" dirty="0">
                <a:solidFill>
                  <a:srgbClr val="C00000"/>
                </a:solidFill>
                <a:latin typeface="Calibri" panose="020F0502020204030204" pitchFamily="34" charset="0"/>
                <a:cs typeface="Calibri" panose="020F0502020204030204" pitchFamily="34" charset="0"/>
              </a:rPr>
              <a:t>الدرس الأول </a:t>
            </a:r>
          </a:p>
        </p:txBody>
      </p:sp>
      <p:pic>
        <p:nvPicPr>
          <p:cNvPr id="5" name="صورة 4">
            <a:extLst>
              <a:ext uri="{FF2B5EF4-FFF2-40B4-BE49-F238E27FC236}">
                <a16:creationId xmlns:a16="http://schemas.microsoft.com/office/drawing/2014/main" id="{8015A094-F842-49AF-95F3-81BE34FACEA2}"/>
              </a:ext>
            </a:extLst>
          </p:cNvPr>
          <p:cNvPicPr>
            <a:picLocks noChangeAspect="1"/>
          </p:cNvPicPr>
          <p:nvPr/>
        </p:nvPicPr>
        <p:blipFill>
          <a:blip r:embed="rId2"/>
          <a:stretch>
            <a:fillRect/>
          </a:stretch>
        </p:blipFill>
        <p:spPr>
          <a:xfrm>
            <a:off x="4220309" y="526917"/>
            <a:ext cx="4220306" cy="4220306"/>
          </a:xfrm>
          <a:prstGeom prst="rect">
            <a:avLst/>
          </a:prstGeom>
        </p:spPr>
      </p:pic>
    </p:spTree>
    <p:extLst>
      <p:ext uri="{BB962C8B-B14F-4D97-AF65-F5344CB8AC3E}">
        <p14:creationId xmlns:p14="http://schemas.microsoft.com/office/powerpoint/2010/main" val="426346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مجموعة 18">
            <a:extLst>
              <a:ext uri="{FF2B5EF4-FFF2-40B4-BE49-F238E27FC236}">
                <a16:creationId xmlns:a16="http://schemas.microsoft.com/office/drawing/2014/main" id="{BC6AB92F-E9BF-4729-B283-1700EE8DDA73}"/>
              </a:ext>
            </a:extLst>
          </p:cNvPr>
          <p:cNvGrpSpPr/>
          <p:nvPr/>
        </p:nvGrpSpPr>
        <p:grpSpPr>
          <a:xfrm>
            <a:off x="2443203" y="920248"/>
            <a:ext cx="7917426" cy="2040956"/>
            <a:chOff x="6253315" y="516194"/>
            <a:chExt cx="5427407" cy="1932038"/>
          </a:xfrm>
        </p:grpSpPr>
        <p:grpSp>
          <p:nvGrpSpPr>
            <p:cNvPr id="20" name="مجموعة 19">
              <a:extLst>
                <a:ext uri="{FF2B5EF4-FFF2-40B4-BE49-F238E27FC236}">
                  <a16:creationId xmlns:a16="http://schemas.microsoft.com/office/drawing/2014/main" id="{84DDB6A9-3928-4CB7-ACBF-1DD4D0695B28}"/>
                </a:ext>
              </a:extLst>
            </p:cNvPr>
            <p:cNvGrpSpPr/>
            <p:nvPr/>
          </p:nvGrpSpPr>
          <p:grpSpPr>
            <a:xfrm>
              <a:off x="6253315" y="516194"/>
              <a:ext cx="5427407" cy="1769806"/>
              <a:chOff x="6253315" y="516194"/>
              <a:chExt cx="5427407" cy="1769806"/>
            </a:xfrm>
          </p:grpSpPr>
          <p:pic>
            <p:nvPicPr>
              <p:cNvPr id="22" name="Picture 4" descr="Title Box Banner PNG Free Download And Clipart Image For Free Download -  Lovepik | 401442823">
                <a:extLst>
                  <a:ext uri="{FF2B5EF4-FFF2-40B4-BE49-F238E27FC236}">
                    <a16:creationId xmlns:a16="http://schemas.microsoft.com/office/drawing/2014/main" id="{DC3B1D13-2090-4094-BA81-50E95C65118F}"/>
                  </a:ext>
                </a:extLst>
              </p:cNvPr>
              <p:cNvPicPr>
                <a:picLocks noChangeAspect="1" noChangeArrowheads="1"/>
              </p:cNvPicPr>
              <p:nvPr/>
            </p:nvPicPr>
            <p:blipFill rotWithShape="1">
              <a:blip r:embed="rId2">
                <a:clrChange>
                  <a:clrFrom>
                    <a:srgbClr val="EBEBEB"/>
                  </a:clrFrom>
                  <a:clrTo>
                    <a:srgbClr val="EBEBEB">
                      <a:alpha val="0"/>
                    </a:srgbClr>
                  </a:clrTo>
                </a:clrChange>
                <a:extLst>
                  <a:ext uri="{28A0092B-C50C-407E-A947-70E740481C1C}">
                    <a14:useLocalDpi xmlns:a14="http://schemas.microsoft.com/office/drawing/2010/main" val="0"/>
                  </a:ext>
                </a:extLst>
              </a:blip>
              <a:srcRect l="10789" t="62418" r="10072" b="19140"/>
              <a:stretch/>
            </p:blipFill>
            <p:spPr bwMode="auto">
              <a:xfrm>
                <a:off x="6253315" y="516194"/>
                <a:ext cx="5427407" cy="1769806"/>
              </a:xfrm>
              <a:prstGeom prst="rect">
                <a:avLst/>
              </a:prstGeom>
              <a:noFill/>
              <a:extLst>
                <a:ext uri="{909E8E84-426E-40DD-AFC4-6F175D3DCCD1}">
                  <a14:hiddenFill xmlns:a14="http://schemas.microsoft.com/office/drawing/2010/main">
                    <a:solidFill>
                      <a:srgbClr val="FFFFFF"/>
                    </a:solidFill>
                  </a14:hiddenFill>
                </a:ext>
              </a:extLst>
            </p:spPr>
          </p:pic>
          <p:sp>
            <p:nvSpPr>
              <p:cNvPr id="23" name="مربع نص 22">
                <a:extLst>
                  <a:ext uri="{FF2B5EF4-FFF2-40B4-BE49-F238E27FC236}">
                    <a16:creationId xmlns:a16="http://schemas.microsoft.com/office/drawing/2014/main" id="{97198540-C3E2-4AEC-AF02-4A040DD509DD}"/>
                  </a:ext>
                </a:extLst>
              </p:cNvPr>
              <p:cNvSpPr txBox="1"/>
              <p:nvPr/>
            </p:nvSpPr>
            <p:spPr>
              <a:xfrm>
                <a:off x="6742992" y="652257"/>
                <a:ext cx="4273799" cy="1206040"/>
              </a:xfrm>
              <a:prstGeom prst="rect">
                <a:avLst/>
              </a:prstGeom>
              <a:solidFill>
                <a:schemeClr val="bg1"/>
              </a:solidFill>
            </p:spPr>
            <p:txBody>
              <a:bodyPr wrap="square">
                <a:spAutoFit/>
              </a:bodyPr>
              <a:lstStyle/>
              <a:p>
                <a:pPr algn="ctr"/>
                <a:r>
                  <a:rPr lang="ar-SA" sz="6000" b="1" dirty="0">
                    <a:latin typeface="Calibri" panose="020F0502020204030204" pitchFamily="34" charset="0"/>
                    <a:cs typeface="Calibri" panose="020F0502020204030204" pitchFamily="34" charset="0"/>
                  </a:rPr>
                  <a:t>أهداف الموضوع</a:t>
                </a:r>
              </a:p>
              <a:p>
                <a:pPr algn="ctr"/>
                <a:r>
                  <a:rPr lang="ar-SA" sz="3200" b="1" dirty="0">
                    <a:latin typeface="Calibri" panose="020F0502020204030204" pitchFamily="34" charset="0"/>
                    <a:cs typeface="Calibri" panose="020F0502020204030204" pitchFamily="34" charset="0"/>
                  </a:rPr>
                  <a:t> </a:t>
                </a:r>
              </a:p>
            </p:txBody>
          </p:sp>
        </p:grpSp>
        <p:sp>
          <p:nvSpPr>
            <p:cNvPr id="21" name="مستطيل 20">
              <a:extLst>
                <a:ext uri="{FF2B5EF4-FFF2-40B4-BE49-F238E27FC236}">
                  <a16:creationId xmlns:a16="http://schemas.microsoft.com/office/drawing/2014/main" id="{3E1B0CFE-D7EB-4C32-B6C5-CB52895802F1}"/>
                </a:ext>
              </a:extLst>
            </p:cNvPr>
            <p:cNvSpPr/>
            <p:nvPr/>
          </p:nvSpPr>
          <p:spPr>
            <a:xfrm>
              <a:off x="7270955" y="2020529"/>
              <a:ext cx="3392129"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4" name="مجموعة 3">
            <a:extLst>
              <a:ext uri="{FF2B5EF4-FFF2-40B4-BE49-F238E27FC236}">
                <a16:creationId xmlns:a16="http://schemas.microsoft.com/office/drawing/2014/main" id="{48A5E09B-88B0-40B3-9B59-E30D9726C85B}"/>
              </a:ext>
            </a:extLst>
          </p:cNvPr>
          <p:cNvGrpSpPr/>
          <p:nvPr/>
        </p:nvGrpSpPr>
        <p:grpSpPr>
          <a:xfrm>
            <a:off x="303117" y="3273752"/>
            <a:ext cx="11585766" cy="1939557"/>
            <a:chOff x="-309489" y="4101219"/>
            <a:chExt cx="11585766" cy="1939557"/>
          </a:xfrm>
        </p:grpSpPr>
        <p:grpSp>
          <p:nvGrpSpPr>
            <p:cNvPr id="9" name="مجموعة 8">
              <a:extLst>
                <a:ext uri="{FF2B5EF4-FFF2-40B4-BE49-F238E27FC236}">
                  <a16:creationId xmlns:a16="http://schemas.microsoft.com/office/drawing/2014/main" id="{ECEAB9BC-9AA5-402C-96C1-74714140E238}"/>
                </a:ext>
              </a:extLst>
            </p:cNvPr>
            <p:cNvGrpSpPr/>
            <p:nvPr/>
          </p:nvGrpSpPr>
          <p:grpSpPr>
            <a:xfrm>
              <a:off x="-309489" y="4101219"/>
              <a:ext cx="11585766" cy="1862482"/>
              <a:chOff x="-1483065" y="3192856"/>
              <a:chExt cx="11585766" cy="1862482"/>
            </a:xfrm>
          </p:grpSpPr>
          <p:sp>
            <p:nvSpPr>
              <p:cNvPr id="16" name="مستطيل: زوايا مستديرة 15">
                <a:extLst>
                  <a:ext uri="{FF2B5EF4-FFF2-40B4-BE49-F238E27FC236}">
                    <a16:creationId xmlns:a16="http://schemas.microsoft.com/office/drawing/2014/main" id="{DE53261A-5B15-4376-9A83-4DD69C2A1749}"/>
                  </a:ext>
                </a:extLst>
              </p:cNvPr>
              <p:cNvSpPr/>
              <p:nvPr/>
            </p:nvSpPr>
            <p:spPr>
              <a:xfrm>
                <a:off x="-1483065" y="3192856"/>
                <a:ext cx="10929350" cy="951548"/>
              </a:xfrm>
              <a:prstGeom prst="roundRec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rtlCol="1" anchor="ctr"/>
              <a:lstStyle/>
              <a:p>
                <a:r>
                  <a:rPr lang="ar-SA" sz="3600" b="1" dirty="0">
                    <a:latin typeface="Calibri" panose="020F0502020204030204" pitchFamily="34" charset="0"/>
                    <a:cs typeface="Calibri" panose="020F0502020204030204" pitchFamily="34" charset="0"/>
                  </a:rPr>
                  <a:t>التعرف على مفهوم تصميم الشخصيات.</a:t>
                </a:r>
                <a:endParaRPr lang="ar-SA" sz="3600" b="1" dirty="0">
                  <a:solidFill>
                    <a:schemeClr val="tx1"/>
                  </a:solidFill>
                  <a:latin typeface="Calibri" panose="020F0502020204030204" pitchFamily="34" charset="0"/>
                  <a:cs typeface="Calibri" panose="020F0502020204030204" pitchFamily="34" charset="0"/>
                </a:endParaRPr>
              </a:p>
            </p:txBody>
          </p:sp>
          <p:grpSp>
            <p:nvGrpSpPr>
              <p:cNvPr id="12" name="مجموعة 11">
                <a:extLst>
                  <a:ext uri="{FF2B5EF4-FFF2-40B4-BE49-F238E27FC236}">
                    <a16:creationId xmlns:a16="http://schemas.microsoft.com/office/drawing/2014/main" id="{DA03FDBF-2CAF-48CC-A233-96282A3D54E6}"/>
                  </a:ext>
                </a:extLst>
              </p:cNvPr>
              <p:cNvGrpSpPr/>
              <p:nvPr/>
            </p:nvGrpSpPr>
            <p:grpSpPr>
              <a:xfrm>
                <a:off x="9481681" y="3384002"/>
                <a:ext cx="621020" cy="1671336"/>
                <a:chOff x="10309992" y="2728973"/>
                <a:chExt cx="621020" cy="1671336"/>
              </a:xfrm>
            </p:grpSpPr>
            <p:sp>
              <p:nvSpPr>
                <p:cNvPr id="13" name="شكل بيضاوي 12">
                  <a:extLst>
                    <a:ext uri="{FF2B5EF4-FFF2-40B4-BE49-F238E27FC236}">
                      <a16:creationId xmlns:a16="http://schemas.microsoft.com/office/drawing/2014/main" id="{9A3CB561-ACBB-4257-8F3D-8206775D98DC}"/>
                    </a:ext>
                  </a:extLst>
                </p:cNvPr>
                <p:cNvSpPr/>
                <p:nvPr/>
              </p:nvSpPr>
              <p:spPr>
                <a:xfrm>
                  <a:off x="10309992" y="2728973"/>
                  <a:ext cx="621020" cy="569256"/>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latin typeface="Calibri" panose="020F0502020204030204" pitchFamily="34" charset="0"/>
                      <a:cs typeface="Calibri" panose="020F0502020204030204" pitchFamily="34" charset="0"/>
                    </a:rPr>
                    <a:t>1</a:t>
                  </a:r>
                </a:p>
              </p:txBody>
            </p:sp>
            <p:sp>
              <p:nvSpPr>
                <p:cNvPr id="14" name="شكل بيضاوي 13">
                  <a:extLst>
                    <a:ext uri="{FF2B5EF4-FFF2-40B4-BE49-F238E27FC236}">
                      <a16:creationId xmlns:a16="http://schemas.microsoft.com/office/drawing/2014/main" id="{34161A1E-7A62-4E60-AD2A-B7C074F76113}"/>
                    </a:ext>
                  </a:extLst>
                </p:cNvPr>
                <p:cNvSpPr/>
                <p:nvPr/>
              </p:nvSpPr>
              <p:spPr>
                <a:xfrm>
                  <a:off x="10309992" y="3831053"/>
                  <a:ext cx="621020" cy="569256"/>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latin typeface="Calibri" panose="020F0502020204030204" pitchFamily="34" charset="0"/>
                      <a:cs typeface="Calibri" panose="020F0502020204030204" pitchFamily="34" charset="0"/>
                    </a:rPr>
                    <a:t>2</a:t>
                  </a:r>
                </a:p>
              </p:txBody>
            </p:sp>
          </p:grpSp>
        </p:grpSp>
        <p:sp>
          <p:nvSpPr>
            <p:cNvPr id="24" name="مربع نص 23">
              <a:extLst>
                <a:ext uri="{FF2B5EF4-FFF2-40B4-BE49-F238E27FC236}">
                  <a16:creationId xmlns:a16="http://schemas.microsoft.com/office/drawing/2014/main" id="{74811CDB-FF92-4018-BF8B-9ADCA7B4F6AD}"/>
                </a:ext>
              </a:extLst>
            </p:cNvPr>
            <p:cNvSpPr txBox="1"/>
            <p:nvPr/>
          </p:nvSpPr>
          <p:spPr>
            <a:xfrm>
              <a:off x="-101650" y="5394445"/>
              <a:ext cx="10690198" cy="646331"/>
            </a:xfrm>
            <a:prstGeom prst="rect">
              <a:avLst/>
            </a:prstGeom>
            <a:noFill/>
          </p:spPr>
          <p:txBody>
            <a:bodyPr wrap="square">
              <a:spAutoFit/>
            </a:bodyPr>
            <a:lstStyle/>
            <a:p>
              <a:r>
                <a:rPr lang="ar-SA" sz="3600" b="1" dirty="0">
                  <a:latin typeface="Calibri" panose="020F0502020204030204" pitchFamily="34" charset="0"/>
                  <a:cs typeface="Calibri" panose="020F0502020204030204" pitchFamily="34" charset="0"/>
                </a:rPr>
                <a:t>التفريق بين تصميم الشخصيات ثنائية الأبعاد </a:t>
              </a:r>
              <a:r>
                <a:rPr lang="en-US" sz="3600" b="1" dirty="0">
                  <a:latin typeface="Calibri" panose="020F0502020204030204" pitchFamily="34" charset="0"/>
                  <a:cs typeface="Calibri" panose="020F0502020204030204" pitchFamily="34" charset="0"/>
                </a:rPr>
                <a:t>2D </a:t>
              </a:r>
              <a:r>
                <a:rPr lang="ar-SA" sz="3600" b="1" dirty="0">
                  <a:latin typeface="Calibri" panose="020F0502020204030204" pitchFamily="34" charset="0"/>
                  <a:cs typeface="Calibri" panose="020F0502020204030204" pitchFamily="34" charset="0"/>
                </a:rPr>
                <a:t> وثلاثية الأبعاد </a:t>
              </a:r>
              <a:r>
                <a:rPr lang="en-US" sz="3600" b="1" dirty="0">
                  <a:latin typeface="Calibri" panose="020F0502020204030204" pitchFamily="34" charset="0"/>
                  <a:cs typeface="Calibri" panose="020F0502020204030204" pitchFamily="34" charset="0"/>
                </a:rPr>
                <a:t>3D</a:t>
              </a:r>
              <a:endParaRPr lang="ar-SA" sz="36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65689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CF9D9AA-6971-4501-A1E6-714D2C9C24C5}"/>
              </a:ext>
            </a:extLst>
          </p:cNvPr>
          <p:cNvSpPr txBox="1"/>
          <p:nvPr/>
        </p:nvSpPr>
        <p:spPr>
          <a:xfrm>
            <a:off x="841714" y="1117439"/>
            <a:ext cx="10930597" cy="1200329"/>
          </a:xfrm>
          <a:prstGeom prst="rect">
            <a:avLst/>
          </a:prstGeom>
          <a:noFill/>
        </p:spPr>
        <p:txBody>
          <a:bodyPr wrap="square">
            <a:spAutoFit/>
          </a:bodyPr>
          <a:lstStyle/>
          <a:p>
            <a:pPr algn="ctr"/>
            <a:r>
              <a:rPr lang="ar-SA" sz="3600" b="1" dirty="0">
                <a:solidFill>
                  <a:srgbClr val="00B050"/>
                </a:solidFill>
                <a:latin typeface="Calibri" panose="020F0502020204030204" pitchFamily="34" charset="0"/>
                <a:cs typeface="Calibri" panose="020F0502020204030204" pitchFamily="34" charset="0"/>
              </a:rPr>
              <a:t>رســم وتصميم الشــخصيات </a:t>
            </a:r>
            <a:r>
              <a:rPr lang="ar-SA" sz="3600" b="1" dirty="0">
                <a:latin typeface="Calibri" panose="020F0502020204030204" pitchFamily="34" charset="0"/>
                <a:cs typeface="Calibri" panose="020F0502020204030204" pitchFamily="34" charset="0"/>
              </a:rPr>
              <a:t>من مجالات النشــاط الفني المهمة، فهو أسلوب شائع يتم مشــاهدته في مناشط عدة في الحياة اليومية. </a:t>
            </a:r>
          </a:p>
        </p:txBody>
      </p:sp>
      <p:sp>
        <p:nvSpPr>
          <p:cNvPr id="5" name="مربع نص 4">
            <a:extLst>
              <a:ext uri="{FF2B5EF4-FFF2-40B4-BE49-F238E27FC236}">
                <a16:creationId xmlns:a16="http://schemas.microsoft.com/office/drawing/2014/main" id="{39B3A16A-562A-47EA-ACCA-96D0E30892A6}"/>
              </a:ext>
            </a:extLst>
          </p:cNvPr>
          <p:cNvSpPr txBox="1"/>
          <p:nvPr/>
        </p:nvSpPr>
        <p:spPr>
          <a:xfrm>
            <a:off x="1248504" y="2890301"/>
            <a:ext cx="10117015" cy="2308324"/>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يعد تصميم الشــخصيات مطلباً في مجالات متعددة</a:t>
            </a:r>
          </a:p>
          <a:p>
            <a:pPr algn="ctr"/>
            <a:r>
              <a:rPr lang="ar-SA" sz="3600" b="1" dirty="0">
                <a:solidFill>
                  <a:srgbClr val="FF0000"/>
                </a:solidFill>
                <a:latin typeface="Calibri" panose="020F0502020204030204" pitchFamily="34" charset="0"/>
                <a:cs typeface="Calibri" panose="020F0502020204030204" pitchFamily="34" charset="0"/>
              </a:rPr>
              <a:t> كالتعليم  </a:t>
            </a:r>
            <a:r>
              <a:rPr lang="ar-SA" sz="3600" b="1" dirty="0">
                <a:solidFill>
                  <a:srgbClr val="0C8190"/>
                </a:solidFill>
                <a:latin typeface="Calibri" panose="020F0502020204030204" pitchFamily="34" charset="0"/>
                <a:cs typeface="Calibri" panose="020F0502020204030204" pitchFamily="34" charset="0"/>
              </a:rPr>
              <a:t>والترفيه </a:t>
            </a:r>
            <a:r>
              <a:rPr lang="ar-SA" sz="3600" b="1" dirty="0">
                <a:latin typeface="Calibri" panose="020F0502020204030204" pitchFamily="34" charset="0"/>
                <a:cs typeface="Calibri" panose="020F0502020204030204" pitchFamily="34" charset="0"/>
              </a:rPr>
              <a:t> </a:t>
            </a:r>
            <a:r>
              <a:rPr lang="ar-SA" sz="3600" b="1" dirty="0">
                <a:solidFill>
                  <a:srgbClr val="A6028F"/>
                </a:solidFill>
                <a:latin typeface="Calibri" panose="020F0502020204030204" pitchFamily="34" charset="0"/>
                <a:cs typeface="Calibri" panose="020F0502020204030204" pitchFamily="34" charset="0"/>
              </a:rPr>
              <a:t>والإعلام</a:t>
            </a:r>
          </a:p>
          <a:p>
            <a:pPr algn="ctr"/>
            <a:r>
              <a:rPr lang="ar-SA" sz="3600" b="1" dirty="0">
                <a:latin typeface="Calibri" panose="020F0502020204030204" pitchFamily="34" charset="0"/>
                <a:cs typeface="Calibri" panose="020F0502020204030204" pitchFamily="34" charset="0"/>
              </a:rPr>
              <a:t> </a:t>
            </a:r>
            <a:r>
              <a:rPr lang="ar-SA" sz="3600" b="1" dirty="0">
                <a:solidFill>
                  <a:srgbClr val="00B0F0"/>
                </a:solidFill>
                <a:latin typeface="Calibri" panose="020F0502020204030204" pitchFamily="34" charset="0"/>
                <a:cs typeface="Calibri" panose="020F0502020204030204" pitchFamily="34" charset="0"/>
              </a:rPr>
              <a:t>والإعلان </a:t>
            </a:r>
            <a:r>
              <a:rPr lang="ar-SA" sz="3600" b="1" dirty="0">
                <a:solidFill>
                  <a:srgbClr val="002060"/>
                </a:solidFill>
                <a:latin typeface="Calibri" panose="020F0502020204030204" pitchFamily="34" charset="0"/>
                <a:cs typeface="Calibri" panose="020F0502020204030204" pitchFamily="34" charset="0"/>
              </a:rPr>
              <a:t>والتســويق </a:t>
            </a:r>
            <a:r>
              <a:rPr lang="ar-SA" sz="3600" b="1" dirty="0">
                <a:solidFill>
                  <a:schemeClr val="accent4">
                    <a:lumMod val="75000"/>
                  </a:schemeClr>
                </a:solidFill>
                <a:latin typeface="Calibri" panose="020F0502020204030204" pitchFamily="34" charset="0"/>
                <a:cs typeface="Calibri" panose="020F0502020204030204" pitchFamily="34" charset="0"/>
              </a:rPr>
              <a:t>وكهوية للمنتجات</a:t>
            </a:r>
            <a:endParaRPr lang="ar-SA" sz="3600" b="1" dirty="0">
              <a:latin typeface="Calibri" panose="020F0502020204030204" pitchFamily="34" charset="0"/>
              <a:cs typeface="Calibri" panose="020F0502020204030204" pitchFamily="34" charset="0"/>
            </a:endParaRPr>
          </a:p>
          <a:p>
            <a:pPr algn="ctr"/>
            <a:r>
              <a:rPr lang="ar-SA" sz="3600" b="1" dirty="0">
                <a:latin typeface="Calibri" panose="020F0502020204030204" pitchFamily="34" charset="0"/>
                <a:cs typeface="Calibri" panose="020F0502020204030204" pitchFamily="34" charset="0"/>
              </a:rPr>
              <a:t> وذلك لكونه أحد أشكال الاتصال المرئي الذي ينقل رسالة معينة.</a:t>
            </a:r>
          </a:p>
        </p:txBody>
      </p:sp>
    </p:spTree>
    <p:extLst>
      <p:ext uri="{BB962C8B-B14F-4D97-AF65-F5344CB8AC3E}">
        <p14:creationId xmlns:p14="http://schemas.microsoft.com/office/powerpoint/2010/main" val="3621596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4B081F60-3533-414A-8C74-D3D2AD9E050C}"/>
              </a:ext>
            </a:extLst>
          </p:cNvPr>
          <p:cNvGrpSpPr/>
          <p:nvPr/>
        </p:nvGrpSpPr>
        <p:grpSpPr>
          <a:xfrm>
            <a:off x="4797083" y="703384"/>
            <a:ext cx="7113563" cy="2030596"/>
            <a:chOff x="3223845" y="1489195"/>
            <a:chExt cx="7394917" cy="2066474"/>
          </a:xfrm>
        </p:grpSpPr>
        <p:sp>
          <p:nvSpPr>
            <p:cNvPr id="6" name="مربع نص 5">
              <a:extLst>
                <a:ext uri="{FF2B5EF4-FFF2-40B4-BE49-F238E27FC236}">
                  <a16:creationId xmlns:a16="http://schemas.microsoft.com/office/drawing/2014/main" id="{CC032E46-8C8C-48A2-868F-4C11ECCBD244}"/>
                </a:ext>
              </a:extLst>
            </p:cNvPr>
            <p:cNvSpPr txBox="1"/>
            <p:nvPr/>
          </p:nvSpPr>
          <p:spPr>
            <a:xfrm>
              <a:off x="3223845" y="1867001"/>
              <a:ext cx="7021913" cy="1103218"/>
            </a:xfrm>
            <a:prstGeom prst="roundRect">
              <a:avLst>
                <a:gd name="adj" fmla="val 25854"/>
              </a:avLst>
            </a:prstGeom>
            <a:solidFill>
              <a:srgbClr val="0C8190"/>
            </a:solidFill>
          </p:spPr>
          <p:txBody>
            <a:bodyPr wrap="square">
              <a:spAutoFit/>
            </a:bodyPr>
            <a:lstStyle/>
            <a:p>
              <a:pPr algn="ctr"/>
              <a:r>
                <a:rPr lang="ar-SA" sz="5400" b="1" dirty="0">
                  <a:solidFill>
                    <a:schemeClr val="bg1"/>
                  </a:solidFill>
                  <a:latin typeface="Calibri" panose="020F0502020204030204" pitchFamily="34" charset="0"/>
                  <a:cs typeface="Calibri" panose="020F0502020204030204" pitchFamily="34" charset="0"/>
                </a:rPr>
                <a:t>     الهدف الأول</a:t>
              </a:r>
            </a:p>
          </p:txBody>
        </p:sp>
        <p:pic>
          <p:nvPicPr>
            <p:cNvPr id="8" name="صورة 7">
              <a:extLst>
                <a:ext uri="{FF2B5EF4-FFF2-40B4-BE49-F238E27FC236}">
                  <a16:creationId xmlns:a16="http://schemas.microsoft.com/office/drawing/2014/main" id="{18BBC76D-2CAD-4490-9D06-B1A3C65C8E71}"/>
                </a:ext>
              </a:extLst>
            </p:cNvPr>
            <p:cNvPicPr>
              <a:picLocks noChangeAspect="1"/>
            </p:cNvPicPr>
            <p:nvPr/>
          </p:nvPicPr>
          <p:blipFill>
            <a:blip r:embed="rId2">
              <a:clrChange>
                <a:clrFrom>
                  <a:srgbClr val="C6E9FF"/>
                </a:clrFrom>
                <a:clrTo>
                  <a:srgbClr val="C6E9FF">
                    <a:alpha val="0"/>
                  </a:srgbClr>
                </a:clrTo>
              </a:clrChange>
            </a:blip>
            <a:stretch>
              <a:fillRect/>
            </a:stretch>
          </p:blipFill>
          <p:spPr>
            <a:xfrm>
              <a:off x="7863463" y="1489195"/>
              <a:ext cx="2755299" cy="2066474"/>
            </a:xfrm>
            <a:prstGeom prst="rect">
              <a:avLst/>
            </a:prstGeom>
          </p:spPr>
        </p:pic>
      </p:grpSp>
      <p:grpSp>
        <p:nvGrpSpPr>
          <p:cNvPr id="3" name="مجموعة 2">
            <a:extLst>
              <a:ext uri="{FF2B5EF4-FFF2-40B4-BE49-F238E27FC236}">
                <a16:creationId xmlns:a16="http://schemas.microsoft.com/office/drawing/2014/main" id="{293F8361-5C99-488A-AA59-E735CFCB2110}"/>
              </a:ext>
            </a:extLst>
          </p:cNvPr>
          <p:cNvGrpSpPr/>
          <p:nvPr/>
        </p:nvGrpSpPr>
        <p:grpSpPr>
          <a:xfrm>
            <a:off x="1655299" y="3429000"/>
            <a:ext cx="9427134" cy="1200329"/>
            <a:chOff x="3930742" y="3222688"/>
            <a:chExt cx="7884251" cy="1200329"/>
          </a:xfrm>
        </p:grpSpPr>
        <p:sp>
          <p:nvSpPr>
            <p:cNvPr id="7" name="مربع نص 6">
              <a:extLst>
                <a:ext uri="{FF2B5EF4-FFF2-40B4-BE49-F238E27FC236}">
                  <a16:creationId xmlns:a16="http://schemas.microsoft.com/office/drawing/2014/main" id="{61AA3716-E3B4-45BD-A8B4-DFF8CA9357A0}"/>
                </a:ext>
              </a:extLst>
            </p:cNvPr>
            <p:cNvSpPr txBox="1"/>
            <p:nvPr/>
          </p:nvSpPr>
          <p:spPr>
            <a:xfrm>
              <a:off x="3930742" y="3222688"/>
              <a:ext cx="7120819" cy="1200329"/>
            </a:xfrm>
            <a:prstGeom prst="rect">
              <a:avLst/>
            </a:prstGeom>
            <a:noFill/>
          </p:spPr>
          <p:txBody>
            <a:bodyPr wrap="square">
              <a:spAutoFit/>
            </a:bodyPr>
            <a:lstStyle/>
            <a:p>
              <a:r>
                <a:rPr lang="ar-SA" sz="3600" b="1" dirty="0">
                  <a:latin typeface="Calibri" panose="020F0502020204030204" pitchFamily="34" charset="0"/>
                  <a:cs typeface="Calibri" panose="020F0502020204030204" pitchFamily="34" charset="0"/>
                </a:rPr>
                <a:t>أن يكون الطلبة قادرين التعرف على مفهوم تصميم الشخصيات.</a:t>
              </a:r>
              <a:endParaRPr lang="ar-SA" sz="3600" b="1" dirty="0">
                <a:solidFill>
                  <a:schemeClr val="tx1"/>
                </a:solidFill>
                <a:latin typeface="Calibri" panose="020F0502020204030204" pitchFamily="34" charset="0"/>
                <a:cs typeface="Calibri" panose="020F0502020204030204" pitchFamily="34" charset="0"/>
              </a:endParaRPr>
            </a:p>
          </p:txBody>
        </p:sp>
        <p:sp>
          <p:nvSpPr>
            <p:cNvPr id="17" name="شكل بيضاوي 16">
              <a:extLst>
                <a:ext uri="{FF2B5EF4-FFF2-40B4-BE49-F238E27FC236}">
                  <a16:creationId xmlns:a16="http://schemas.microsoft.com/office/drawing/2014/main" id="{1085BB01-51BB-49B1-944F-CBB5CF77157F}"/>
                </a:ext>
              </a:extLst>
            </p:cNvPr>
            <p:cNvSpPr/>
            <p:nvPr/>
          </p:nvSpPr>
          <p:spPr>
            <a:xfrm>
              <a:off x="11216275" y="3352815"/>
              <a:ext cx="598718" cy="705251"/>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latin typeface="Calibri" panose="020F0502020204030204" pitchFamily="34" charset="0"/>
                  <a:cs typeface="Calibri" panose="020F0502020204030204" pitchFamily="34" charset="0"/>
                </a:rPr>
                <a:t>1</a:t>
              </a:r>
            </a:p>
          </p:txBody>
        </p:sp>
      </p:grpSp>
    </p:spTree>
    <p:extLst>
      <p:ext uri="{BB962C8B-B14F-4D97-AF65-F5344CB8AC3E}">
        <p14:creationId xmlns:p14="http://schemas.microsoft.com/office/powerpoint/2010/main" val="30817672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2184</TotalTime>
  <Words>1279</Words>
  <Application>Microsoft Office PowerPoint</Application>
  <PresentationFormat>شاشة عريضة</PresentationFormat>
  <Paragraphs>133</Paragraphs>
  <Slides>45</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45</vt:i4>
      </vt:variant>
    </vt:vector>
  </HeadingPairs>
  <TitlesOfParts>
    <vt:vector size="51" baseType="lpstr">
      <vt:lpstr>Arial</vt:lpstr>
      <vt:lpstr>Calibri</vt:lpstr>
      <vt:lpstr>Calibri Light</vt:lpstr>
      <vt:lpstr>Dubai</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manal ali</dc:creator>
  <cp:lastModifiedBy>manal ali</cp:lastModifiedBy>
  <cp:revision>146</cp:revision>
  <dcterms:created xsi:type="dcterms:W3CDTF">2023-09-15T03:05:05Z</dcterms:created>
  <dcterms:modified xsi:type="dcterms:W3CDTF">2023-12-16T01:36:12Z</dcterms:modified>
</cp:coreProperties>
</file>