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57" r:id="rId2"/>
    <p:sldId id="11088950" r:id="rId3"/>
    <p:sldId id="262" r:id="rId4"/>
    <p:sldId id="11088946" r:id="rId5"/>
    <p:sldId id="266" r:id="rId6"/>
    <p:sldId id="278" r:id="rId7"/>
    <p:sldId id="11089150" r:id="rId8"/>
    <p:sldId id="11089159" r:id="rId9"/>
    <p:sldId id="11089151" r:id="rId10"/>
    <p:sldId id="11089160" r:id="rId11"/>
    <p:sldId id="11089152" r:id="rId12"/>
    <p:sldId id="11089153" r:id="rId13"/>
    <p:sldId id="11089174" r:id="rId14"/>
    <p:sldId id="11089181" r:id="rId15"/>
    <p:sldId id="11089180" r:id="rId16"/>
    <p:sldId id="11089154" r:id="rId17"/>
    <p:sldId id="11089155" r:id="rId18"/>
    <p:sldId id="11089183" r:id="rId19"/>
    <p:sldId id="11089157" r:id="rId20"/>
    <p:sldId id="11089156" r:id="rId21"/>
    <p:sldId id="11089185" r:id="rId22"/>
    <p:sldId id="11089186" r:id="rId23"/>
    <p:sldId id="11089187" r:id="rId24"/>
    <p:sldId id="11089188" r:id="rId25"/>
    <p:sldId id="11089166" r:id="rId26"/>
    <p:sldId id="11089172" r:id="rId27"/>
    <p:sldId id="11089165" r:id="rId28"/>
    <p:sldId id="11089167" r:id="rId29"/>
    <p:sldId id="11089168" r:id="rId30"/>
    <p:sldId id="11089189" r:id="rId31"/>
    <p:sldId id="11089191" r:id="rId32"/>
    <p:sldId id="11089149" r:id="rId3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28F"/>
    <a:srgbClr val="005C2A"/>
    <a:srgbClr val="E2C9E7"/>
    <a:srgbClr val="E6E6E6"/>
    <a:srgbClr val="C9E7E6"/>
    <a:srgbClr val="E6FFD7"/>
    <a:srgbClr val="0C8190"/>
    <a:srgbClr val="DDF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99F0F-50C9-4A85-B8BB-37DAAB4FA565}" v="527" dt="2023-12-04T19:43:57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نمط فاتح 1 - تميي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FD88D5-1A49-439C-91C7-33ABCCD97D18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AC2A68-31C3-4AF0-98F9-B3488F3ABA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75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EBAA35-C8DD-452E-8E6D-B946964F9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210F16-3E02-4207-A426-D84D6D25D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3EE003-A962-4808-A44D-58E2DB7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50E147-138D-48D4-8951-2D00639C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24EB53-FAA3-45E8-8296-AE4A3E1A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2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061EDF-52EE-4F91-8B35-D3A4AA2B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312CA99-0B6E-4E11-B37D-DF011E8C0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057BC4-A488-47B1-BA2D-A163DC13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7A815C-1155-44BD-AAF4-AD5B4AB9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7F29F2-F2C7-4ECD-9526-7AED0179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406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3860931-7559-4F72-A397-46CBEEE27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1A4B0E1-0C5E-4D08-8F09-392E8AA04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D7D137-BF19-49B7-9DFF-0DE28EB3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071135-D939-45B6-A0A3-92174217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AA50E0-61F2-4617-8C52-0E567C4A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428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2F973C-7EFD-4561-9DBE-2EFB74B2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5C8414-DDC7-403C-9396-AF1CD9416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CE8EC-958A-40AA-993C-E1E81C2B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2167C5-55D0-4E7C-9352-710B69E2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8ED422-F2F7-4214-89B8-4697D200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71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D9B366-270E-448A-8410-A9D5FD7E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03F301-31AC-426D-82FA-2E53010A5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6C03DE-D4DC-41B6-9203-ED982C36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10378D-C0D8-4A2F-AE5F-62106EDB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022686-D551-49B5-A935-F717B85F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074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DAAA1F-17F7-47A0-AF0D-4628BC72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7CB441-0593-4069-974D-5FD919437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DB56F93-DCCC-4D95-933C-3C59ED2A5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28884D-6921-4EFD-B560-B23AB007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9B63AD1-BDD2-4E19-8E2C-9EABAFA1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7998C0-CB78-4A65-BCD6-0A8FA2C4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19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6AB750-9E24-4A8B-92AD-43452DFE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F669A7-7BF1-4BA3-94FE-6BF350431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2FDDD32-075D-4FB3-827F-00E8F4773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7BBCE9-FCA5-475D-BDB7-AAB95089A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677F22C-8605-4381-B84D-C20756DBA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D40D23-A55A-473C-9A6E-B030BDC7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38867DF-935E-42F8-AF57-B332EBE1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3C77416-73BD-4956-A045-F73C63C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536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EEE8E7-D043-4484-90A6-11758A4E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F87F698-9F6D-49EB-B97B-CE4C3655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C12A80F-D16C-40E8-A191-20A3BC0B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D579A4-C4EB-43EB-A1C7-C00BF6F9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897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7C14046-5C7F-4CFD-8C29-E035BBE0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336038F-CBFD-4E54-8623-66DA1642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F94E313-DEAF-4253-BE7A-4B6A9F30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09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FC05F6-714F-49C9-81D2-494B513E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765DA8-A7F3-4ED7-BD3D-CA05A9D8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96C8D74-3AA1-45E2-BA99-9CD1639FD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599B082-2D19-4253-BC3E-C634C5CC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C0D94A7-6212-45B0-B632-40F3C9BC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EEF711-8EFC-4718-9478-ADB37752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310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457B9A-30A2-4A5B-BEE3-6D75C1778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CE05158-8D22-4C46-9E86-4DAF026CB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B21E407-210C-40A6-97F7-22F978929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F1A00A-7B9C-410D-8615-0C8FCB4B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62C045D-8500-400C-B10F-E8272449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7457862-102A-4F0C-8170-937A04BE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048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96797F9-380C-441F-99A0-4B27CD10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B1115CD-8E47-43C0-8848-21993208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B75C26-DC9C-4F82-9F9F-A646CEEE7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FA78-CFEE-45BB-BEFE-EAB117113CA6}" type="datetimeFigureOut">
              <a:rPr lang="ar-SA" smtClean="0"/>
              <a:t>18/06/45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E55E37-9096-485B-8702-CC2F49035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C9BC09-C33F-435A-99A6-666BFD9E6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5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4C594DF-C8BA-4BD4-B89D-AAD873E525ED}"/>
              </a:ext>
            </a:extLst>
          </p:cNvPr>
          <p:cNvSpPr txBox="1"/>
          <p:nvPr/>
        </p:nvSpPr>
        <p:spPr>
          <a:xfrm>
            <a:off x="5589638" y="2023445"/>
            <a:ext cx="62189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مقرر التصميم الرقمي 1-2</a:t>
            </a:r>
          </a:p>
          <a:p>
            <a:pPr algn="ctr"/>
            <a:r>
              <a:rPr lang="ar-SA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السنة الثالثة ) مسار عام</a:t>
            </a:r>
          </a:p>
          <a:p>
            <a:pPr algn="ctr"/>
            <a:r>
              <a:rPr lang="ar-SA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الدراسي الثاني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AAA6773-084B-412F-B781-A41816619E0F}"/>
              </a:ext>
            </a:extLst>
          </p:cNvPr>
          <p:cNvSpPr txBox="1"/>
          <p:nvPr/>
        </p:nvSpPr>
        <p:spPr>
          <a:xfrm>
            <a:off x="5710083" y="5188463"/>
            <a:ext cx="6098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atin typeface="Calibri" panose="020F0502020204030204" pitchFamily="34" charset="0"/>
                <a:cs typeface="DecoType Naskh Special" panose="02010000000000000000" pitchFamily="2" charset="-78"/>
              </a:rPr>
              <a:t>المعلمة : نجود دحمان </a:t>
            </a:r>
          </a:p>
        </p:txBody>
      </p:sp>
    </p:spTree>
    <p:extLst>
      <p:ext uri="{BB962C8B-B14F-4D97-AF65-F5344CB8AC3E}">
        <p14:creationId xmlns:p14="http://schemas.microsoft.com/office/powerpoint/2010/main" val="275531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B081F60-3533-414A-8C74-D3D2AD9E050C}"/>
              </a:ext>
            </a:extLst>
          </p:cNvPr>
          <p:cNvGrpSpPr/>
          <p:nvPr/>
        </p:nvGrpSpPr>
        <p:grpSpPr>
          <a:xfrm>
            <a:off x="4797083" y="703384"/>
            <a:ext cx="7113563" cy="2030596"/>
            <a:chOff x="3223845" y="1489195"/>
            <a:chExt cx="7394917" cy="2066474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C032E46-8C8C-48A2-868F-4C11ECCBD244}"/>
                </a:ext>
              </a:extLst>
            </p:cNvPr>
            <p:cNvSpPr txBox="1"/>
            <p:nvPr/>
          </p:nvSpPr>
          <p:spPr>
            <a:xfrm>
              <a:off x="3223845" y="1867001"/>
              <a:ext cx="7021913" cy="1103218"/>
            </a:xfrm>
            <a:prstGeom prst="roundRect">
              <a:avLst>
                <a:gd name="adj" fmla="val 25854"/>
              </a:avLst>
            </a:prstGeom>
            <a:solidFill>
              <a:srgbClr val="0C819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الهدف الثاني </a:t>
              </a: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8BBC76D-2CAD-4490-9D06-B1A3C65C8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6E9FF"/>
                </a:clrFrom>
                <a:clrTo>
                  <a:srgbClr val="C6E9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3463" y="1489195"/>
              <a:ext cx="2755299" cy="2066474"/>
            </a:xfrm>
            <a:prstGeom prst="rect">
              <a:avLst/>
            </a:prstGeom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9ED8682-8E23-4B05-A230-237F0D1C5582}"/>
              </a:ext>
            </a:extLst>
          </p:cNvPr>
          <p:cNvGrpSpPr/>
          <p:nvPr/>
        </p:nvGrpSpPr>
        <p:grpSpPr>
          <a:xfrm>
            <a:off x="1722247" y="4316572"/>
            <a:ext cx="9505453" cy="765468"/>
            <a:chOff x="1750382" y="3369431"/>
            <a:chExt cx="9505453" cy="765468"/>
          </a:xfrm>
        </p:grpSpPr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16CE220B-D18F-4154-B37E-7A9250BC0F2A}"/>
                </a:ext>
              </a:extLst>
            </p:cNvPr>
            <p:cNvSpPr/>
            <p:nvPr/>
          </p:nvSpPr>
          <p:spPr>
            <a:xfrm>
              <a:off x="10441617" y="3369431"/>
              <a:ext cx="814218" cy="7654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7B8A4017-5B90-4B20-B79A-99D032A2B377}"/>
                </a:ext>
              </a:extLst>
            </p:cNvPr>
            <p:cNvSpPr txBox="1"/>
            <p:nvPr/>
          </p:nvSpPr>
          <p:spPr>
            <a:xfrm>
              <a:off x="1750382" y="3429000"/>
              <a:ext cx="86912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التعرف على برامج الرسم والتصميم الرقمي .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8A81E9C9-B931-49D3-9FB4-B6A0E44C2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29" y="226090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085C-3F97-4642-AA89-3CF9C62DBC18}"/>
              </a:ext>
            </a:extLst>
          </p:cNvPr>
          <p:cNvSpPr txBox="1"/>
          <p:nvPr/>
        </p:nvSpPr>
        <p:spPr>
          <a:xfrm>
            <a:off x="2423746" y="487535"/>
            <a:ext cx="7344507" cy="988576"/>
          </a:xfrm>
          <a:prstGeom prst="roundRect">
            <a:avLst>
              <a:gd name="adj" fmla="val 48999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برامج وتطبيقات الرسم الرقمي .</a:t>
            </a:r>
            <a:endParaRPr lang="ar-SA" sz="40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197E2DC-4AD6-4011-8146-9B492B53483D}"/>
              </a:ext>
            </a:extLst>
          </p:cNvPr>
          <p:cNvSpPr txBox="1"/>
          <p:nvPr/>
        </p:nvSpPr>
        <p:spPr>
          <a:xfrm>
            <a:off x="1026940" y="1705398"/>
            <a:ext cx="104276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برامج تتيح للمستخدم الرسوم والتلوين بواسطة</a:t>
            </a:r>
          </a:p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 ما تتضمنه من الأدوات الفعالة كـ 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الفرش </a:t>
            </a:r>
          </a:p>
          <a:p>
            <a:pPr algn="ctr"/>
            <a:r>
              <a:rPr lang="ar-SA" sz="4000" b="1" dirty="0">
                <a:solidFill>
                  <a:srgbClr val="005C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والأقلام</a:t>
            </a:r>
          </a:p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والطبقات</a:t>
            </a:r>
          </a:p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b="1" dirty="0">
                <a:solidFill>
                  <a:srgbClr val="A60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وأدوات التحديد الحر</a:t>
            </a:r>
          </a:p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والأشكال</a:t>
            </a:r>
          </a:p>
          <a:p>
            <a:pPr algn="ct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والأقنعة.  </a:t>
            </a:r>
            <a:endParaRPr lang="ar-SA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0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9A0C1E24-029E-4A11-A806-B584D30E5125}"/>
              </a:ext>
            </a:extLst>
          </p:cNvPr>
          <p:cNvSpPr txBox="1"/>
          <p:nvPr/>
        </p:nvSpPr>
        <p:spPr>
          <a:xfrm>
            <a:off x="1459896" y="481549"/>
            <a:ext cx="10087555" cy="985242"/>
          </a:xfrm>
          <a:prstGeom prst="roundRect">
            <a:avLst>
              <a:gd name="adj" fmla="val 38150"/>
            </a:avLst>
          </a:prstGeom>
          <a:solidFill>
            <a:srgbClr val="E2C9E7"/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برامج الرسوم الرقمية ثنائية الأبعاد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endParaRPr lang="ar-SA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24AC05F-BFE8-4612-A176-C60B9821B058}"/>
              </a:ext>
            </a:extLst>
          </p:cNvPr>
          <p:cNvGrpSpPr/>
          <p:nvPr/>
        </p:nvGrpSpPr>
        <p:grpSpPr>
          <a:xfrm>
            <a:off x="1519309" y="1843225"/>
            <a:ext cx="9968731" cy="769441"/>
            <a:chOff x="864050" y="1672116"/>
            <a:chExt cx="9968731" cy="769441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8CB6948F-0B7E-4DB3-BEF5-3700E49AF830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E757B31-B436-4FEC-83B0-032283EC4AAA}"/>
                </a:ext>
              </a:extLst>
            </p:cNvPr>
            <p:cNvSpPr txBox="1"/>
            <p:nvPr/>
          </p:nvSpPr>
          <p:spPr>
            <a:xfrm>
              <a:off x="864050" y="1672116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أدوبي أنيمت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Adobe Animate </a:t>
              </a:r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4A95810A-A8C5-442C-A95F-F61611386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4" t="67935" r="87649" b="11493"/>
          <a:stretch/>
        </p:blipFill>
        <p:spPr>
          <a:xfrm rot="20950315">
            <a:off x="291351" y="1746654"/>
            <a:ext cx="908353" cy="962584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4567713-596A-4583-99C4-E9A9B5CA6D4A}"/>
              </a:ext>
            </a:extLst>
          </p:cNvPr>
          <p:cNvGrpSpPr/>
          <p:nvPr/>
        </p:nvGrpSpPr>
        <p:grpSpPr>
          <a:xfrm>
            <a:off x="1519309" y="2944460"/>
            <a:ext cx="9968731" cy="769441"/>
            <a:chOff x="864049" y="1681351"/>
            <a:chExt cx="9968731" cy="769441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AE15486-D533-476F-8F2C-BEC87623FED7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B1D9B381-49B7-49E9-8837-89E1CEC5400F}"/>
                </a:ext>
              </a:extLst>
            </p:cNvPr>
            <p:cNvSpPr txBox="1"/>
            <p:nvPr/>
          </p:nvSpPr>
          <p:spPr>
            <a:xfrm>
              <a:off x="864049" y="1681351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موها انيميشن سوفت وير</a:t>
              </a:r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5515EA5A-8512-400F-A906-00300A96F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4" t="2749" r="85926" b="72565"/>
          <a:stretch/>
        </p:blipFill>
        <p:spPr>
          <a:xfrm>
            <a:off x="332352" y="2825480"/>
            <a:ext cx="895468" cy="1007402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26C9232A-44EE-49B8-A3E3-2AEEA5862E13}"/>
              </a:ext>
            </a:extLst>
          </p:cNvPr>
          <p:cNvGrpSpPr/>
          <p:nvPr/>
        </p:nvGrpSpPr>
        <p:grpSpPr>
          <a:xfrm>
            <a:off x="1519309" y="4061452"/>
            <a:ext cx="9968731" cy="769441"/>
            <a:chOff x="864048" y="1681351"/>
            <a:chExt cx="9968731" cy="769441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2E013873-4F8B-4EBE-A057-C5A7ADBB4659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935D7F4A-BD6A-40FF-9077-DDB3BEDC89F6}"/>
                </a:ext>
              </a:extLst>
            </p:cNvPr>
            <p:cNvSpPr txBox="1"/>
            <p:nvPr/>
          </p:nvSpPr>
          <p:spPr>
            <a:xfrm>
              <a:off x="864048" y="1681351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بلندر للانيميشن ثنائي الأبعاد 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92C871D-1EFC-465A-A590-DBE96B4D9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267" b="79170"/>
          <a:stretch/>
        </p:blipFill>
        <p:spPr>
          <a:xfrm>
            <a:off x="386567" y="3870953"/>
            <a:ext cx="895468" cy="1150437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3FC7A27-6297-47F3-BDE4-9B3540FE7C74}"/>
              </a:ext>
            </a:extLst>
          </p:cNvPr>
          <p:cNvGrpSpPr/>
          <p:nvPr/>
        </p:nvGrpSpPr>
        <p:grpSpPr>
          <a:xfrm>
            <a:off x="1519309" y="5178444"/>
            <a:ext cx="9968731" cy="769441"/>
            <a:chOff x="877592" y="1681351"/>
            <a:chExt cx="9968731" cy="769441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8ACCB1D-957C-4E8F-89AD-80F8F65FC750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6388180-EEF4-4C83-A4B9-B6FB86A122BA}"/>
                </a:ext>
              </a:extLst>
            </p:cNvPr>
            <p:cNvSpPr txBox="1"/>
            <p:nvPr/>
          </p:nvSpPr>
          <p:spPr>
            <a:xfrm>
              <a:off x="877592" y="1681351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أدوبي فوتوشوب </a:t>
              </a:r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6EF48070-B2B8-4208-A3EB-818A5895A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40" t="4804" r="84582" b="76609"/>
          <a:stretch/>
        </p:blipFill>
        <p:spPr>
          <a:xfrm>
            <a:off x="318780" y="5114389"/>
            <a:ext cx="882053" cy="8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6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9A0C1E24-029E-4A11-A806-B584D30E5125}"/>
              </a:ext>
            </a:extLst>
          </p:cNvPr>
          <p:cNvSpPr txBox="1"/>
          <p:nvPr/>
        </p:nvSpPr>
        <p:spPr>
          <a:xfrm>
            <a:off x="1440951" y="588264"/>
            <a:ext cx="10087555" cy="985242"/>
          </a:xfrm>
          <a:prstGeom prst="roundRect">
            <a:avLst>
              <a:gd name="adj" fmla="val 38150"/>
            </a:avLst>
          </a:prstGeom>
          <a:solidFill>
            <a:srgbClr val="E2C9E7"/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برامج الرسوم الرقمية ثنائية الأبعاد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endParaRPr lang="ar-SA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24AC05F-BFE8-4612-A176-C60B9821B058}"/>
              </a:ext>
            </a:extLst>
          </p:cNvPr>
          <p:cNvGrpSpPr/>
          <p:nvPr/>
        </p:nvGrpSpPr>
        <p:grpSpPr>
          <a:xfrm>
            <a:off x="1519309" y="1843225"/>
            <a:ext cx="9968731" cy="769441"/>
            <a:chOff x="864050" y="1672116"/>
            <a:chExt cx="9968731" cy="769441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8CB6948F-0B7E-4DB3-BEF5-3700E49AF830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E757B31-B436-4FEC-83B0-032283EC4AAA}"/>
                </a:ext>
              </a:extLst>
            </p:cNvPr>
            <p:cNvSpPr txBox="1"/>
            <p:nvPr/>
          </p:nvSpPr>
          <p:spPr>
            <a:xfrm>
              <a:off x="864050" y="1672116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بروكرييت 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Procreate</a:t>
              </a:r>
              <a:endParaRPr lang="ar-SA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4567713-596A-4583-99C4-E9A9B5CA6D4A}"/>
              </a:ext>
            </a:extLst>
          </p:cNvPr>
          <p:cNvGrpSpPr/>
          <p:nvPr/>
        </p:nvGrpSpPr>
        <p:grpSpPr>
          <a:xfrm>
            <a:off x="1519309" y="2953417"/>
            <a:ext cx="9968731" cy="769441"/>
            <a:chOff x="864049" y="1690308"/>
            <a:chExt cx="9968731" cy="769441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AE15486-D533-476F-8F2C-BEC87623FED7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B1D9B381-49B7-49E9-8837-89E1CEC5400F}"/>
                </a:ext>
              </a:extLst>
            </p:cNvPr>
            <p:cNvSpPr txBox="1"/>
            <p:nvPr/>
          </p:nvSpPr>
          <p:spPr>
            <a:xfrm>
              <a:off x="864049" y="1690308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بنسل ثنائي الأبعاد 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pencil2D</a:t>
              </a:r>
              <a:endParaRPr lang="ar-SA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26C9232A-44EE-49B8-A3E3-2AEEA5862E13}"/>
              </a:ext>
            </a:extLst>
          </p:cNvPr>
          <p:cNvGrpSpPr/>
          <p:nvPr/>
        </p:nvGrpSpPr>
        <p:grpSpPr>
          <a:xfrm>
            <a:off x="1500365" y="4042100"/>
            <a:ext cx="9968731" cy="769441"/>
            <a:chOff x="845104" y="1661999"/>
            <a:chExt cx="9968731" cy="769441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2E013873-4F8B-4EBE-A057-C5A7ADBB4659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935D7F4A-BD6A-40FF-9077-DDB3BEDC89F6}"/>
                </a:ext>
              </a:extLst>
            </p:cNvPr>
            <p:cNvSpPr txBox="1"/>
            <p:nvPr/>
          </p:nvSpPr>
          <p:spPr>
            <a:xfrm>
              <a:off x="845104" y="1661999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سينفج ستوديو 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Synfig studio</a:t>
              </a:r>
              <a:endParaRPr lang="ar-SA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3FC7A27-6297-47F3-BDE4-9B3540FE7C74}"/>
              </a:ext>
            </a:extLst>
          </p:cNvPr>
          <p:cNvGrpSpPr/>
          <p:nvPr/>
        </p:nvGrpSpPr>
        <p:grpSpPr>
          <a:xfrm>
            <a:off x="1500364" y="5154551"/>
            <a:ext cx="9968731" cy="769441"/>
            <a:chOff x="858647" y="1657458"/>
            <a:chExt cx="9968731" cy="769441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8ACCB1D-957C-4E8F-89AD-80F8F65FC750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6388180-EEF4-4C83-A4B9-B6FB86A122BA}"/>
                </a:ext>
              </a:extLst>
            </p:cNvPr>
            <p:cNvSpPr txBox="1"/>
            <p:nvPr/>
          </p:nvSpPr>
          <p:spPr>
            <a:xfrm>
              <a:off x="858647" y="1657458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أدوبي اليستريتور 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Illustrator</a:t>
              </a:r>
              <a:endParaRPr lang="ar-SA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15685D26-0178-45F4-8BD1-5BBDF56E3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9" t="7546" r="85820" b="77770"/>
          <a:stretch/>
        </p:blipFill>
        <p:spPr>
          <a:xfrm>
            <a:off x="350212" y="1613200"/>
            <a:ext cx="921667" cy="94464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962BBB5-B188-4743-8B0E-4E22BA9BB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8" t="8394" r="81100" b="76295"/>
          <a:stretch/>
        </p:blipFill>
        <p:spPr>
          <a:xfrm>
            <a:off x="235968" y="2871847"/>
            <a:ext cx="1150153" cy="82195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BA1DBE5-8799-4206-B019-FF9A05A5B3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2" t="8719" r="84902" b="72135"/>
          <a:stretch/>
        </p:blipFill>
        <p:spPr>
          <a:xfrm>
            <a:off x="387199" y="3938743"/>
            <a:ext cx="921667" cy="101486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8F42C25-B205-46FE-8036-04D8DA664C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1" t="6971" r="86150" b="74634"/>
          <a:stretch/>
        </p:blipFill>
        <p:spPr>
          <a:xfrm>
            <a:off x="358541" y="5019292"/>
            <a:ext cx="921667" cy="9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3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9A0C1E24-029E-4A11-A806-B584D30E5125}"/>
              </a:ext>
            </a:extLst>
          </p:cNvPr>
          <p:cNvSpPr txBox="1"/>
          <p:nvPr/>
        </p:nvSpPr>
        <p:spPr>
          <a:xfrm>
            <a:off x="1409671" y="840440"/>
            <a:ext cx="10087555" cy="985242"/>
          </a:xfrm>
          <a:prstGeom prst="roundRect">
            <a:avLst>
              <a:gd name="adj" fmla="val 38150"/>
            </a:avLst>
          </a:prstGeom>
          <a:solidFill>
            <a:srgbClr val="E2C9E7"/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برامج الرسوم الرقمية ثنائية الأبعاد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endParaRPr lang="ar-SA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24AC05F-BFE8-4612-A176-C60B9821B058}"/>
              </a:ext>
            </a:extLst>
          </p:cNvPr>
          <p:cNvGrpSpPr/>
          <p:nvPr/>
        </p:nvGrpSpPr>
        <p:grpSpPr>
          <a:xfrm>
            <a:off x="1528495" y="2235115"/>
            <a:ext cx="9968731" cy="769441"/>
            <a:chOff x="873237" y="1684179"/>
            <a:chExt cx="9968731" cy="769441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8CB6948F-0B7E-4DB3-BEF5-3700E49AF830}"/>
                </a:ext>
              </a:extLst>
            </p:cNvPr>
            <p:cNvSpPr txBox="1"/>
            <p:nvPr/>
          </p:nvSpPr>
          <p:spPr>
            <a:xfrm>
              <a:off x="9988060" y="1745407"/>
              <a:ext cx="709307" cy="646986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E757B31-B436-4FEC-83B0-032283EC4AAA}"/>
                </a:ext>
              </a:extLst>
            </p:cNvPr>
            <p:cNvSpPr txBox="1"/>
            <p:nvPr/>
          </p:nvSpPr>
          <p:spPr>
            <a:xfrm>
              <a:off x="873237" y="1684179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تطبيق إيبيس باينت إكس 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ibis Pain X</a:t>
              </a:r>
              <a:endParaRPr lang="ar-SA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4567713-596A-4583-99C4-E9A9B5CA6D4A}"/>
              </a:ext>
            </a:extLst>
          </p:cNvPr>
          <p:cNvGrpSpPr/>
          <p:nvPr/>
        </p:nvGrpSpPr>
        <p:grpSpPr>
          <a:xfrm>
            <a:off x="1528495" y="3429000"/>
            <a:ext cx="9968731" cy="769441"/>
            <a:chOff x="892182" y="1645768"/>
            <a:chExt cx="9968731" cy="769441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AE15486-D533-476F-8F2C-BEC87623FED7}"/>
                </a:ext>
              </a:extLst>
            </p:cNvPr>
            <p:cNvSpPr txBox="1"/>
            <p:nvPr/>
          </p:nvSpPr>
          <p:spPr>
            <a:xfrm>
              <a:off x="9988060" y="1745407"/>
              <a:ext cx="728253" cy="646986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B1D9B381-49B7-49E9-8837-89E1CEC5400F}"/>
                </a:ext>
              </a:extLst>
            </p:cNvPr>
            <p:cNvSpPr txBox="1"/>
            <p:nvPr/>
          </p:nvSpPr>
          <p:spPr>
            <a:xfrm>
              <a:off x="892182" y="1645768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 تطبيق ميدي بانغ باينت 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Medi Bang Paint</a:t>
              </a:r>
              <a:endParaRPr lang="ar-SA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5586FD9E-68AE-4312-8CFC-C83004E2B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2" t="2473" r="85206" b="80647"/>
          <a:stretch/>
        </p:blipFill>
        <p:spPr>
          <a:xfrm>
            <a:off x="318870" y="1821767"/>
            <a:ext cx="1041009" cy="118278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D6796B1-731A-445C-BA9C-9D4D15D88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7" t="9313" r="80709" b="71686"/>
          <a:stretch/>
        </p:blipFill>
        <p:spPr>
          <a:xfrm>
            <a:off x="196950" y="3260737"/>
            <a:ext cx="1284847" cy="11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4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3F15A73-2093-4F03-BB07-DC0019BEF8C8}"/>
              </a:ext>
            </a:extLst>
          </p:cNvPr>
          <p:cNvGrpSpPr/>
          <p:nvPr/>
        </p:nvGrpSpPr>
        <p:grpSpPr>
          <a:xfrm>
            <a:off x="1473569" y="909235"/>
            <a:ext cx="10060171" cy="4561228"/>
            <a:chOff x="864050" y="1672116"/>
            <a:chExt cx="10060171" cy="4561228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E8573D98-777F-4BAC-B309-9061AEDC9F9F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4831AA4A-CFE2-4B7D-9B02-761B172C1345}"/>
                </a:ext>
              </a:extLst>
            </p:cNvPr>
            <p:cNvSpPr txBox="1"/>
            <p:nvPr/>
          </p:nvSpPr>
          <p:spPr>
            <a:xfrm>
              <a:off x="864050" y="1672116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أدوبي أنيمت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Adobe Animate </a:t>
              </a:r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B38AFC4-BD17-42EA-8FE6-ACFFA4B49B08}"/>
                </a:ext>
              </a:extLst>
            </p:cNvPr>
            <p:cNvSpPr txBox="1"/>
            <p:nvPr/>
          </p:nvSpPr>
          <p:spPr>
            <a:xfrm>
              <a:off x="955490" y="2632358"/>
              <a:ext cx="9968731" cy="36009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يتم استخدامه</a:t>
              </a:r>
            </a:p>
            <a:p>
              <a:pPr algn="ctr"/>
              <a:endParaRPr lang="ar-SA" sz="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لتصميم الرسومات المتحركة للمسلسلات التلفزيونية 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الرسوم المتحركة عبر الإنترنت 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مواقع الويب وتطبيقات الويب 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تطوير الألعاب والاعلانات التجارية 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المشاريع التفاعلية الأخرى .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EC09AC29-ED3A-49F4-B34F-52049344F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4" t="67935" r="87649" b="11493"/>
          <a:stretch/>
        </p:blipFill>
        <p:spPr>
          <a:xfrm rot="20950315">
            <a:off x="482885" y="639338"/>
            <a:ext cx="908353" cy="96258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17AF8B0-13B9-49A8-AEB2-AA4893D6F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83" y="3189849"/>
            <a:ext cx="5227744" cy="31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3C5851D-FA5E-44A0-8D15-6981974E1E46}"/>
              </a:ext>
            </a:extLst>
          </p:cNvPr>
          <p:cNvGrpSpPr/>
          <p:nvPr/>
        </p:nvGrpSpPr>
        <p:grpSpPr>
          <a:xfrm>
            <a:off x="1406767" y="356005"/>
            <a:ext cx="9968731" cy="769441"/>
            <a:chOff x="864049" y="1681351"/>
            <a:chExt cx="9968731" cy="769441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9E249664-0E70-46E2-B6F0-5F0BD08A32B2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AAD8D76D-5258-47E4-B2E3-7F1AAF62E98D}"/>
                </a:ext>
              </a:extLst>
            </p:cNvPr>
            <p:cNvSpPr txBox="1"/>
            <p:nvPr/>
          </p:nvSpPr>
          <p:spPr>
            <a:xfrm>
              <a:off x="864049" y="1681351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موها انيميشن سوفت وير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07E8A625-E157-4D31-AB8E-37089B801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" t="2749" r="85926" b="72565"/>
          <a:stretch/>
        </p:blipFill>
        <p:spPr>
          <a:xfrm>
            <a:off x="219810" y="237025"/>
            <a:ext cx="895468" cy="100740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A8DA62-7A42-4396-8C55-5A0938AD5761}"/>
              </a:ext>
            </a:extLst>
          </p:cNvPr>
          <p:cNvSpPr txBox="1"/>
          <p:nvPr/>
        </p:nvSpPr>
        <p:spPr>
          <a:xfrm>
            <a:off x="7245440" y="2624737"/>
            <a:ext cx="446826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يمكنك إنشاء</a:t>
            </a:r>
          </a:p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 هياكل عظمية للإنسان </a:t>
            </a:r>
          </a:p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أو الحيوانات أو </a:t>
            </a:r>
          </a:p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إي مخلوق تريد تحريكه ،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1F41E51-3626-43B1-94F7-5125D4DB4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2" t="26107" r="20759"/>
          <a:stretch/>
        </p:blipFill>
        <p:spPr>
          <a:xfrm>
            <a:off x="478300" y="1807281"/>
            <a:ext cx="6414869" cy="41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8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25B63FB-3510-4121-9331-86E9225B1844}"/>
              </a:ext>
            </a:extLst>
          </p:cNvPr>
          <p:cNvGrpSpPr/>
          <p:nvPr/>
        </p:nvGrpSpPr>
        <p:grpSpPr>
          <a:xfrm>
            <a:off x="2264899" y="511113"/>
            <a:ext cx="8866236" cy="769441"/>
            <a:chOff x="864048" y="1681351"/>
            <a:chExt cx="9968731" cy="769441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C209C75A-8D41-451D-AC5E-6C08880FD8E5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6A7B1929-46B6-487E-9965-E0A1FEA83F56}"/>
                </a:ext>
              </a:extLst>
            </p:cNvPr>
            <p:cNvSpPr txBox="1"/>
            <p:nvPr/>
          </p:nvSpPr>
          <p:spPr>
            <a:xfrm>
              <a:off x="864048" y="1681351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بلندر للانيميشن ثنائي الأبعاد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4C83ED77-6377-45E3-B551-C66830DF0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267" b="79170"/>
          <a:stretch/>
        </p:blipFill>
        <p:spPr>
          <a:xfrm>
            <a:off x="833194" y="320614"/>
            <a:ext cx="895468" cy="11504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11E5EB-28BE-43ED-BC9A-68C891D3B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9" t="26830" r="18061" b="5750"/>
          <a:stretch/>
        </p:blipFill>
        <p:spPr>
          <a:xfrm>
            <a:off x="6849404" y="1905000"/>
            <a:ext cx="5095852" cy="3048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4736490-DDA3-4673-83D0-E6D148FFF449}"/>
              </a:ext>
            </a:extLst>
          </p:cNvPr>
          <p:cNvSpPr txBox="1"/>
          <p:nvPr/>
        </p:nvSpPr>
        <p:spPr>
          <a:xfrm>
            <a:off x="651805" y="3429000"/>
            <a:ext cx="619759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يمكن بواسطته إنشاء نماذج ورسوم متحركة ثلاثية الأبعاد ولقطات متحركة وتطبيقات واقع افتراضي ومحاكاة فيزيائية ورسوم متحركة ثنائية الأبعاد .</a:t>
            </a:r>
          </a:p>
        </p:txBody>
      </p:sp>
    </p:spTree>
    <p:extLst>
      <p:ext uri="{BB962C8B-B14F-4D97-AF65-F5344CB8AC3E}">
        <p14:creationId xmlns:p14="http://schemas.microsoft.com/office/powerpoint/2010/main" val="12384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94003B1-7BD0-463E-840F-A0F7ED439C5E}"/>
              </a:ext>
            </a:extLst>
          </p:cNvPr>
          <p:cNvGrpSpPr/>
          <p:nvPr/>
        </p:nvGrpSpPr>
        <p:grpSpPr>
          <a:xfrm>
            <a:off x="2053883" y="455232"/>
            <a:ext cx="9026482" cy="769441"/>
            <a:chOff x="1819841" y="1681351"/>
            <a:chExt cx="9026482" cy="769441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BC459FE4-9E78-458D-B614-A608F65FCFFF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ABA5FAA-D1C3-4AFC-8D58-224D81E7FACA}"/>
                </a:ext>
              </a:extLst>
            </p:cNvPr>
            <p:cNvSpPr txBox="1"/>
            <p:nvPr/>
          </p:nvSpPr>
          <p:spPr>
            <a:xfrm>
              <a:off x="1819841" y="1681351"/>
              <a:ext cx="9026482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أدوبي فوتوشوب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467161EC-7A82-403E-B7C1-6FE400007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0" t="4804" r="84582" b="76609"/>
          <a:stretch/>
        </p:blipFill>
        <p:spPr>
          <a:xfrm>
            <a:off x="717452" y="275733"/>
            <a:ext cx="1075459" cy="101625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6347B84-D5BB-4D28-8F51-7E5154B1DC26}"/>
              </a:ext>
            </a:extLst>
          </p:cNvPr>
          <p:cNvSpPr txBox="1"/>
          <p:nvPr/>
        </p:nvSpPr>
        <p:spPr>
          <a:xfrm>
            <a:off x="6208543" y="2341569"/>
            <a:ext cx="5795915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هو محرر رسومات نقطية تم تطويره ونشره بواسطة شركة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Adobe Inc</a:t>
            </a:r>
          </a:p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لنظامي التشغيل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windows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و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MacOs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تم إنشاؤه في الأصل  في عام 1987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ومنذ ذلك الحين يعد البرنامج</a:t>
            </a:r>
          </a:p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الأداة الأكثر استخداماً </a:t>
            </a:r>
          </a:p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للفن الرقمي الاحترافي 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2E7ECA3-2308-4E02-85CD-D724D898C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7" t="23826" r="20150" b="736"/>
          <a:stretch/>
        </p:blipFill>
        <p:spPr>
          <a:xfrm>
            <a:off x="187544" y="2341569"/>
            <a:ext cx="5795915" cy="37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89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7112379-45FF-47D8-87F7-C9D3346B54F1}"/>
              </a:ext>
            </a:extLst>
          </p:cNvPr>
          <p:cNvGrpSpPr/>
          <p:nvPr/>
        </p:nvGrpSpPr>
        <p:grpSpPr>
          <a:xfrm>
            <a:off x="1814732" y="635136"/>
            <a:ext cx="9180939" cy="769441"/>
            <a:chOff x="1595571" y="1675363"/>
            <a:chExt cx="9180939" cy="769441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B3A194CE-1649-41C9-BA25-50D98316DC8F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275B7C1A-1CF5-4792-8E27-291A8C7A69FF}"/>
                </a:ext>
              </a:extLst>
            </p:cNvPr>
            <p:cNvSpPr txBox="1"/>
            <p:nvPr/>
          </p:nvSpPr>
          <p:spPr>
            <a:xfrm>
              <a:off x="1595571" y="1675363"/>
              <a:ext cx="9180939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بروكرييت 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Procreate</a:t>
              </a:r>
              <a:endParaRPr lang="ar-SA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6A266EE5-45AF-4724-9B5A-302415E0F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9" t="7546" r="85820" b="77770"/>
          <a:stretch/>
        </p:blipFill>
        <p:spPr>
          <a:xfrm>
            <a:off x="617165" y="547534"/>
            <a:ext cx="921667" cy="94464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573B92F-7FE7-48DF-BCE7-E4EFB8B37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21" t="35013" r="20082" b="5880"/>
          <a:stretch/>
        </p:blipFill>
        <p:spPr>
          <a:xfrm>
            <a:off x="612085" y="2447322"/>
            <a:ext cx="5235083" cy="365805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7CBB6C8-E244-45EB-AF09-BAEAFC14C30B}"/>
              </a:ext>
            </a:extLst>
          </p:cNvPr>
          <p:cNvSpPr txBox="1"/>
          <p:nvPr/>
        </p:nvSpPr>
        <p:spPr>
          <a:xfrm>
            <a:off x="6405201" y="2264442"/>
            <a:ext cx="5132698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هو تطبيق محرر رسوم نقطية للرسم الرقمي يحتوي على العديد من الميزات الأساسية التي يوفرها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Photoshop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إلى جانب وجود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Apple Pencil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فإن التطبيق يجعلك قادراً على محاكاة تجارب الرسم الواقعية.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1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3C03F95C-3D7F-4A67-A0F3-8D1E3F5A7E81}"/>
              </a:ext>
            </a:extLst>
          </p:cNvPr>
          <p:cNvSpPr txBox="1"/>
          <p:nvPr/>
        </p:nvSpPr>
        <p:spPr>
          <a:xfrm>
            <a:off x="5672953" y="2145380"/>
            <a:ext cx="61157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3F937C"/>
              </a:buClr>
              <a:buSzPts val="3600"/>
              <a:buFont typeface="Arial"/>
              <a:buNone/>
            </a:pPr>
            <a:r>
              <a:rPr lang="ar-SA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تصميم الشخصيات</a:t>
            </a:r>
            <a:endParaRPr lang="en-US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3F937C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 Design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462E5D-E74B-4C2F-8B99-7BC540D4E823}"/>
              </a:ext>
            </a:extLst>
          </p:cNvPr>
          <p:cNvSpPr txBox="1"/>
          <p:nvPr/>
        </p:nvSpPr>
        <p:spPr>
          <a:xfrm>
            <a:off x="1880122" y="448584"/>
            <a:ext cx="86958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3F937C"/>
              </a:buClr>
              <a:buSzPts val="3600"/>
              <a:buFont typeface="Arial"/>
              <a:buNone/>
            </a:pPr>
            <a:r>
              <a:rPr lang="ar-SA" sz="5400" b="1" dirty="0">
                <a:latin typeface="Calibri" panose="020F0502020204030204" pitchFamily="34" charset="0"/>
                <a:cs typeface="Calibri" panose="020F0502020204030204" pitchFamily="34" charset="0"/>
              </a:rPr>
              <a:t>الفصل السابع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038BEB8-6D7C-41CB-8960-0295AD9C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2" y="169398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D7978D8-E6D6-4A3E-9CE2-CA76DCD27071}"/>
              </a:ext>
            </a:extLst>
          </p:cNvPr>
          <p:cNvGrpSpPr/>
          <p:nvPr/>
        </p:nvGrpSpPr>
        <p:grpSpPr>
          <a:xfrm>
            <a:off x="2039815" y="474242"/>
            <a:ext cx="8928008" cy="769441"/>
            <a:chOff x="1806298" y="1672979"/>
            <a:chExt cx="8928008" cy="769441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9EC7CE24-E377-4944-9564-06B7E9B7A1BA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6178C12B-1CC8-49B1-AEB6-FD9CDB81556C}"/>
                </a:ext>
              </a:extLst>
            </p:cNvPr>
            <p:cNvSpPr txBox="1"/>
            <p:nvPr/>
          </p:nvSpPr>
          <p:spPr>
            <a:xfrm>
              <a:off x="1806298" y="1672979"/>
              <a:ext cx="8928008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 برنامج بنسل ثنائي الأبعاد 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pencil2D</a:t>
              </a:r>
              <a:endParaRPr lang="ar-SA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4E6C4F56-38E8-489C-986C-6AB800930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8" t="8394" r="81100" b="76295"/>
          <a:stretch/>
        </p:blipFill>
        <p:spPr>
          <a:xfrm>
            <a:off x="544836" y="474242"/>
            <a:ext cx="1150153" cy="821956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B35C5D-B61B-4175-9836-97E8A160EBD1}"/>
              </a:ext>
            </a:extLst>
          </p:cNvPr>
          <p:cNvSpPr txBox="1"/>
          <p:nvPr/>
        </p:nvSpPr>
        <p:spPr>
          <a:xfrm>
            <a:off x="7213600" y="3106056"/>
            <a:ext cx="4666901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برنامج مجاني ، يتم استخدامه لصنع الرسوم المتحركة باستخدام التقنيات التقليدية وإدارة الرسومات المتجهة والصور النقطية 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315245D-03BD-484D-BAE2-BA6D84496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2" t="29966" r="19247" b="7184"/>
          <a:stretch/>
        </p:blipFill>
        <p:spPr>
          <a:xfrm>
            <a:off x="311499" y="2455020"/>
            <a:ext cx="6738425" cy="40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78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5C7B76C-8BD0-429B-8DCB-6D3D4AC2374C}"/>
              </a:ext>
            </a:extLst>
          </p:cNvPr>
          <p:cNvGrpSpPr/>
          <p:nvPr/>
        </p:nvGrpSpPr>
        <p:grpSpPr>
          <a:xfrm>
            <a:off x="1229678" y="511108"/>
            <a:ext cx="9968731" cy="769441"/>
            <a:chOff x="845104" y="1661999"/>
            <a:chExt cx="9968731" cy="769441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04ABF55C-D92D-491B-8B34-3F9F1DAC0FDB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24471698-23C9-42E9-978F-BC94812D255A}"/>
                </a:ext>
              </a:extLst>
            </p:cNvPr>
            <p:cNvSpPr txBox="1"/>
            <p:nvPr/>
          </p:nvSpPr>
          <p:spPr>
            <a:xfrm>
              <a:off x="845104" y="1661999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سينفج ستوديو 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Synfig studio</a:t>
              </a:r>
              <a:endParaRPr lang="ar-SA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C0E95BAE-02CB-4D79-A61C-4AC6C803D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2" t="8719" r="84902" b="72135"/>
          <a:stretch/>
        </p:blipFill>
        <p:spPr>
          <a:xfrm>
            <a:off x="308011" y="388399"/>
            <a:ext cx="921667" cy="101486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7B9E4FE-26BC-4778-9391-CCDD7690F595}"/>
              </a:ext>
            </a:extLst>
          </p:cNvPr>
          <p:cNvSpPr txBox="1"/>
          <p:nvPr/>
        </p:nvSpPr>
        <p:spPr>
          <a:xfrm>
            <a:off x="6871957" y="2951222"/>
            <a:ext cx="4719643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برنامج مجاني ،تم تصميمة كحل قوي صناعي قوي لإنشاء رسوم متحركة بجودة الأفلام باستخدام عمل فني متجه وصورة نقطية 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6874EE5-E3C3-4ADB-B46B-788407D6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1" t="29299" r="19428" b="6398"/>
          <a:stretch/>
        </p:blipFill>
        <p:spPr>
          <a:xfrm>
            <a:off x="965900" y="2525487"/>
            <a:ext cx="5248143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30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74A6B84-61FD-49EE-BB74-3260F9FA5F29}"/>
              </a:ext>
            </a:extLst>
          </p:cNvPr>
          <p:cNvGrpSpPr/>
          <p:nvPr/>
        </p:nvGrpSpPr>
        <p:grpSpPr>
          <a:xfrm>
            <a:off x="1941342" y="485572"/>
            <a:ext cx="8936910" cy="769441"/>
            <a:chOff x="1890468" y="1657458"/>
            <a:chExt cx="8936910" cy="769441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320131CD-A089-45EA-89E8-42E099CF6311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641330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EBDAFCA5-89B0-49FD-AE1E-E45B8023EF33}"/>
                </a:ext>
              </a:extLst>
            </p:cNvPr>
            <p:cNvSpPr txBox="1"/>
            <p:nvPr/>
          </p:nvSpPr>
          <p:spPr>
            <a:xfrm>
              <a:off x="1890468" y="1657458"/>
              <a:ext cx="8936910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 برنامج أدوبي اليستريتور 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Illustrator</a:t>
              </a:r>
              <a:endParaRPr lang="ar-SA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76207833-4B99-4993-83CB-CCB5B0CF2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1" t="6971" r="86150" b="74634"/>
          <a:stretch/>
        </p:blipFill>
        <p:spPr>
          <a:xfrm>
            <a:off x="634108" y="247660"/>
            <a:ext cx="921667" cy="94958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22F9C53-4A91-4770-AFE2-74ED3C5A9831}"/>
              </a:ext>
            </a:extLst>
          </p:cNvPr>
          <p:cNvSpPr txBox="1"/>
          <p:nvPr/>
        </p:nvSpPr>
        <p:spPr>
          <a:xfrm>
            <a:off x="140677" y="3380373"/>
            <a:ext cx="5334054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هو أداة لابتكار كل شي من رسومات الويب إلى الشعارات والأيقونات وتغليف المنتجات واللوحات الإعلانية ، يتيح إمكانية للتأليف والحرير 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79D2846-7D5E-4BC4-901E-C63ADE7AC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3" t="26870" r="17793" b="5586"/>
          <a:stretch/>
        </p:blipFill>
        <p:spPr>
          <a:xfrm>
            <a:off x="5627022" y="2424431"/>
            <a:ext cx="6188550" cy="374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88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24AC05F-BFE8-4612-A176-C60B9821B058}"/>
              </a:ext>
            </a:extLst>
          </p:cNvPr>
          <p:cNvGrpSpPr/>
          <p:nvPr/>
        </p:nvGrpSpPr>
        <p:grpSpPr>
          <a:xfrm>
            <a:off x="1904401" y="737458"/>
            <a:ext cx="9968731" cy="769441"/>
            <a:chOff x="873237" y="1684179"/>
            <a:chExt cx="9968731" cy="769441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8CB6948F-0B7E-4DB3-BEF5-3700E49AF830}"/>
                </a:ext>
              </a:extLst>
            </p:cNvPr>
            <p:cNvSpPr txBox="1"/>
            <p:nvPr/>
          </p:nvSpPr>
          <p:spPr>
            <a:xfrm>
              <a:off x="9988060" y="1745407"/>
              <a:ext cx="709307" cy="646986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E757B31-B436-4FEC-83B0-032283EC4AAA}"/>
                </a:ext>
              </a:extLst>
            </p:cNvPr>
            <p:cNvSpPr txBox="1"/>
            <p:nvPr/>
          </p:nvSpPr>
          <p:spPr>
            <a:xfrm>
              <a:off x="873237" y="1684179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تطبيق إيبيس باينت إكس 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ibis Pain X</a:t>
              </a:r>
              <a:endParaRPr lang="ar-SA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5586FD9E-68AE-4312-8CFC-C83004E2B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2" t="2473" r="85206" b="80647"/>
          <a:stretch/>
        </p:blipFill>
        <p:spPr>
          <a:xfrm>
            <a:off x="463469" y="377080"/>
            <a:ext cx="1041009" cy="118278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DD9B036-3A32-4339-9797-E1CC2AB0F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6" t="36864" r="16752" b="4395"/>
          <a:stretch/>
        </p:blipFill>
        <p:spPr>
          <a:xfrm>
            <a:off x="5829795" y="2713625"/>
            <a:ext cx="6043337" cy="364497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FBD1C3C-1F35-43AD-93DF-20E4C4E45ADD}"/>
              </a:ext>
            </a:extLst>
          </p:cNvPr>
          <p:cNvSpPr txBox="1"/>
          <p:nvPr/>
        </p:nvSpPr>
        <p:spPr>
          <a:xfrm>
            <a:off x="318869" y="3713871"/>
            <a:ext cx="5266006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هو عبارة عن تطبيق رسم شبيه ببرنامج الفوتوشوب يمكنك من الحصول على تصميم احترافي رائع ومميز .</a:t>
            </a:r>
          </a:p>
        </p:txBody>
      </p:sp>
    </p:spTree>
    <p:extLst>
      <p:ext uri="{BB962C8B-B14F-4D97-AF65-F5344CB8AC3E}">
        <p14:creationId xmlns:p14="http://schemas.microsoft.com/office/powerpoint/2010/main" val="3561903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4567713-596A-4583-99C4-E9A9B5CA6D4A}"/>
              </a:ext>
            </a:extLst>
          </p:cNvPr>
          <p:cNvGrpSpPr/>
          <p:nvPr/>
        </p:nvGrpSpPr>
        <p:grpSpPr>
          <a:xfrm>
            <a:off x="1914714" y="756138"/>
            <a:ext cx="9968731" cy="769441"/>
            <a:chOff x="892182" y="1645768"/>
            <a:chExt cx="9968731" cy="769441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AE15486-D533-476F-8F2C-BEC87623FED7}"/>
                </a:ext>
              </a:extLst>
            </p:cNvPr>
            <p:cNvSpPr txBox="1"/>
            <p:nvPr/>
          </p:nvSpPr>
          <p:spPr>
            <a:xfrm>
              <a:off x="9988060" y="1745407"/>
              <a:ext cx="728253" cy="646986"/>
            </a:xfrm>
            <a:prstGeom prst="roundRect">
              <a:avLst/>
            </a:prstGeom>
            <a:solidFill>
              <a:srgbClr val="E2C9E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B1D9B381-49B7-49E9-8837-89E1CEC5400F}"/>
                </a:ext>
              </a:extLst>
            </p:cNvPr>
            <p:cNvSpPr txBox="1"/>
            <p:nvPr/>
          </p:nvSpPr>
          <p:spPr>
            <a:xfrm>
              <a:off x="892182" y="1645768"/>
              <a:ext cx="9968731" cy="769441"/>
            </a:xfrm>
            <a:prstGeom prst="rect">
              <a:avLst/>
            </a:prstGeom>
            <a:noFill/>
            <a:ln>
              <a:solidFill>
                <a:srgbClr val="E2C9E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 تطبيق ميدي بانغ باينت </a:t>
              </a:r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Medi Bang Paint</a:t>
              </a:r>
              <a:endParaRPr lang="ar-SA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1D6796B1-731A-445C-BA9C-9D4D15D88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7" t="9313" r="80709" b="71686"/>
          <a:stretch/>
        </p:blipFill>
        <p:spPr>
          <a:xfrm>
            <a:off x="168814" y="488202"/>
            <a:ext cx="1745900" cy="160722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894B80-3DAD-4551-BC6C-BF36229945AE}"/>
              </a:ext>
            </a:extLst>
          </p:cNvPr>
          <p:cNvSpPr txBox="1"/>
          <p:nvPr/>
        </p:nvSpPr>
        <p:spPr>
          <a:xfrm>
            <a:off x="685984" y="2806235"/>
            <a:ext cx="5410016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هو برنامج للرسم الرقمي والرسومات الكوميدية خفيف الوزن يأتي محملاً بالفرش والخطوط والخلفيات المعدة مسبقاً يستخدم التطبيق الحفظ السحابي للسماح للمستخدمين بنقل عملهم بين المنصات بسهولة 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0150D50-0D2D-47C0-AE11-46F9AD7DD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1" t="30039" r="16440"/>
          <a:stretch/>
        </p:blipFill>
        <p:spPr>
          <a:xfrm>
            <a:off x="6485810" y="2609414"/>
            <a:ext cx="5101281" cy="34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7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8775EBF-868C-4407-B796-97B0395D21D2}"/>
              </a:ext>
            </a:extLst>
          </p:cNvPr>
          <p:cNvSpPr txBox="1"/>
          <p:nvPr/>
        </p:nvSpPr>
        <p:spPr>
          <a:xfrm>
            <a:off x="4000250" y="968663"/>
            <a:ext cx="7662966" cy="827603"/>
          </a:xfrm>
          <a:prstGeom prst="roundRect">
            <a:avLst>
              <a:gd name="adj" fmla="val 38150"/>
            </a:avLst>
          </a:prstGeom>
          <a:solidFill>
            <a:srgbClr val="C9E7E6"/>
          </a:solidFill>
          <a:ln>
            <a:solidFill>
              <a:srgbClr val="C9E7E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برامج الرسوم الرقمية ثلاثية الأبعاد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3D</a:t>
            </a:r>
            <a:endParaRPr lang="ar-S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E606218B-3588-40DA-94B3-A998861BEC8D}"/>
              </a:ext>
            </a:extLst>
          </p:cNvPr>
          <p:cNvGrpSpPr/>
          <p:nvPr/>
        </p:nvGrpSpPr>
        <p:grpSpPr>
          <a:xfrm>
            <a:off x="4176766" y="2177304"/>
            <a:ext cx="7309935" cy="646331"/>
            <a:chOff x="3522846" y="1719848"/>
            <a:chExt cx="7309935" cy="646331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02E76A6A-2932-45FC-AC9C-EE4F0E100A51}"/>
                </a:ext>
              </a:extLst>
            </p:cNvPr>
            <p:cNvSpPr txBox="1"/>
            <p:nvPr/>
          </p:nvSpPr>
          <p:spPr>
            <a:xfrm>
              <a:off x="10186929" y="1761201"/>
              <a:ext cx="462963" cy="510778"/>
            </a:xfrm>
            <a:prstGeom prst="roundRect">
              <a:avLst/>
            </a:prstGeom>
            <a:solidFill>
              <a:srgbClr val="C9E7E6"/>
            </a:solidFill>
            <a:ln>
              <a:solidFill>
                <a:srgbClr val="C9E7E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D23AA4D6-17E2-4CAE-8CFD-3607E1D7198E}"/>
                </a:ext>
              </a:extLst>
            </p:cNvPr>
            <p:cNvSpPr txBox="1"/>
            <p:nvPr/>
          </p:nvSpPr>
          <p:spPr>
            <a:xfrm>
              <a:off x="3522846" y="1719848"/>
              <a:ext cx="7309935" cy="646331"/>
            </a:xfrm>
            <a:prstGeom prst="rect">
              <a:avLst/>
            </a:prstGeom>
            <a:noFill/>
            <a:ln>
              <a:solidFill>
                <a:srgbClr val="C9E7E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بلندر 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Blander</a:t>
              </a:r>
              <a:endParaRPr lang="ar-SA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7DAFAB7-F9EF-4B3D-84DF-CAF30D15D415}"/>
              </a:ext>
            </a:extLst>
          </p:cNvPr>
          <p:cNvGrpSpPr/>
          <p:nvPr/>
        </p:nvGrpSpPr>
        <p:grpSpPr>
          <a:xfrm>
            <a:off x="4176766" y="3185933"/>
            <a:ext cx="7309935" cy="646331"/>
            <a:chOff x="943192" y="1695538"/>
            <a:chExt cx="9889589" cy="646331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92DA0B1D-DD01-4BC1-B04E-A87F16930F19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510778"/>
            </a:xfrm>
            <a:prstGeom prst="roundRect">
              <a:avLst/>
            </a:prstGeom>
            <a:solidFill>
              <a:srgbClr val="C9E7E6"/>
            </a:solidFill>
            <a:ln>
              <a:solidFill>
                <a:srgbClr val="C9E7E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EFE83A8-7E6D-4FF5-840C-BE4184522C7B}"/>
                </a:ext>
              </a:extLst>
            </p:cNvPr>
            <p:cNvSpPr txBox="1"/>
            <p:nvPr/>
          </p:nvSpPr>
          <p:spPr>
            <a:xfrm>
              <a:off x="943192" y="1695538"/>
              <a:ext cx="9889589" cy="646331"/>
            </a:xfrm>
            <a:prstGeom prst="rect">
              <a:avLst/>
            </a:prstGeom>
            <a:noFill/>
            <a:ln>
              <a:solidFill>
                <a:srgbClr val="C9E7E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أوتوديسك </a:t>
              </a: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B20B4B80-01EF-43F2-BB38-2E3E4C690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951" t="33224" r="82088" b="51502"/>
          <a:stretch/>
        </p:blipFill>
        <p:spPr>
          <a:xfrm>
            <a:off x="2436723" y="3174197"/>
            <a:ext cx="840228" cy="786966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78FC25B9-C592-49C8-88D7-18C3AD8D17F5}"/>
              </a:ext>
            </a:extLst>
          </p:cNvPr>
          <p:cNvGrpSpPr/>
          <p:nvPr/>
        </p:nvGrpSpPr>
        <p:grpSpPr>
          <a:xfrm>
            <a:off x="4176766" y="5288539"/>
            <a:ext cx="7309935" cy="646331"/>
            <a:chOff x="822535" y="1681351"/>
            <a:chExt cx="9968731" cy="646331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05F1261-2EC8-4E75-BC8E-E46B42A7ECB0}"/>
                </a:ext>
              </a:extLst>
            </p:cNvPr>
            <p:cNvSpPr txBox="1"/>
            <p:nvPr/>
          </p:nvSpPr>
          <p:spPr>
            <a:xfrm>
              <a:off x="9994671" y="1745407"/>
              <a:ext cx="590679" cy="510778"/>
            </a:xfrm>
            <a:prstGeom prst="roundRect">
              <a:avLst/>
            </a:prstGeom>
            <a:solidFill>
              <a:srgbClr val="C9E7E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58528D97-D6C2-4B10-8E51-BE907DCC76AA}"/>
                </a:ext>
              </a:extLst>
            </p:cNvPr>
            <p:cNvSpPr txBox="1"/>
            <p:nvPr/>
          </p:nvSpPr>
          <p:spPr>
            <a:xfrm>
              <a:off x="822535" y="1681351"/>
              <a:ext cx="9968731" cy="646331"/>
            </a:xfrm>
            <a:prstGeom prst="rect">
              <a:avLst/>
            </a:prstGeom>
            <a:noFill/>
            <a:ln>
              <a:solidFill>
                <a:srgbClr val="C9E7E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سينما فور دي </a:t>
              </a: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43B1A783-09E3-4DE7-88E1-80775FF210DE}"/>
              </a:ext>
            </a:extLst>
          </p:cNvPr>
          <p:cNvGrpSpPr/>
          <p:nvPr/>
        </p:nvGrpSpPr>
        <p:grpSpPr>
          <a:xfrm>
            <a:off x="4176766" y="4240501"/>
            <a:ext cx="7309935" cy="641484"/>
            <a:chOff x="832317" y="1670436"/>
            <a:chExt cx="9968731" cy="646331"/>
          </a:xfrm>
        </p:grpSpPr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7113514B-3A22-4253-BF62-0A04E97A4215}"/>
                </a:ext>
              </a:extLst>
            </p:cNvPr>
            <p:cNvSpPr txBox="1"/>
            <p:nvPr/>
          </p:nvSpPr>
          <p:spPr>
            <a:xfrm>
              <a:off x="9988061" y="1745407"/>
              <a:ext cx="597290" cy="510778"/>
            </a:xfrm>
            <a:prstGeom prst="roundRect">
              <a:avLst/>
            </a:prstGeom>
            <a:solidFill>
              <a:srgbClr val="C9E7E6"/>
            </a:solidFill>
            <a:ln>
              <a:solidFill>
                <a:srgbClr val="C9E7E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163113E2-AA20-4B57-9C39-CE863AF60583}"/>
                </a:ext>
              </a:extLst>
            </p:cNvPr>
            <p:cNvSpPr txBox="1"/>
            <p:nvPr/>
          </p:nvSpPr>
          <p:spPr>
            <a:xfrm>
              <a:off x="832317" y="1670436"/>
              <a:ext cx="9968731" cy="646331"/>
            </a:xfrm>
            <a:prstGeom prst="rect">
              <a:avLst/>
            </a:prstGeom>
            <a:noFill/>
            <a:ln>
              <a:solidFill>
                <a:srgbClr val="C9E7E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برنامج أوتوديسك ثري دي ماكس</a:t>
              </a:r>
            </a:p>
          </p:txBody>
        </p: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791C8569-8920-4D54-B126-41BB2C4B7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385" r="76207" b="69006"/>
          <a:stretch/>
        </p:blipFill>
        <p:spPr>
          <a:xfrm>
            <a:off x="1680804" y="2218657"/>
            <a:ext cx="2352065" cy="106331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BB9B5F7-2A1D-4F50-A768-1C586D255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53" t="56138" r="80228" b="25156"/>
          <a:stretch/>
        </p:blipFill>
        <p:spPr>
          <a:xfrm>
            <a:off x="2278953" y="4052925"/>
            <a:ext cx="1202842" cy="1016636"/>
          </a:xfrm>
          <a:prstGeom prst="rect">
            <a:avLst/>
          </a:prstGeom>
        </p:spPr>
      </p:pic>
      <p:pic>
        <p:nvPicPr>
          <p:cNvPr id="1026" name="Picture 2" descr="سينما فور دي بالعربية - YouTube">
            <a:extLst>
              <a:ext uri="{FF2B5EF4-FFF2-40B4-BE49-F238E27FC236}">
                <a16:creationId xmlns:a16="http://schemas.microsoft.com/office/drawing/2014/main" id="{4F17AC5E-AA74-4AE8-BCCC-3A72FF93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23" y="5164332"/>
            <a:ext cx="887303" cy="88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79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B081F60-3533-414A-8C74-D3D2AD9E050C}"/>
              </a:ext>
            </a:extLst>
          </p:cNvPr>
          <p:cNvGrpSpPr/>
          <p:nvPr/>
        </p:nvGrpSpPr>
        <p:grpSpPr>
          <a:xfrm>
            <a:off x="4797083" y="703384"/>
            <a:ext cx="7113563" cy="2030596"/>
            <a:chOff x="3223845" y="1489195"/>
            <a:chExt cx="7394917" cy="2066474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C032E46-8C8C-48A2-868F-4C11ECCBD244}"/>
                </a:ext>
              </a:extLst>
            </p:cNvPr>
            <p:cNvSpPr txBox="1"/>
            <p:nvPr/>
          </p:nvSpPr>
          <p:spPr>
            <a:xfrm>
              <a:off x="3223845" y="1867001"/>
              <a:ext cx="7021913" cy="1103218"/>
            </a:xfrm>
            <a:prstGeom prst="roundRect">
              <a:avLst>
                <a:gd name="adj" fmla="val 25854"/>
              </a:avLst>
            </a:prstGeom>
            <a:solidFill>
              <a:srgbClr val="0C819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الهدف الثالث</a:t>
              </a: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8BBC76D-2CAD-4490-9D06-B1A3C65C8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6E9FF"/>
                </a:clrFrom>
                <a:clrTo>
                  <a:srgbClr val="C6E9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3463" y="1489195"/>
              <a:ext cx="2755299" cy="2066474"/>
            </a:xfrm>
            <a:prstGeom prst="rect">
              <a:avLst/>
            </a:prstGeom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863CAD9-D4E3-4A98-84FC-B5D2C8B6BD5F}"/>
              </a:ext>
            </a:extLst>
          </p:cNvPr>
          <p:cNvGrpSpPr/>
          <p:nvPr/>
        </p:nvGrpSpPr>
        <p:grpSpPr>
          <a:xfrm>
            <a:off x="1820721" y="4026357"/>
            <a:ext cx="9363095" cy="723407"/>
            <a:chOff x="1750382" y="3539246"/>
            <a:chExt cx="9363095" cy="723407"/>
          </a:xfrm>
        </p:grpSpPr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F89DD0AE-27D6-44FB-8E23-6E4CAE6C7298}"/>
                </a:ext>
              </a:extLst>
            </p:cNvPr>
            <p:cNvSpPr/>
            <p:nvPr/>
          </p:nvSpPr>
          <p:spPr>
            <a:xfrm>
              <a:off x="10441617" y="3616321"/>
              <a:ext cx="671860" cy="6463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5ACEBE86-8DD0-4C91-A7DC-5D8A71F65669}"/>
                </a:ext>
              </a:extLst>
            </p:cNvPr>
            <p:cNvSpPr txBox="1"/>
            <p:nvPr/>
          </p:nvSpPr>
          <p:spPr>
            <a:xfrm>
              <a:off x="1750382" y="3539246"/>
              <a:ext cx="86912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إستخدام برامج وتطبيقات الرسم الرقمي .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37C03A31-DA08-40C9-859E-BAE58DDB0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64" y="1452145"/>
            <a:ext cx="2410266" cy="24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91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70B3119-C9A2-4596-A248-D59E616BCF02}"/>
              </a:ext>
            </a:extLst>
          </p:cNvPr>
          <p:cNvSpPr txBox="1"/>
          <p:nvPr/>
        </p:nvSpPr>
        <p:spPr>
          <a:xfrm>
            <a:off x="609600" y="1139485"/>
            <a:ext cx="109728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تطبيق ميدي بانغ باينت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 Bang Paint</a:t>
            </a:r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200" dirty="0">
              <a:solidFill>
                <a:srgbClr val="C00000"/>
              </a:solidFill>
            </a:endParaRPr>
          </a:p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هو برنامج للرسم الرقمي والرسومات الكوميدية خفيف الوزن يأتي محملاً بالفرش والخطوط والخلفيات المعدة مسبقاً يستخدم التطبيق الحفظ السحابي للسماح للمستخدمين بنقل عملهم بين المنصات بسهولة 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CC09FFF-9CCA-43AA-9EAE-755F046932CD}"/>
              </a:ext>
            </a:extLst>
          </p:cNvPr>
          <p:cNvSpPr txBox="1"/>
          <p:nvPr/>
        </p:nvSpPr>
        <p:spPr>
          <a:xfrm>
            <a:off x="848751" y="4291411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يوجد منه إصداران : </a:t>
            </a:r>
          </a:p>
        </p:txBody>
      </p:sp>
    </p:spTree>
    <p:extLst>
      <p:ext uri="{BB962C8B-B14F-4D97-AF65-F5344CB8AC3E}">
        <p14:creationId xmlns:p14="http://schemas.microsoft.com/office/powerpoint/2010/main" val="2738274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Wacom's affordable new drawing tablets leave you spoiled for choice - The  Verge">
            <a:extLst>
              <a:ext uri="{FF2B5EF4-FFF2-40B4-BE49-F238E27FC236}">
                <a16:creationId xmlns:a16="http://schemas.microsoft.com/office/drawing/2014/main" id="{8F52389D-2ADF-4D24-A654-03BE55ED1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94" y="874455"/>
            <a:ext cx="4611426" cy="25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D0D5FF80-78AB-4E34-98B6-C8E6EA87C6DE}"/>
              </a:ext>
            </a:extLst>
          </p:cNvPr>
          <p:cNvGrpSpPr/>
          <p:nvPr/>
        </p:nvGrpSpPr>
        <p:grpSpPr>
          <a:xfrm>
            <a:off x="6459581" y="874455"/>
            <a:ext cx="4906898" cy="2554545"/>
            <a:chOff x="6822832" y="1223443"/>
            <a:chExt cx="4906898" cy="2554545"/>
          </a:xfrm>
        </p:grpSpPr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8CAF3F53-068D-42C8-BA9F-1501FA9A7271}"/>
                </a:ext>
              </a:extLst>
            </p:cNvPr>
            <p:cNvSpPr txBox="1"/>
            <p:nvPr/>
          </p:nvSpPr>
          <p:spPr>
            <a:xfrm>
              <a:off x="6822832" y="1223443"/>
              <a:ext cx="4611425" cy="255454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Medi Bang Paint pro</a:t>
              </a:r>
              <a:r>
                <a:rPr lang="ar-SA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ar-SA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ميدي بانغ باينت برو إصدار خاص بأجهزة الحاسب </a:t>
              </a:r>
            </a:p>
            <a:p>
              <a:pPr algn="ctr"/>
              <a:r>
                <a:rPr lang="ar-SA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تحتاج إلى حاسب سريع و</a:t>
              </a:r>
            </a:p>
            <a:p>
              <a:pPr algn="ctr"/>
              <a:r>
                <a:rPr lang="ar-SA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وأكوم 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Wacom</a:t>
              </a:r>
              <a:endParaRPr lang="ar-SA" sz="3200" dirty="0"/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F6E2E60A-6B6A-493A-B7E6-FF0B41A9F4F3}"/>
                </a:ext>
              </a:extLst>
            </p:cNvPr>
            <p:cNvSpPr txBox="1"/>
            <p:nvPr/>
          </p:nvSpPr>
          <p:spPr>
            <a:xfrm>
              <a:off x="11138783" y="1687608"/>
              <a:ext cx="590947" cy="64133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9E7E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15E5BF8-E2F8-4D86-99DB-3B2C559E3F2D}"/>
              </a:ext>
            </a:extLst>
          </p:cNvPr>
          <p:cNvGrpSpPr/>
          <p:nvPr/>
        </p:nvGrpSpPr>
        <p:grpSpPr>
          <a:xfrm>
            <a:off x="6459581" y="4167625"/>
            <a:ext cx="4900031" cy="2062103"/>
            <a:chOff x="757743" y="2644170"/>
            <a:chExt cx="4900031" cy="2062103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3FCF3F1B-2C1A-4EFE-B60D-936BFF2F37AE}"/>
                </a:ext>
              </a:extLst>
            </p:cNvPr>
            <p:cNvSpPr txBox="1"/>
            <p:nvPr/>
          </p:nvSpPr>
          <p:spPr>
            <a:xfrm>
              <a:off x="757743" y="2644170"/>
              <a:ext cx="4611425" cy="206210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Medi Bang Paint</a:t>
              </a:r>
              <a:endParaRPr lang="ar-SA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ميدي بانغ باينت إصدار خاص بالأجهزة الذكية.</a:t>
              </a:r>
            </a:p>
            <a:p>
              <a:pPr algn="ctr"/>
              <a:r>
                <a:rPr lang="ar-SA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تحتاج إلى جهاز ذكي وقلم رقمي.</a:t>
              </a:r>
              <a:endParaRPr lang="ar-SA" sz="3200" dirty="0"/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FA8A3907-E93A-4476-883B-C1B9FFBA722F}"/>
                </a:ext>
              </a:extLst>
            </p:cNvPr>
            <p:cNvSpPr txBox="1"/>
            <p:nvPr/>
          </p:nvSpPr>
          <p:spPr>
            <a:xfrm>
              <a:off x="5066827" y="3108335"/>
              <a:ext cx="590947" cy="64133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9E7E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4" name="AutoShape 4" descr="MediBang Paint Pro |Samu Comic | Ilustración digital, Fuente gratis,  Pinceles">
            <a:extLst>
              <a:ext uri="{FF2B5EF4-FFF2-40B4-BE49-F238E27FC236}">
                <a16:creationId xmlns:a16="http://schemas.microsoft.com/office/drawing/2014/main" id="{5DE82091-3BF1-4C4A-B882-919EBBC15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1A4112F3-9C29-4110-B922-0F4B0F90A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01" y="3581400"/>
            <a:ext cx="4911099" cy="28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6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8F8C672-B441-41FB-BCB6-779C618F5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49" y="442054"/>
            <a:ext cx="11151214" cy="57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7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BF96DEA-3244-4FF4-965B-A7C76F715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460" t="5300" b="6125"/>
          <a:stretch/>
        </p:blipFill>
        <p:spPr>
          <a:xfrm>
            <a:off x="1954140" y="1800664"/>
            <a:ext cx="8283720" cy="2644727"/>
          </a:xfrm>
          <a:prstGeom prst="rect">
            <a:avLst/>
          </a:prstGeom>
        </p:spPr>
      </p:pic>
      <p:sp>
        <p:nvSpPr>
          <p:cNvPr id="11" name="سهم: لليسار 10">
            <a:extLst>
              <a:ext uri="{FF2B5EF4-FFF2-40B4-BE49-F238E27FC236}">
                <a16:creationId xmlns:a16="http://schemas.microsoft.com/office/drawing/2014/main" id="{2F3AE27E-927D-4413-906C-936C062EE7BB}"/>
              </a:ext>
            </a:extLst>
          </p:cNvPr>
          <p:cNvSpPr/>
          <p:nvPr/>
        </p:nvSpPr>
        <p:spPr>
          <a:xfrm>
            <a:off x="9970460" y="3555610"/>
            <a:ext cx="534800" cy="71745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184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89031F1-55A8-4A4A-9A41-31075D61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40" y="766039"/>
            <a:ext cx="10118893" cy="53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25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C1AD40B-7085-4DC8-AD9F-3EA48C48AC65}"/>
              </a:ext>
            </a:extLst>
          </p:cNvPr>
          <p:cNvSpPr txBox="1"/>
          <p:nvPr/>
        </p:nvSpPr>
        <p:spPr>
          <a:xfrm>
            <a:off x="4680244" y="181704"/>
            <a:ext cx="3217551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733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ختامي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5450E38-F278-4ABE-8E84-C35E6497B5E9}"/>
              </a:ext>
            </a:extLst>
          </p:cNvPr>
          <p:cNvSpPr/>
          <p:nvPr/>
        </p:nvSpPr>
        <p:spPr>
          <a:xfrm>
            <a:off x="8242271" y="2283389"/>
            <a:ext cx="3253545" cy="865666"/>
          </a:xfrm>
          <a:prstGeom prst="roundRect">
            <a:avLst>
              <a:gd name="adj" fmla="val 40726"/>
            </a:avLst>
          </a:prstGeom>
          <a:ln>
            <a:solidFill>
              <a:srgbClr val="E2C9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تكلفة مادية 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1146487-4DC6-469B-8024-5B35E844AC67}"/>
              </a:ext>
            </a:extLst>
          </p:cNvPr>
          <p:cNvSpPr/>
          <p:nvPr/>
        </p:nvSpPr>
        <p:spPr>
          <a:xfrm>
            <a:off x="8242271" y="3422357"/>
            <a:ext cx="3253545" cy="895490"/>
          </a:xfrm>
          <a:prstGeom prst="roundRect">
            <a:avLst>
              <a:gd name="adj" fmla="val 40726"/>
            </a:avLst>
          </a:prstGeom>
          <a:ln>
            <a:solidFill>
              <a:srgbClr val="E2C9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توفير الوقت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85C0A1F-8F84-4950-9B96-E299D07672CB}"/>
              </a:ext>
            </a:extLst>
          </p:cNvPr>
          <p:cNvSpPr/>
          <p:nvPr/>
        </p:nvSpPr>
        <p:spPr>
          <a:xfrm>
            <a:off x="4437146" y="2338495"/>
            <a:ext cx="3460649" cy="837530"/>
          </a:xfrm>
          <a:prstGeom prst="roundRect">
            <a:avLst>
              <a:gd name="adj" fmla="val 40726"/>
            </a:avLst>
          </a:prstGeom>
          <a:ln>
            <a:solidFill>
              <a:srgbClr val="E2C9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أسهل للمبتدئين </a:t>
            </a:r>
          </a:p>
        </p:txBody>
      </p:sp>
      <p:pic>
        <p:nvPicPr>
          <p:cNvPr id="7" name="Picture 2" descr="عبدالمعز صفوت: تقويم درس حكمة قاضٍ للصف الثالث الإعدادى">
            <a:extLst>
              <a:ext uri="{FF2B5EF4-FFF2-40B4-BE49-F238E27FC236}">
                <a16:creationId xmlns:a16="http://schemas.microsoft.com/office/drawing/2014/main" id="{FE8D8573-E63C-4503-AA9A-96ADC2CE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20" y="4823798"/>
            <a:ext cx="1887203" cy="19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AA6E322-11CD-4A52-A31B-8621EABE38E9}"/>
              </a:ext>
            </a:extLst>
          </p:cNvPr>
          <p:cNvSpPr/>
          <p:nvPr/>
        </p:nvSpPr>
        <p:spPr>
          <a:xfrm>
            <a:off x="1817720" y="1138714"/>
            <a:ext cx="9147403" cy="895489"/>
          </a:xfrm>
          <a:prstGeom prst="roundRect">
            <a:avLst>
              <a:gd name="adj" fmla="val 40726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أذكر مميزات الشخصية الرقمية 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6FB08332-55FE-42AE-98C6-2B35B8A26238}"/>
              </a:ext>
            </a:extLst>
          </p:cNvPr>
          <p:cNvSpPr/>
          <p:nvPr/>
        </p:nvSpPr>
        <p:spPr>
          <a:xfrm>
            <a:off x="4437146" y="3480317"/>
            <a:ext cx="3460649" cy="865666"/>
          </a:xfrm>
          <a:prstGeom prst="roundRect">
            <a:avLst>
              <a:gd name="adj" fmla="val 40726"/>
            </a:avLst>
          </a:prstGeom>
          <a:ln>
            <a:solidFill>
              <a:srgbClr val="E2C9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المرونة 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F9B6398-8633-4D10-BDC5-B638221EBF91}"/>
              </a:ext>
            </a:extLst>
          </p:cNvPr>
          <p:cNvSpPr/>
          <p:nvPr/>
        </p:nvSpPr>
        <p:spPr>
          <a:xfrm>
            <a:off x="839126" y="2324427"/>
            <a:ext cx="3253545" cy="865666"/>
          </a:xfrm>
          <a:prstGeom prst="roundRect">
            <a:avLst>
              <a:gd name="adj" fmla="val 40726"/>
            </a:avLst>
          </a:prstGeom>
          <a:ln>
            <a:solidFill>
              <a:srgbClr val="E2C9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سهولة التكرار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2088DBD-E24B-4265-A5F9-74EA706C4D88}"/>
              </a:ext>
            </a:extLst>
          </p:cNvPr>
          <p:cNvSpPr/>
          <p:nvPr/>
        </p:nvSpPr>
        <p:spPr>
          <a:xfrm>
            <a:off x="839126" y="3398242"/>
            <a:ext cx="3253545" cy="865666"/>
          </a:xfrm>
          <a:prstGeom prst="roundRect">
            <a:avLst>
              <a:gd name="adj" fmla="val 40726"/>
            </a:avLst>
          </a:prstGeom>
          <a:ln>
            <a:solidFill>
              <a:srgbClr val="E2C9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التحسينات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62350EDF-387F-4BE6-9B20-26FE5644D947}"/>
              </a:ext>
            </a:extLst>
          </p:cNvPr>
          <p:cNvSpPr/>
          <p:nvPr/>
        </p:nvSpPr>
        <p:spPr>
          <a:xfrm>
            <a:off x="8138718" y="4612186"/>
            <a:ext cx="3460649" cy="865666"/>
          </a:xfrm>
          <a:prstGeom prst="roundRect">
            <a:avLst>
              <a:gd name="adj" fmla="val 40726"/>
            </a:avLst>
          </a:prstGeom>
          <a:ln>
            <a:solidFill>
              <a:srgbClr val="E2C9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تعدد الاستخدامات</a:t>
            </a:r>
          </a:p>
        </p:txBody>
      </p:sp>
    </p:spTree>
    <p:extLst>
      <p:ext uri="{BB962C8B-B14F-4D97-AF65-F5344CB8AC3E}">
        <p14:creationId xmlns:p14="http://schemas.microsoft.com/office/powerpoint/2010/main" val="186844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C1AD40B-7085-4DC8-AD9F-3EA48C48AC65}"/>
              </a:ext>
            </a:extLst>
          </p:cNvPr>
          <p:cNvSpPr txBox="1"/>
          <p:nvPr/>
        </p:nvSpPr>
        <p:spPr>
          <a:xfrm>
            <a:off x="4680244" y="181704"/>
            <a:ext cx="3217551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733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ختامي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5450E38-F278-4ABE-8E84-C35E6497B5E9}"/>
              </a:ext>
            </a:extLst>
          </p:cNvPr>
          <p:cNvSpPr/>
          <p:nvPr/>
        </p:nvSpPr>
        <p:spPr>
          <a:xfrm>
            <a:off x="6506346" y="3429000"/>
            <a:ext cx="5235694" cy="865666"/>
          </a:xfrm>
          <a:prstGeom prst="roundRect">
            <a:avLst>
              <a:gd name="adj" fmla="val 40726"/>
            </a:avLst>
          </a:prstGeom>
          <a:ln>
            <a:solidFill>
              <a:srgbClr val="E2C9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برامج الرسوم الرقمية ثنائية الأبعاد</a:t>
            </a:r>
          </a:p>
        </p:txBody>
      </p:sp>
      <p:pic>
        <p:nvPicPr>
          <p:cNvPr id="7" name="Picture 2" descr="عبدالمعز صفوت: تقويم درس حكمة قاضٍ للصف الثالث الإعدادى">
            <a:extLst>
              <a:ext uri="{FF2B5EF4-FFF2-40B4-BE49-F238E27FC236}">
                <a16:creationId xmlns:a16="http://schemas.microsoft.com/office/drawing/2014/main" id="{FE8D8573-E63C-4503-AA9A-96ADC2CE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55" y="100289"/>
            <a:ext cx="1887203" cy="19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AA6E322-11CD-4A52-A31B-8621EABE38E9}"/>
              </a:ext>
            </a:extLst>
          </p:cNvPr>
          <p:cNvSpPr/>
          <p:nvPr/>
        </p:nvSpPr>
        <p:spPr>
          <a:xfrm>
            <a:off x="6506346" y="2426428"/>
            <a:ext cx="5402569" cy="662098"/>
          </a:xfrm>
          <a:prstGeom prst="roundRect">
            <a:avLst>
              <a:gd name="adj" fmla="val 40726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صلي :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7AB1FC2-E414-4C0A-9F31-E2EA473ED021}"/>
              </a:ext>
            </a:extLst>
          </p:cNvPr>
          <p:cNvSpPr/>
          <p:nvPr/>
        </p:nvSpPr>
        <p:spPr>
          <a:xfrm>
            <a:off x="6443003" y="5134198"/>
            <a:ext cx="5235694" cy="865666"/>
          </a:xfrm>
          <a:prstGeom prst="roundRect">
            <a:avLst>
              <a:gd name="adj" fmla="val 40726"/>
            </a:avLst>
          </a:prstGeom>
          <a:ln>
            <a:solidFill>
              <a:srgbClr val="E2C9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برامج الرسوم الرقمية ثلاثية الأبعاد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53F28F2-4432-4430-9212-4F1A1ACBD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385" r="76207" b="69006"/>
          <a:stretch/>
        </p:blipFill>
        <p:spPr>
          <a:xfrm>
            <a:off x="1188145" y="1496000"/>
            <a:ext cx="2352065" cy="106331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8867038-DAC4-4251-AFF1-74BAF25B21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53" t="56138" r="80228" b="25156"/>
          <a:stretch/>
        </p:blipFill>
        <p:spPr>
          <a:xfrm>
            <a:off x="1429858" y="3785858"/>
            <a:ext cx="1472813" cy="124481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EFB015D-4DCA-4C7A-B772-728623799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0" t="4804" r="84582" b="76609"/>
          <a:stretch/>
        </p:blipFill>
        <p:spPr>
          <a:xfrm>
            <a:off x="1628536" y="2444005"/>
            <a:ext cx="1075459" cy="10162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F29108E-02E0-4C54-9861-00C5D4E79E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1" t="6971" r="86150" b="74634"/>
          <a:stretch/>
        </p:blipFill>
        <p:spPr>
          <a:xfrm>
            <a:off x="1628536" y="5283917"/>
            <a:ext cx="921667" cy="949588"/>
          </a:xfrm>
          <a:prstGeom prst="rect">
            <a:avLst/>
          </a:prstGeom>
        </p:spPr>
      </p:pic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420AB87C-0338-49EE-B4FE-1848D9E349C7}"/>
              </a:ext>
            </a:extLst>
          </p:cNvPr>
          <p:cNvCxnSpPr>
            <a:stCxn id="4" idx="1"/>
            <a:endCxn id="17" idx="3"/>
          </p:cNvCxnSpPr>
          <p:nvPr/>
        </p:nvCxnSpPr>
        <p:spPr>
          <a:xfrm flipH="1" flipV="1">
            <a:off x="2703995" y="2952133"/>
            <a:ext cx="3802351" cy="90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6D5C652F-865A-46E0-80E1-3B439D8D796E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2550203" y="4115078"/>
            <a:ext cx="3956143" cy="1643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DABC6854-6AF1-44CB-BB9F-2D5E104A2517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3287901" y="1937829"/>
            <a:ext cx="3155102" cy="3629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32098E2C-9E53-413E-98A4-B77BF440123C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486863" y="4294667"/>
            <a:ext cx="3956140" cy="1272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0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AFD5D22-DB0B-4D2A-B863-7A6750598380}"/>
              </a:ext>
            </a:extLst>
          </p:cNvPr>
          <p:cNvSpPr txBox="1"/>
          <p:nvPr/>
        </p:nvSpPr>
        <p:spPr>
          <a:xfrm>
            <a:off x="1983504" y="5100223"/>
            <a:ext cx="92875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برامج وتطبيقات الرسم والتصميم الرقمي 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9A4F28-9D40-4797-BC38-BC5F4FE26A70}"/>
              </a:ext>
            </a:extLst>
          </p:cNvPr>
          <p:cNvSpPr txBox="1"/>
          <p:nvPr/>
        </p:nvSpPr>
        <p:spPr>
          <a:xfrm>
            <a:off x="7695029" y="3877018"/>
            <a:ext cx="3470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الدرس الثالث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C4CDAD2-F67A-40DB-A9C4-36F99E35C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56" y="1175751"/>
            <a:ext cx="3470708" cy="34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C6AB92F-E9BF-4729-B283-1700EE8DDA73}"/>
              </a:ext>
            </a:extLst>
          </p:cNvPr>
          <p:cNvGrpSpPr/>
          <p:nvPr/>
        </p:nvGrpSpPr>
        <p:grpSpPr>
          <a:xfrm>
            <a:off x="2507929" y="652962"/>
            <a:ext cx="7917426" cy="2040956"/>
            <a:chOff x="6253315" y="516194"/>
            <a:chExt cx="5427407" cy="1932038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84DDB6A9-3928-4CB7-ACBF-1DD4D0695B28}"/>
                </a:ext>
              </a:extLst>
            </p:cNvPr>
            <p:cNvGrpSpPr/>
            <p:nvPr/>
          </p:nvGrpSpPr>
          <p:grpSpPr>
            <a:xfrm>
              <a:off x="6253315" y="516194"/>
              <a:ext cx="5427407" cy="1769806"/>
              <a:chOff x="6253315" y="516194"/>
              <a:chExt cx="5427407" cy="1769806"/>
            </a:xfrm>
          </p:grpSpPr>
          <p:pic>
            <p:nvPicPr>
              <p:cNvPr id="22" name="Picture 4" descr="Title Box Banner PNG Free Download And Clipart Image For Free Download -  Lovepik | 401442823">
                <a:extLst>
                  <a:ext uri="{FF2B5EF4-FFF2-40B4-BE49-F238E27FC236}">
                    <a16:creationId xmlns:a16="http://schemas.microsoft.com/office/drawing/2014/main" id="{DC3B1D13-2090-4094-BA81-50E95C6511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EBEBEB"/>
                  </a:clrFrom>
                  <a:clrTo>
                    <a:srgbClr val="EBEBE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89" t="62418" r="10072" b="19140"/>
              <a:stretch/>
            </p:blipFill>
            <p:spPr bwMode="auto">
              <a:xfrm>
                <a:off x="6253315" y="516194"/>
                <a:ext cx="5427407" cy="1769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97198540-C3E2-4AEC-AF02-4A040DD509DD}"/>
                  </a:ext>
                </a:extLst>
              </p:cNvPr>
              <p:cNvSpPr txBox="1"/>
              <p:nvPr/>
            </p:nvSpPr>
            <p:spPr>
              <a:xfrm>
                <a:off x="6742992" y="652257"/>
                <a:ext cx="4273799" cy="12060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6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أهداف الموضوع</a:t>
                </a:r>
              </a:p>
              <a:p>
                <a:pPr algn="ctr"/>
                <a:r>
                  <a:rPr lang="ar-SA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3E1B0CFE-D7EB-4C32-B6C5-CB52895802F1}"/>
                </a:ext>
              </a:extLst>
            </p:cNvPr>
            <p:cNvSpPr/>
            <p:nvPr/>
          </p:nvSpPr>
          <p:spPr>
            <a:xfrm>
              <a:off x="7270955" y="2020529"/>
              <a:ext cx="3392129" cy="427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23BB6E5-B5F7-4D1C-8B42-C0E9B530BDEC}"/>
              </a:ext>
            </a:extLst>
          </p:cNvPr>
          <p:cNvGrpSpPr/>
          <p:nvPr/>
        </p:nvGrpSpPr>
        <p:grpSpPr>
          <a:xfrm>
            <a:off x="1386329" y="3429000"/>
            <a:ext cx="9419341" cy="2396893"/>
            <a:chOff x="1386329" y="2865296"/>
            <a:chExt cx="9419341" cy="2396893"/>
          </a:xfrm>
        </p:grpSpPr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21632524-35EC-41A1-93B5-A1D1C09B04CD}"/>
                </a:ext>
              </a:extLst>
            </p:cNvPr>
            <p:cNvSpPr/>
            <p:nvPr/>
          </p:nvSpPr>
          <p:spPr>
            <a:xfrm>
              <a:off x="10300774" y="4677414"/>
              <a:ext cx="504895" cy="5692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542F8BFF-9217-4161-9EC0-F94E87BD2BA3}"/>
                </a:ext>
              </a:extLst>
            </p:cNvPr>
            <p:cNvGrpSpPr/>
            <p:nvPr/>
          </p:nvGrpSpPr>
          <p:grpSpPr>
            <a:xfrm>
              <a:off x="1386329" y="2865296"/>
              <a:ext cx="9419341" cy="2396893"/>
              <a:chOff x="1386329" y="2865296"/>
              <a:chExt cx="9419341" cy="2396893"/>
            </a:xfrm>
          </p:grpSpPr>
          <p:grpSp>
            <p:nvGrpSpPr>
              <p:cNvPr id="4" name="مجموعة 3">
                <a:extLst>
                  <a:ext uri="{FF2B5EF4-FFF2-40B4-BE49-F238E27FC236}">
                    <a16:creationId xmlns:a16="http://schemas.microsoft.com/office/drawing/2014/main" id="{48A5E09B-88B0-40B3-9B59-E30D9726C85B}"/>
                  </a:ext>
                </a:extLst>
              </p:cNvPr>
              <p:cNvGrpSpPr/>
              <p:nvPr/>
            </p:nvGrpSpPr>
            <p:grpSpPr>
              <a:xfrm>
                <a:off x="1386329" y="2865296"/>
                <a:ext cx="9419341" cy="1586407"/>
                <a:chOff x="-309489" y="4101219"/>
                <a:chExt cx="11585766" cy="1586407"/>
              </a:xfrm>
            </p:grpSpPr>
            <p:grpSp>
              <p:nvGrpSpPr>
                <p:cNvPr id="9" name="مجموعة 8">
                  <a:extLst>
                    <a:ext uri="{FF2B5EF4-FFF2-40B4-BE49-F238E27FC236}">
                      <a16:creationId xmlns:a16="http://schemas.microsoft.com/office/drawing/2014/main" id="{ECEAB9BC-9AA5-402C-96C1-74714140E238}"/>
                    </a:ext>
                  </a:extLst>
                </p:cNvPr>
                <p:cNvGrpSpPr/>
                <p:nvPr/>
              </p:nvGrpSpPr>
              <p:grpSpPr>
                <a:xfrm>
                  <a:off x="-309489" y="4101219"/>
                  <a:ext cx="11585766" cy="1570888"/>
                  <a:chOff x="-1483065" y="3192856"/>
                  <a:chExt cx="11585766" cy="1570888"/>
                </a:xfrm>
              </p:grpSpPr>
              <p:sp>
                <p:nvSpPr>
                  <p:cNvPr id="16" name="مستطيل: زوايا مستديرة 15">
                    <a:extLst>
                      <a:ext uri="{FF2B5EF4-FFF2-40B4-BE49-F238E27FC236}">
                        <a16:creationId xmlns:a16="http://schemas.microsoft.com/office/drawing/2014/main" id="{DE53261A-5B15-4376-9A83-4DD69C2A1749}"/>
                      </a:ext>
                    </a:extLst>
                  </p:cNvPr>
                  <p:cNvSpPr/>
                  <p:nvPr/>
                </p:nvSpPr>
                <p:spPr>
                  <a:xfrm>
                    <a:off x="-1483065" y="3192856"/>
                    <a:ext cx="10929350" cy="951548"/>
                  </a:xfrm>
                  <a:prstGeom prst="round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r>
                      <a:rPr lang="ar-SA" sz="3200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توضيح مميزات تصميم الشخصيات رقمياً.</a:t>
                    </a:r>
                    <a:endParaRPr lang="ar-SA" sz="3200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2" name="مجموعة 11">
                    <a:extLst>
                      <a:ext uri="{FF2B5EF4-FFF2-40B4-BE49-F238E27FC236}">
                        <a16:creationId xmlns:a16="http://schemas.microsoft.com/office/drawing/2014/main" id="{DA03FDBF-2CAF-48CC-A233-96282A3D54E6}"/>
                      </a:ext>
                    </a:extLst>
                  </p:cNvPr>
                  <p:cNvGrpSpPr/>
                  <p:nvPr/>
                </p:nvGrpSpPr>
                <p:grpSpPr>
                  <a:xfrm>
                    <a:off x="9481680" y="3384002"/>
                    <a:ext cx="621021" cy="1379742"/>
                    <a:chOff x="10309991" y="2728973"/>
                    <a:chExt cx="621021" cy="1379742"/>
                  </a:xfrm>
                </p:grpSpPr>
                <p:sp>
                  <p:nvSpPr>
                    <p:cNvPr id="13" name="شكل بيضاوي 12">
                      <a:extLst>
                        <a:ext uri="{FF2B5EF4-FFF2-40B4-BE49-F238E27FC236}">
                          <a16:creationId xmlns:a16="http://schemas.microsoft.com/office/drawing/2014/main" id="{9A3CB561-ACBB-4257-8F3D-8206775D98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9992" y="2728973"/>
                      <a:ext cx="621020" cy="569256"/>
                    </a:xfrm>
                    <a:prstGeom prst="ellipse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SA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4" name="شكل بيضاوي 13">
                      <a:extLst>
                        <a:ext uri="{FF2B5EF4-FFF2-40B4-BE49-F238E27FC236}">
                          <a16:creationId xmlns:a16="http://schemas.microsoft.com/office/drawing/2014/main" id="{34161A1E-7A62-4E60-AD2A-B7C074F76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9991" y="3539459"/>
                      <a:ext cx="621020" cy="569256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SA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p:txBody>
                </p:sp>
              </p:grpSp>
            </p:grpSp>
            <p:sp>
              <p:nvSpPr>
                <p:cNvPr id="24" name="مربع نص 23">
                  <a:extLst>
                    <a:ext uri="{FF2B5EF4-FFF2-40B4-BE49-F238E27FC236}">
                      <a16:creationId xmlns:a16="http://schemas.microsoft.com/office/drawing/2014/main" id="{74811CDB-FF92-4018-BF8B-9ADCA7B4F6AD}"/>
                    </a:ext>
                  </a:extLst>
                </p:cNvPr>
                <p:cNvSpPr txBox="1"/>
                <p:nvPr/>
              </p:nvSpPr>
              <p:spPr>
                <a:xfrm>
                  <a:off x="-70337" y="5102851"/>
                  <a:ext cx="10690197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ar-SA" sz="32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التعرف على برامج الرسم والتصميم الرقمي .</a:t>
                  </a:r>
                </a:p>
              </p:txBody>
            </p:sp>
          </p:grp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1C9DD83D-3F28-4CD2-BB87-753BDF0DEE67}"/>
                  </a:ext>
                </a:extLst>
              </p:cNvPr>
              <p:cNvSpPr txBox="1"/>
              <p:nvPr/>
            </p:nvSpPr>
            <p:spPr>
              <a:xfrm>
                <a:off x="1580762" y="4677414"/>
                <a:ext cx="86912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ar-SA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إستخدام برامج وتطبيقات الرسم الرقمي 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568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B081F60-3533-414A-8C74-D3D2AD9E050C}"/>
              </a:ext>
            </a:extLst>
          </p:cNvPr>
          <p:cNvGrpSpPr/>
          <p:nvPr/>
        </p:nvGrpSpPr>
        <p:grpSpPr>
          <a:xfrm>
            <a:off x="4797083" y="703384"/>
            <a:ext cx="7113563" cy="2030596"/>
            <a:chOff x="3223845" y="1489195"/>
            <a:chExt cx="7394917" cy="2066474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C032E46-8C8C-48A2-868F-4C11ECCBD244}"/>
                </a:ext>
              </a:extLst>
            </p:cNvPr>
            <p:cNvSpPr txBox="1"/>
            <p:nvPr/>
          </p:nvSpPr>
          <p:spPr>
            <a:xfrm>
              <a:off x="3223845" y="1867001"/>
              <a:ext cx="7021913" cy="1103218"/>
            </a:xfrm>
            <a:prstGeom prst="roundRect">
              <a:avLst>
                <a:gd name="adj" fmla="val 25854"/>
              </a:avLst>
            </a:prstGeom>
            <a:solidFill>
              <a:srgbClr val="0C819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الهدف الأول</a:t>
              </a: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8BBC76D-2CAD-4490-9D06-B1A3C65C8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6E9FF"/>
                </a:clrFrom>
                <a:clrTo>
                  <a:srgbClr val="C6E9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3463" y="1489195"/>
              <a:ext cx="2755299" cy="2066474"/>
            </a:xfrm>
            <a:prstGeom prst="rect">
              <a:avLst/>
            </a:prstGeom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93F8361-5C99-488A-AA59-E735CFCB2110}"/>
              </a:ext>
            </a:extLst>
          </p:cNvPr>
          <p:cNvGrpSpPr/>
          <p:nvPr/>
        </p:nvGrpSpPr>
        <p:grpSpPr>
          <a:xfrm>
            <a:off x="3495737" y="3429000"/>
            <a:ext cx="8056097" cy="1200329"/>
            <a:chOff x="5077389" y="3222688"/>
            <a:chExt cx="6737604" cy="1200329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61AA3716-E3B4-45BD-A8B4-DFF8CA9357A0}"/>
                </a:ext>
              </a:extLst>
            </p:cNvPr>
            <p:cNvSpPr txBox="1"/>
            <p:nvPr/>
          </p:nvSpPr>
          <p:spPr>
            <a:xfrm>
              <a:off x="5077389" y="3222688"/>
              <a:ext cx="597417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أن يكون الطلبة قادرين على توضيح مميزات</a:t>
              </a:r>
            </a:p>
            <a:p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تصميم الشخصيات رقمياً.</a:t>
              </a:r>
              <a:endPara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1085BB01-51BB-49B1-944F-CBB5CF77157F}"/>
                </a:ext>
              </a:extLst>
            </p:cNvPr>
            <p:cNvSpPr/>
            <p:nvPr/>
          </p:nvSpPr>
          <p:spPr>
            <a:xfrm>
              <a:off x="11216275" y="3352815"/>
              <a:ext cx="598718" cy="70525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01DFD802-A3B4-40A3-9174-5E8B5B65D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6" y="1492499"/>
            <a:ext cx="2912012" cy="29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C7A34A43-B5FA-4934-99D1-AB0A5FCB771A}"/>
              </a:ext>
            </a:extLst>
          </p:cNvPr>
          <p:cNvSpPr txBox="1"/>
          <p:nvPr/>
        </p:nvSpPr>
        <p:spPr>
          <a:xfrm>
            <a:off x="6274191" y="1107345"/>
            <a:ext cx="5700932" cy="970359"/>
          </a:xfrm>
          <a:prstGeom prst="roundRect">
            <a:avLst>
              <a:gd name="adj" fmla="val 3649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ما هو الرسم الرقمي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0FA504D-A5CA-4928-BB87-673780B87255}"/>
              </a:ext>
            </a:extLst>
          </p:cNvPr>
          <p:cNvSpPr txBox="1"/>
          <p:nvPr/>
        </p:nvSpPr>
        <p:spPr>
          <a:xfrm>
            <a:off x="216877" y="4052599"/>
            <a:ext cx="117582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رسم يتم إنشاؤه باستخدام التكنولوجيا الرقمية ، باستخدام برامج رسومية 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أجهزة الحاسب أو تطبيقات رسومية على الأجهزة الذكية ، وأدوات تقنية كالفأرة أو لوحة القلم الرقمي لمحاكاة طريقة الرسم بالقلم حقيقة 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711527F-9E2B-4DFF-BE5B-9F271B6D6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59" y="641522"/>
            <a:ext cx="2751205" cy="275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8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C7A34A43-B5FA-4934-99D1-AB0A5FCB771A}"/>
              </a:ext>
            </a:extLst>
          </p:cNvPr>
          <p:cNvSpPr txBox="1"/>
          <p:nvPr/>
        </p:nvSpPr>
        <p:spPr>
          <a:xfrm>
            <a:off x="6471139" y="871570"/>
            <a:ext cx="5481711" cy="1007566"/>
          </a:xfrm>
          <a:prstGeom prst="roundRect">
            <a:avLst>
              <a:gd name="adj" fmla="val 41455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الشخصيات الرقمية :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0FA504D-A5CA-4928-BB87-673780B87255}"/>
              </a:ext>
            </a:extLst>
          </p:cNvPr>
          <p:cNvSpPr txBox="1"/>
          <p:nvPr/>
        </p:nvSpPr>
        <p:spPr>
          <a:xfrm>
            <a:off x="526366" y="4232104"/>
            <a:ext cx="112260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شخصيات يتم إنشاؤها باستخدام البرامج أو التطبيقات الرسومية 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ومنها ثنائية الأبعاد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شخصيات ثابتة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ومنها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</a:t>
            </a:r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شخصيات متحركة 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F737A8E-8EE7-47CF-A3D2-45AF808D9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1" y="871570"/>
            <a:ext cx="2377440" cy="25574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40B1149-F1F5-484B-A7A2-A29629B8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16" y="871570"/>
            <a:ext cx="2560320" cy="26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0A8C839-7855-4C36-893F-C13F3D220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00" y="1842868"/>
            <a:ext cx="9933586" cy="438208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B1AC11F-2EF4-4332-9747-A5BE1B9D36BC}"/>
              </a:ext>
            </a:extLst>
          </p:cNvPr>
          <p:cNvSpPr txBox="1"/>
          <p:nvPr/>
        </p:nvSpPr>
        <p:spPr>
          <a:xfrm>
            <a:off x="2616592" y="633046"/>
            <a:ext cx="7873218" cy="929966"/>
          </a:xfrm>
          <a:prstGeom prst="roundRect">
            <a:avLst>
              <a:gd name="adj" fmla="val 35899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مميزات الشخصيات الرقمية : </a:t>
            </a:r>
          </a:p>
        </p:txBody>
      </p:sp>
    </p:spTree>
    <p:extLst>
      <p:ext uri="{BB962C8B-B14F-4D97-AF65-F5344CB8AC3E}">
        <p14:creationId xmlns:p14="http://schemas.microsoft.com/office/powerpoint/2010/main" val="57336746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3181</TotalTime>
  <Words>693</Words>
  <Application>Microsoft Office PowerPoint</Application>
  <PresentationFormat>شاشة عريضة</PresentationFormat>
  <Paragraphs>146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manal ali</dc:creator>
  <cp:lastModifiedBy>manal ali</cp:lastModifiedBy>
  <cp:revision>214</cp:revision>
  <dcterms:created xsi:type="dcterms:W3CDTF">2023-09-15T03:05:05Z</dcterms:created>
  <dcterms:modified xsi:type="dcterms:W3CDTF">2023-12-30T22:57:10Z</dcterms:modified>
</cp:coreProperties>
</file>