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11088945" r:id="rId3"/>
    <p:sldId id="262" r:id="rId4"/>
    <p:sldId id="11088946" r:id="rId5"/>
    <p:sldId id="266" r:id="rId6"/>
    <p:sldId id="278" r:id="rId7"/>
    <p:sldId id="11089086" r:id="rId8"/>
    <p:sldId id="11089110" r:id="rId9"/>
    <p:sldId id="11089102" r:id="rId10"/>
    <p:sldId id="11089092" r:id="rId11"/>
    <p:sldId id="11089093" r:id="rId12"/>
    <p:sldId id="11089099" r:id="rId13"/>
    <p:sldId id="11089100" r:id="rId14"/>
    <p:sldId id="11089101" r:id="rId15"/>
    <p:sldId id="11089111" r:id="rId16"/>
    <p:sldId id="11089089" r:id="rId17"/>
    <p:sldId id="11089090" r:id="rId18"/>
    <p:sldId id="11089091" r:id="rId19"/>
    <p:sldId id="11089103" r:id="rId20"/>
    <p:sldId id="11089104" r:id="rId21"/>
    <p:sldId id="11089113" r:id="rId22"/>
    <p:sldId id="11088976" r:id="rId23"/>
    <p:sldId id="11089105" r:id="rId24"/>
    <p:sldId id="11089106" r:id="rId25"/>
    <p:sldId id="11089107" r:id="rId26"/>
    <p:sldId id="11089108" r:id="rId27"/>
    <p:sldId id="11089109" r:id="rId28"/>
    <p:sldId id="11088981" r:id="rId29"/>
    <p:sldId id="11089114"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28F"/>
    <a:srgbClr val="0C8190"/>
    <a:srgbClr val="005C2A"/>
    <a:srgbClr val="D8D8D8"/>
    <a:srgbClr val="E6FFD7"/>
    <a:srgbClr val="E2C9E7"/>
    <a:srgbClr val="C9E7E6"/>
    <a:srgbClr val="DDF4C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99F0F-50C9-4A85-B8BB-37DAAB4FA565}" v="527" dt="2023-12-04T19:43:57.617"/>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06" autoAdjust="0"/>
    <p:restoredTop sz="94660"/>
  </p:normalViewPr>
  <p:slideViewPr>
    <p:cSldViewPr snapToGrid="0">
      <p:cViewPr varScale="1">
        <p:scale>
          <a:sx n="68" d="100"/>
          <a:sy n="68"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FD88D5-1A49-439C-91C7-33ABCCD97D18}" type="datetimeFigureOut">
              <a:rPr lang="ar-SA" smtClean="0"/>
              <a:t>03/06/45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AC2A68-31C3-4AF0-98F9-B3488F3ABA04}" type="slidenum">
              <a:rPr lang="ar-SA" smtClean="0"/>
              <a:t>‹#›</a:t>
            </a:fld>
            <a:endParaRPr lang="ar-SA"/>
          </a:p>
        </p:txBody>
      </p:sp>
    </p:spTree>
    <p:extLst>
      <p:ext uri="{BB962C8B-B14F-4D97-AF65-F5344CB8AC3E}">
        <p14:creationId xmlns:p14="http://schemas.microsoft.com/office/powerpoint/2010/main" val="1776755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EBAA35-C8DD-452E-8E6D-B946964F970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E210F16-3E02-4207-A426-D84D6D25D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43EE003-A962-4808-A44D-58E2DB7B7D36}"/>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5450E147-138D-48D4-8951-2D00639CF8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24EB53-FAA3-45E8-8296-AE4A3E1A35A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31732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061EDF-52EE-4F91-8B35-D3A4AA2B50F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312CA99-0B6E-4E11-B37D-DF011E8C015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E057BC4-A488-47B1-BA2D-A163DC132593}"/>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597A815C-1155-44BD-AAF4-AD5B4AB979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27F29F2-F2C7-4ECD-9526-7AED017906AF}"/>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0740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3860931-7559-4F72-A397-46CBEEE27F2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1A4B0E1-0C5E-4D08-8F09-392E8AA0440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1D7D137-BF19-49B7-9DFF-0DE28EB3E0D7}"/>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51071135-D939-45B6-A0A3-9217421769C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BAA50E0-61F2-4617-8C52-0E567C4A48CB}"/>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18428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F973C-7EFD-4561-9DBE-2EFB74B286C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D5C8414-DDC7-403C-9396-AF1CD94166F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BCE8EC-958A-40AA-993C-E1E81C2BD076}"/>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242167C5-55D0-4E7C-9352-710B69E29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8ED422-F2F7-4214-89B8-4697D200C9D5}"/>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7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9B366-270E-448A-8410-A9D5FD7EA88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803F301-31AC-426D-82FA-2E53010A5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D6C03DE-D4DC-41B6-9203-ED982C36F96B}"/>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1310378D-C0D8-4A2F-AE5F-62106EDBD81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C022686-D551-49B5-A935-F717B85F4BE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97074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DAAA1F-17F7-47A0-AF0D-4628BC7233D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97CB441-0593-4069-974D-5FD91943787B}"/>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DB56F93-DCCC-4D95-933C-3C59ED2A59A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D28884D-6921-4EFD-B560-B23AB00723CD}"/>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6" name="عنصر نائب للتذييل 5">
            <a:extLst>
              <a:ext uri="{FF2B5EF4-FFF2-40B4-BE49-F238E27FC236}">
                <a16:creationId xmlns:a16="http://schemas.microsoft.com/office/drawing/2014/main" id="{89B63AD1-BDD2-4E19-8E2C-9EABAFA1DB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07998C0-CB78-4A65-BCD6-0A8FA2C49956}"/>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5831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6AB750-9E24-4A8B-92AD-43452DFEB42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3F669A7-7BF1-4BA3-94FE-6BF350431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2FDDD32-075D-4FB3-827F-00E8F477328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7BBCE9-FCA5-475D-BDB7-AAB95089A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677F22C-8605-4381-B84D-C20756DBAC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AD40D23-A55A-473C-9A6E-B030BDC7DC5E}"/>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8" name="عنصر نائب للتذييل 7">
            <a:extLst>
              <a:ext uri="{FF2B5EF4-FFF2-40B4-BE49-F238E27FC236}">
                <a16:creationId xmlns:a16="http://schemas.microsoft.com/office/drawing/2014/main" id="{E38867DF-935E-42F8-AF57-B332EBE1120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3C77416-73BD-4956-A045-F73C63C35659}"/>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2653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EEE8E7-D043-4484-90A6-11758A4E8A7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F87F698-9F6D-49EB-B97B-CE4C36557FC1}"/>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4" name="عنصر نائب للتذييل 3">
            <a:extLst>
              <a:ext uri="{FF2B5EF4-FFF2-40B4-BE49-F238E27FC236}">
                <a16:creationId xmlns:a16="http://schemas.microsoft.com/office/drawing/2014/main" id="{4C12A80F-D16C-40E8-A191-20A3BC0B35E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D579A4-C4EB-43EB-A1C7-C00BF6F9BE0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5989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7C14046-5C7F-4CFD-8C29-E035BBE0BF00}"/>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3" name="عنصر نائب للتذييل 2">
            <a:extLst>
              <a:ext uri="{FF2B5EF4-FFF2-40B4-BE49-F238E27FC236}">
                <a16:creationId xmlns:a16="http://schemas.microsoft.com/office/drawing/2014/main" id="{C336038F-CBFD-4E54-8623-66DA1642059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F94E313-DEAF-4253-BE7A-4B6A9F30210E}"/>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09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FC05F6-714F-49C9-81D2-494B513E07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C765DA8-A7F3-4ED7-BD3D-CA05A9D8A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96C8D74-3AA1-45E2-BA99-9CD1639F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599B082-2D19-4253-BC3E-C634C5CCB1F5}"/>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6" name="عنصر نائب للتذييل 5">
            <a:extLst>
              <a:ext uri="{FF2B5EF4-FFF2-40B4-BE49-F238E27FC236}">
                <a16:creationId xmlns:a16="http://schemas.microsoft.com/office/drawing/2014/main" id="{8C0D94A7-6212-45B0-B632-40F3C9BCEB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CEEF711-8EFC-4718-9478-ADB3775213CD}"/>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531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457B9A-30A2-4A5B-BEE3-6D75C17783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CE05158-8D22-4C46-9E86-4DAF026C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B21E407-210C-40A6-97F7-22F978929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FF1A00A-7B9C-410D-8615-0C8FCB4B4BB8}"/>
              </a:ext>
            </a:extLst>
          </p:cNvPr>
          <p:cNvSpPr>
            <a:spLocks noGrp="1"/>
          </p:cNvSpPr>
          <p:nvPr>
            <p:ph type="dt" sz="half" idx="10"/>
          </p:nvPr>
        </p:nvSpPr>
        <p:spPr/>
        <p:txBody>
          <a:bodyPr/>
          <a:lstStyle/>
          <a:p>
            <a:fld id="{9DBDFA78-CFEE-45BB-BEFE-EAB117113CA6}" type="datetimeFigureOut">
              <a:rPr lang="ar-SA" smtClean="0"/>
              <a:t>03/06/45</a:t>
            </a:fld>
            <a:endParaRPr lang="ar-SA"/>
          </a:p>
        </p:txBody>
      </p:sp>
      <p:sp>
        <p:nvSpPr>
          <p:cNvPr id="6" name="عنصر نائب للتذييل 5">
            <a:extLst>
              <a:ext uri="{FF2B5EF4-FFF2-40B4-BE49-F238E27FC236}">
                <a16:creationId xmlns:a16="http://schemas.microsoft.com/office/drawing/2014/main" id="{862C045D-8500-400C-B10F-E8272449DD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457862-102A-4F0C-8170-937A04BEBE8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604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96797F9-380C-441F-99A0-4B27CD1060F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1115CD-8E47-43C0-8848-21993208B2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B75C26-DC9C-4F82-9F9F-A646CEEE77E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BDFA78-CFEE-45BB-BEFE-EAB117113CA6}" type="datetimeFigureOut">
              <a:rPr lang="ar-SA" smtClean="0"/>
              <a:t>03/06/45</a:t>
            </a:fld>
            <a:endParaRPr lang="ar-SA"/>
          </a:p>
        </p:txBody>
      </p:sp>
      <p:sp>
        <p:nvSpPr>
          <p:cNvPr id="5" name="عنصر نائب للتذييل 4">
            <a:extLst>
              <a:ext uri="{FF2B5EF4-FFF2-40B4-BE49-F238E27FC236}">
                <a16:creationId xmlns:a16="http://schemas.microsoft.com/office/drawing/2014/main" id="{B7E55E37-9096-485B-8702-CC2F49035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C9BC09-C33F-435A-99A6-666BFD9E61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7A1627-73E6-4E20-8D08-33BA56685586}" type="slidenum">
              <a:rPr lang="ar-SA" smtClean="0"/>
              <a:t>‹#›</a:t>
            </a:fld>
            <a:endParaRPr lang="ar-SA"/>
          </a:p>
        </p:txBody>
      </p:sp>
    </p:spTree>
    <p:extLst>
      <p:ext uri="{BB962C8B-B14F-4D97-AF65-F5344CB8AC3E}">
        <p14:creationId xmlns:p14="http://schemas.microsoft.com/office/powerpoint/2010/main" val="191356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4C594DF-C8BA-4BD4-B89D-AAD873E525ED}"/>
              </a:ext>
            </a:extLst>
          </p:cNvPr>
          <p:cNvSpPr txBox="1"/>
          <p:nvPr/>
        </p:nvSpPr>
        <p:spPr>
          <a:xfrm>
            <a:off x="5589638" y="2023445"/>
            <a:ext cx="6218903" cy="1938992"/>
          </a:xfrm>
          <a:prstGeom prst="rect">
            <a:avLst/>
          </a:prstGeom>
          <a:noFill/>
        </p:spPr>
        <p:txBody>
          <a:bodyPr wrap="square" rtlCol="1">
            <a:spAutoFit/>
          </a:bodyPr>
          <a:lstStyle/>
          <a:p>
            <a:pPr algn="ctr"/>
            <a:r>
              <a:rPr lang="ar-SA" sz="4000" dirty="0">
                <a:latin typeface="Calibri" panose="020F0502020204030204" pitchFamily="34" charset="0"/>
                <a:cs typeface="Calibri" panose="020F0502020204030204" pitchFamily="34" charset="0"/>
              </a:rPr>
              <a:t>مقرر التصميم الرقمي 1-2</a:t>
            </a:r>
          </a:p>
          <a:p>
            <a:pPr algn="ctr"/>
            <a:r>
              <a:rPr lang="ar-SA" sz="4000" dirty="0">
                <a:solidFill>
                  <a:srgbClr val="00B050"/>
                </a:solidFill>
                <a:latin typeface="Calibri" panose="020F0502020204030204" pitchFamily="34" charset="0"/>
                <a:cs typeface="Calibri" panose="020F0502020204030204" pitchFamily="34" charset="0"/>
              </a:rPr>
              <a:t>( السنة الثالثة ) مسار عام</a:t>
            </a:r>
          </a:p>
          <a:p>
            <a:pPr algn="ctr"/>
            <a:r>
              <a:rPr lang="ar-SA" sz="4000" dirty="0">
                <a:solidFill>
                  <a:srgbClr val="C00000"/>
                </a:solidFill>
                <a:latin typeface="Calibri" panose="020F0502020204030204" pitchFamily="34" charset="0"/>
                <a:cs typeface="Calibri" panose="020F0502020204030204" pitchFamily="34" charset="0"/>
              </a:rPr>
              <a:t>الفصل الدراسي الثاني </a:t>
            </a:r>
          </a:p>
        </p:txBody>
      </p:sp>
      <p:sp>
        <p:nvSpPr>
          <p:cNvPr id="4" name="مربع نص 3">
            <a:extLst>
              <a:ext uri="{FF2B5EF4-FFF2-40B4-BE49-F238E27FC236}">
                <a16:creationId xmlns:a16="http://schemas.microsoft.com/office/drawing/2014/main" id="{FAAA6773-084B-412F-B781-A41816619E0F}"/>
              </a:ext>
            </a:extLst>
          </p:cNvPr>
          <p:cNvSpPr txBox="1"/>
          <p:nvPr/>
        </p:nvSpPr>
        <p:spPr>
          <a:xfrm>
            <a:off x="5710083" y="5188463"/>
            <a:ext cx="6098458" cy="830997"/>
          </a:xfrm>
          <a:prstGeom prst="rect">
            <a:avLst/>
          </a:prstGeom>
          <a:noFill/>
        </p:spPr>
        <p:txBody>
          <a:bodyPr wrap="square">
            <a:spAutoFit/>
          </a:bodyPr>
          <a:lstStyle/>
          <a:p>
            <a:pPr algn="ctr"/>
            <a:r>
              <a:rPr lang="ar-SA" sz="4800" dirty="0">
                <a:latin typeface="Calibri" panose="020F0502020204030204" pitchFamily="34" charset="0"/>
                <a:cs typeface="DecoType Naskh Special" panose="02010000000000000000" pitchFamily="2" charset="-78"/>
              </a:rPr>
              <a:t>المعلمة : نجود دحمان </a:t>
            </a:r>
          </a:p>
        </p:txBody>
      </p:sp>
    </p:spTree>
    <p:extLst>
      <p:ext uri="{BB962C8B-B14F-4D97-AF65-F5344CB8AC3E}">
        <p14:creationId xmlns:p14="http://schemas.microsoft.com/office/powerpoint/2010/main" val="27553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6BAF3B3C-906D-4A55-8229-E1DBACE251B1}"/>
              </a:ext>
            </a:extLst>
          </p:cNvPr>
          <p:cNvSpPr txBox="1"/>
          <p:nvPr/>
        </p:nvSpPr>
        <p:spPr>
          <a:xfrm>
            <a:off x="4346916" y="384064"/>
            <a:ext cx="3991181"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الأشكال </a:t>
            </a:r>
            <a:r>
              <a:rPr lang="en-US" sz="3600" b="1" dirty="0">
                <a:solidFill>
                  <a:srgbClr val="FF0000"/>
                </a:solidFill>
                <a:latin typeface="Calibri" panose="020F0502020204030204" pitchFamily="34" charset="0"/>
                <a:cs typeface="Calibri" panose="020F0502020204030204" pitchFamily="34" charset="0"/>
              </a:rPr>
              <a:t>Shapes</a:t>
            </a:r>
            <a:r>
              <a:rPr lang="en-US" sz="3600" b="1" dirty="0">
                <a:latin typeface="Calibri" panose="020F0502020204030204" pitchFamily="34" charset="0"/>
                <a:cs typeface="Calibri" panose="020F0502020204030204" pitchFamily="34" charset="0"/>
              </a:rPr>
              <a:t> </a:t>
            </a:r>
            <a:endParaRPr lang="ar-SA" sz="3600" b="1" dirty="0">
              <a:latin typeface="Calibri" panose="020F0502020204030204" pitchFamily="34" charset="0"/>
              <a:cs typeface="Calibri" panose="020F0502020204030204" pitchFamily="34" charset="0"/>
            </a:endParaRPr>
          </a:p>
        </p:txBody>
      </p:sp>
      <p:sp>
        <p:nvSpPr>
          <p:cNvPr id="14" name="مربع نص 13">
            <a:extLst>
              <a:ext uri="{FF2B5EF4-FFF2-40B4-BE49-F238E27FC236}">
                <a16:creationId xmlns:a16="http://schemas.microsoft.com/office/drawing/2014/main" id="{28042062-4039-4547-BAFB-137A7A06BB78}"/>
              </a:ext>
            </a:extLst>
          </p:cNvPr>
          <p:cNvSpPr txBox="1"/>
          <p:nvPr/>
        </p:nvSpPr>
        <p:spPr>
          <a:xfrm>
            <a:off x="750597" y="1827794"/>
            <a:ext cx="11015002" cy="3046988"/>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تعد الأشكال النموذج الأكثر تطوراً من الخطوط، فهي مجموعة من الخطوط المشــكلة معاً حتى تكون شكلاً ما، فهناك</a:t>
            </a:r>
          </a:p>
          <a:p>
            <a:pPr marL="571500" indent="-571500">
              <a:buFont typeface="Wingdings" panose="05000000000000000000" pitchFamily="2" charset="2"/>
              <a:buChar char="§"/>
            </a:pPr>
            <a:r>
              <a:rPr lang="ar-SA" sz="3200" b="1" dirty="0">
                <a:latin typeface="Calibri" panose="020F0502020204030204" pitchFamily="34" charset="0"/>
                <a:cs typeface="Calibri" panose="020F0502020204030204" pitchFamily="34" charset="0"/>
              </a:rPr>
              <a:t> </a:t>
            </a:r>
            <a:r>
              <a:rPr lang="ar-SA" sz="3200" b="1" dirty="0">
                <a:solidFill>
                  <a:srgbClr val="0070C0"/>
                </a:solidFill>
                <a:latin typeface="Calibri" panose="020F0502020204030204" pitchFamily="34" charset="0"/>
                <a:cs typeface="Calibri" panose="020F0502020204030204" pitchFamily="34" charset="0"/>
              </a:rPr>
              <a:t>المربعات</a:t>
            </a:r>
          </a:p>
          <a:p>
            <a:pPr marL="571500" indent="-571500">
              <a:buFont typeface="Wingdings" panose="05000000000000000000" pitchFamily="2" charset="2"/>
              <a:buChar char="§"/>
            </a:pPr>
            <a:r>
              <a:rPr lang="ar-SA" sz="3200" b="1" dirty="0">
                <a:latin typeface="Calibri" panose="020F0502020204030204" pitchFamily="34" charset="0"/>
                <a:cs typeface="Calibri" panose="020F0502020204030204" pitchFamily="34" charset="0"/>
              </a:rPr>
              <a:t> </a:t>
            </a:r>
            <a:r>
              <a:rPr lang="ar-SA" sz="3200" b="1" dirty="0">
                <a:solidFill>
                  <a:srgbClr val="A6028F"/>
                </a:solidFill>
                <a:latin typeface="Calibri" panose="020F0502020204030204" pitchFamily="34" charset="0"/>
                <a:cs typeface="Calibri" panose="020F0502020204030204" pitchFamily="34" charset="0"/>
              </a:rPr>
              <a:t>والمستطيلات</a:t>
            </a:r>
          </a:p>
          <a:p>
            <a:pPr marL="571500" indent="-571500">
              <a:buFont typeface="Wingdings" panose="05000000000000000000" pitchFamily="2" charset="2"/>
              <a:buChar char="§"/>
            </a:pPr>
            <a:r>
              <a:rPr lang="ar-SA" sz="3200" b="1" dirty="0">
                <a:latin typeface="Calibri" panose="020F0502020204030204" pitchFamily="34" charset="0"/>
                <a:cs typeface="Calibri" panose="020F0502020204030204" pitchFamily="34" charset="0"/>
              </a:rPr>
              <a:t> </a:t>
            </a:r>
            <a:r>
              <a:rPr lang="ar-SA" sz="3200" b="1" dirty="0">
                <a:solidFill>
                  <a:schemeClr val="accent6">
                    <a:lumMod val="75000"/>
                  </a:schemeClr>
                </a:solidFill>
                <a:latin typeface="Calibri" panose="020F0502020204030204" pitchFamily="34" charset="0"/>
                <a:cs typeface="Calibri" panose="020F0502020204030204" pitchFamily="34" charset="0"/>
              </a:rPr>
              <a:t>والدوائر</a:t>
            </a:r>
            <a:r>
              <a:rPr lang="ar-SA" sz="3200" b="1" dirty="0">
                <a:latin typeface="Calibri" panose="020F0502020204030204" pitchFamily="34" charset="0"/>
                <a:cs typeface="Calibri" panose="020F0502020204030204" pitchFamily="34" charset="0"/>
              </a:rPr>
              <a:t> </a:t>
            </a:r>
          </a:p>
          <a:p>
            <a:r>
              <a:rPr lang="ar-SA" sz="3200" b="1" dirty="0">
                <a:latin typeface="Calibri" panose="020F0502020204030204" pitchFamily="34" charset="0"/>
                <a:cs typeface="Calibri" panose="020F0502020204030204" pitchFamily="34" charset="0"/>
              </a:rPr>
              <a:t>وغيرها من الأشكال الأكثر تعقيداً، </a:t>
            </a:r>
          </a:p>
        </p:txBody>
      </p:sp>
      <p:sp>
        <p:nvSpPr>
          <p:cNvPr id="16" name="مربع نص 15">
            <a:extLst>
              <a:ext uri="{FF2B5EF4-FFF2-40B4-BE49-F238E27FC236}">
                <a16:creationId xmlns:a16="http://schemas.microsoft.com/office/drawing/2014/main" id="{471BEE3C-11E7-4316-8E64-6F6DC836CB9B}"/>
              </a:ext>
            </a:extLst>
          </p:cNvPr>
          <p:cNvSpPr txBox="1"/>
          <p:nvPr/>
        </p:nvSpPr>
        <p:spPr>
          <a:xfrm>
            <a:off x="1002057" y="5434036"/>
            <a:ext cx="10512083" cy="1077218"/>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وتســتخدم الأشكال في تكوين عناصر أخــرى، أو في جمع وفرز وإعــادة ترتيب مجموعة من العناصر التي قد تكون من نوع واحد ضمن التصميم. </a:t>
            </a:r>
          </a:p>
        </p:txBody>
      </p:sp>
      <p:pic>
        <p:nvPicPr>
          <p:cNvPr id="17" name="صورة 16">
            <a:extLst>
              <a:ext uri="{FF2B5EF4-FFF2-40B4-BE49-F238E27FC236}">
                <a16:creationId xmlns:a16="http://schemas.microsoft.com/office/drawing/2014/main" id="{3498E449-F3A5-484F-934B-D904709FF581}"/>
              </a:ext>
            </a:extLst>
          </p:cNvPr>
          <p:cNvPicPr>
            <a:picLocks noChangeAspect="1"/>
          </p:cNvPicPr>
          <p:nvPr/>
        </p:nvPicPr>
        <p:blipFill>
          <a:blip r:embed="rId2"/>
          <a:stretch>
            <a:fillRect/>
          </a:stretch>
        </p:blipFill>
        <p:spPr>
          <a:xfrm>
            <a:off x="1253517" y="2933193"/>
            <a:ext cx="3669182" cy="1791423"/>
          </a:xfrm>
          <a:prstGeom prst="rect">
            <a:avLst/>
          </a:prstGeom>
        </p:spPr>
      </p:pic>
    </p:spTree>
    <p:extLst>
      <p:ext uri="{BB962C8B-B14F-4D97-AF65-F5344CB8AC3E}">
        <p14:creationId xmlns:p14="http://schemas.microsoft.com/office/powerpoint/2010/main" val="98302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ربع نص 21">
            <a:extLst>
              <a:ext uri="{FF2B5EF4-FFF2-40B4-BE49-F238E27FC236}">
                <a16:creationId xmlns:a16="http://schemas.microsoft.com/office/drawing/2014/main" id="{9091F66C-107D-4E4C-8AA7-981E0DC3DACE}"/>
              </a:ext>
            </a:extLst>
          </p:cNvPr>
          <p:cNvSpPr txBox="1"/>
          <p:nvPr/>
        </p:nvSpPr>
        <p:spPr>
          <a:xfrm>
            <a:off x="7680961" y="1428571"/>
            <a:ext cx="3585903" cy="1200329"/>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المساحة البيضاء</a:t>
            </a:r>
          </a:p>
          <a:p>
            <a:pPr algn="ctr"/>
            <a:r>
              <a:rPr lang="ar-SA" sz="3600" b="1" dirty="0">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White Space</a:t>
            </a:r>
            <a:endParaRPr lang="ar-SA" sz="3600" b="1" dirty="0">
              <a:solidFill>
                <a:srgbClr val="FF0000"/>
              </a:solidFill>
              <a:latin typeface="Calibri" panose="020F0502020204030204" pitchFamily="34" charset="0"/>
              <a:cs typeface="Calibri" panose="020F0502020204030204" pitchFamily="34" charset="0"/>
            </a:endParaRPr>
          </a:p>
        </p:txBody>
      </p:sp>
      <p:sp>
        <p:nvSpPr>
          <p:cNvPr id="23" name="مربع نص 22">
            <a:extLst>
              <a:ext uri="{FF2B5EF4-FFF2-40B4-BE49-F238E27FC236}">
                <a16:creationId xmlns:a16="http://schemas.microsoft.com/office/drawing/2014/main" id="{7D408C45-D25B-4298-BE37-37A95088FAD8}"/>
              </a:ext>
            </a:extLst>
          </p:cNvPr>
          <p:cNvSpPr txBox="1"/>
          <p:nvPr/>
        </p:nvSpPr>
        <p:spPr>
          <a:xfrm>
            <a:off x="942535" y="3313040"/>
            <a:ext cx="10769897" cy="304487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المساحة البيضاء أو السلبية هي أي منطقة ضمن التصميم لا تحتوي على شيء، وعكسها المنطقة التي تحتوي على العناصر وتسمى المناطق الإيجابية، ومع البساطة الشديدة لهذا العنصر </a:t>
            </a:r>
            <a:r>
              <a:rPr lang="ar-SA" sz="3200" b="1" dirty="0">
                <a:solidFill>
                  <a:srgbClr val="FF0000"/>
                </a:solidFill>
                <a:latin typeface="Calibri" panose="020F0502020204030204" pitchFamily="34" charset="0"/>
                <a:cs typeface="Calibri" panose="020F0502020204030204" pitchFamily="34" charset="0"/>
              </a:rPr>
              <a:t>(فهو لا يحتوي على شــيء )</a:t>
            </a:r>
          </a:p>
          <a:p>
            <a:r>
              <a:rPr lang="ar-SA" sz="3200" b="1" dirty="0">
                <a:latin typeface="Calibri" panose="020F0502020204030204" pitchFamily="34" charset="0"/>
                <a:cs typeface="Calibri" panose="020F0502020204030204" pitchFamily="34" charset="0"/>
              </a:rPr>
              <a:t>إلا أن المســاحة البيضاء مهمة جداً ضمن التصميم، فهي تساعد على إبراز بعض العناصر والمفاهيم بشــكل مبسط للمستخدم، بالإضافة إلى أنها مهمة من أجل فرز باقي العناصر وجعلها غير مزدحمة ضمن التصميم.</a:t>
            </a:r>
          </a:p>
        </p:txBody>
      </p:sp>
      <p:pic>
        <p:nvPicPr>
          <p:cNvPr id="8" name="صورة 7">
            <a:extLst>
              <a:ext uri="{FF2B5EF4-FFF2-40B4-BE49-F238E27FC236}">
                <a16:creationId xmlns:a16="http://schemas.microsoft.com/office/drawing/2014/main" id="{1E270A1A-65E7-4E93-B045-FED5370DD9EE}"/>
              </a:ext>
            </a:extLst>
          </p:cNvPr>
          <p:cNvPicPr>
            <a:picLocks noChangeAspect="1"/>
          </p:cNvPicPr>
          <p:nvPr/>
        </p:nvPicPr>
        <p:blipFill>
          <a:blip r:embed="rId2"/>
          <a:stretch>
            <a:fillRect/>
          </a:stretch>
        </p:blipFill>
        <p:spPr>
          <a:xfrm>
            <a:off x="2599837" y="500085"/>
            <a:ext cx="3496163" cy="2467319"/>
          </a:xfrm>
          <a:prstGeom prst="rect">
            <a:avLst/>
          </a:prstGeom>
        </p:spPr>
      </p:pic>
    </p:spTree>
    <p:extLst>
      <p:ext uri="{BB962C8B-B14F-4D97-AF65-F5344CB8AC3E}">
        <p14:creationId xmlns:p14="http://schemas.microsoft.com/office/powerpoint/2010/main" val="165137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9D8656F-4302-4939-93F7-2A918E7951AF}"/>
              </a:ext>
            </a:extLst>
          </p:cNvPr>
          <p:cNvSpPr txBox="1"/>
          <p:nvPr/>
        </p:nvSpPr>
        <p:spPr>
          <a:xfrm>
            <a:off x="3237913" y="992164"/>
            <a:ext cx="5716174"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الكتلة </a:t>
            </a:r>
            <a:r>
              <a:rPr lang="en-US" sz="3600" b="1" dirty="0">
                <a:solidFill>
                  <a:srgbClr val="FF0000"/>
                </a:solidFill>
                <a:latin typeface="Calibri" panose="020F0502020204030204" pitchFamily="34" charset="0"/>
                <a:cs typeface="Calibri" panose="020F0502020204030204" pitchFamily="34" charset="0"/>
              </a:rPr>
              <a:t>Volume</a:t>
            </a:r>
            <a:r>
              <a:rPr lang="ar-SA" sz="36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 </a:t>
            </a:r>
          </a:p>
        </p:txBody>
      </p:sp>
      <p:sp>
        <p:nvSpPr>
          <p:cNvPr id="8" name="مربع نص 7">
            <a:extLst>
              <a:ext uri="{FF2B5EF4-FFF2-40B4-BE49-F238E27FC236}">
                <a16:creationId xmlns:a16="http://schemas.microsoft.com/office/drawing/2014/main" id="{1AD50F7B-7B94-4DC8-A3AD-6A5A30DD91D3}"/>
              </a:ext>
            </a:extLst>
          </p:cNvPr>
          <p:cNvSpPr txBox="1"/>
          <p:nvPr/>
        </p:nvSpPr>
        <p:spPr>
          <a:xfrm>
            <a:off x="5303520" y="2218238"/>
            <a:ext cx="6508654" cy="4031873"/>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بعــض التصاميــم تظهر بشــكل </a:t>
            </a:r>
            <a:r>
              <a:rPr lang="ar-SA" sz="3200" b="1" dirty="0">
                <a:solidFill>
                  <a:srgbClr val="0070C0"/>
                </a:solidFill>
                <a:latin typeface="Calibri" panose="020F0502020204030204" pitchFamily="34" charset="0"/>
                <a:cs typeface="Calibri" panose="020F0502020204030204" pitchFamily="34" charset="0"/>
              </a:rPr>
              <a:t>ثنائي البعــد</a:t>
            </a:r>
            <a:r>
              <a:rPr lang="ar-SA" sz="3200" b="1" dirty="0">
                <a:latin typeface="Calibri" panose="020F0502020204030204" pitchFamily="34" charset="0"/>
                <a:cs typeface="Calibri" panose="020F0502020204030204" pitchFamily="34" charset="0"/>
              </a:rPr>
              <a:t>، مثل المنشــورات وواجهات الاستخدام، أي أنها لا تملك سوى بعدين عرض وارتفاع، وهناك تصاميم أخرى تظهر بأشــكال</a:t>
            </a:r>
          </a:p>
          <a:p>
            <a:r>
              <a:rPr lang="ar-SA" sz="3200" b="1" dirty="0">
                <a:latin typeface="Calibri" panose="020F0502020204030204" pitchFamily="34" charset="0"/>
                <a:cs typeface="Calibri" panose="020F0502020204030204" pitchFamily="34" charset="0"/>
              </a:rPr>
              <a:t> </a:t>
            </a:r>
            <a:r>
              <a:rPr lang="ar-SA" sz="3200" b="1" dirty="0">
                <a:solidFill>
                  <a:schemeClr val="accent4">
                    <a:lumMod val="75000"/>
                  </a:schemeClr>
                </a:solidFill>
                <a:latin typeface="Calibri" panose="020F0502020204030204" pitchFamily="34" charset="0"/>
                <a:cs typeface="Calibri" panose="020F0502020204030204" pitchFamily="34" charset="0"/>
              </a:rPr>
              <a:t>ثلاثية الأبعاد </a:t>
            </a:r>
            <a:r>
              <a:rPr lang="ar-SA" sz="3200" b="1" dirty="0">
                <a:latin typeface="Calibri" panose="020F0502020204030204" pitchFamily="34" charset="0"/>
                <a:cs typeface="Calibri" panose="020F0502020204030204" pitchFamily="34" charset="0"/>
              </a:rPr>
              <a:t>ضمــن التصميم، </a:t>
            </a:r>
          </a:p>
          <a:p>
            <a:r>
              <a:rPr lang="ar-SA" sz="3200" b="1" dirty="0">
                <a:latin typeface="Calibri" panose="020F0502020204030204" pitchFamily="34" charset="0"/>
                <a:cs typeface="Calibri" panose="020F0502020204030204" pitchFamily="34" charset="0"/>
              </a:rPr>
              <a:t>والعناصر التــي تعبر عن هذه الأشكال هي</a:t>
            </a:r>
          </a:p>
          <a:p>
            <a:r>
              <a:rPr lang="ar-SA" sz="3200" b="1" dirty="0">
                <a:latin typeface="Calibri" panose="020F0502020204030204" pitchFamily="34" charset="0"/>
                <a:cs typeface="Calibri" panose="020F0502020204030204" pitchFamily="34" charset="0"/>
              </a:rPr>
              <a:t> </a:t>
            </a:r>
            <a:r>
              <a:rPr lang="ar-SA" sz="3200" b="1" dirty="0">
                <a:solidFill>
                  <a:srgbClr val="C00000"/>
                </a:solidFill>
                <a:latin typeface="Calibri" panose="020F0502020204030204" pitchFamily="34" charset="0"/>
                <a:cs typeface="Calibri" panose="020F0502020204030204" pitchFamily="34" charset="0"/>
              </a:rPr>
              <a:t>ما تســمى بالكتلة</a:t>
            </a:r>
            <a:r>
              <a:rPr lang="ar-SA" sz="3200" b="1" dirty="0">
                <a:latin typeface="Calibri" panose="020F0502020204030204" pitchFamily="34" charset="0"/>
                <a:cs typeface="Calibri" panose="020F0502020204030204" pitchFamily="34" charset="0"/>
              </a:rPr>
              <a:t>، حيث يتم التعبير عن البعد الثالث بشكل وهمي ضمن التصميم.</a:t>
            </a:r>
          </a:p>
        </p:txBody>
      </p:sp>
      <p:pic>
        <p:nvPicPr>
          <p:cNvPr id="3" name="صورة 2">
            <a:extLst>
              <a:ext uri="{FF2B5EF4-FFF2-40B4-BE49-F238E27FC236}">
                <a16:creationId xmlns:a16="http://schemas.microsoft.com/office/drawing/2014/main" id="{F5A85F3F-2EB3-4219-ACC0-BB3043F05FED}"/>
              </a:ext>
            </a:extLst>
          </p:cNvPr>
          <p:cNvPicPr>
            <a:picLocks noChangeAspect="1"/>
          </p:cNvPicPr>
          <p:nvPr/>
        </p:nvPicPr>
        <p:blipFill rotWithShape="1">
          <a:blip r:embed="rId2"/>
          <a:srcRect b="17697"/>
          <a:stretch/>
        </p:blipFill>
        <p:spPr>
          <a:xfrm>
            <a:off x="539261" y="2925680"/>
            <a:ext cx="4764259" cy="2616990"/>
          </a:xfrm>
          <a:prstGeom prst="rect">
            <a:avLst/>
          </a:prstGeom>
        </p:spPr>
      </p:pic>
    </p:spTree>
    <p:extLst>
      <p:ext uri="{BB962C8B-B14F-4D97-AF65-F5344CB8AC3E}">
        <p14:creationId xmlns:p14="http://schemas.microsoft.com/office/powerpoint/2010/main" val="133287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E410BAB2-0663-470E-93B7-7B1DA0A64039}"/>
              </a:ext>
            </a:extLst>
          </p:cNvPr>
          <p:cNvSpPr txBox="1"/>
          <p:nvPr/>
        </p:nvSpPr>
        <p:spPr>
          <a:xfrm>
            <a:off x="6661054" y="2130031"/>
            <a:ext cx="4624081"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القيمة </a:t>
            </a:r>
            <a:r>
              <a:rPr lang="en-US" sz="3600" b="1" dirty="0">
                <a:solidFill>
                  <a:srgbClr val="FF0000"/>
                </a:solidFill>
                <a:latin typeface="Calibri" panose="020F0502020204030204" pitchFamily="34" charset="0"/>
                <a:cs typeface="Calibri" panose="020F0502020204030204" pitchFamily="34" charset="0"/>
              </a:rPr>
              <a:t>Value</a:t>
            </a:r>
            <a:r>
              <a:rPr lang="en-US" sz="3600" b="1" dirty="0">
                <a:latin typeface="Calibri" panose="020F0502020204030204" pitchFamily="34" charset="0"/>
                <a:cs typeface="Calibri" panose="020F0502020204030204" pitchFamily="34" charset="0"/>
              </a:rPr>
              <a:t> </a:t>
            </a:r>
            <a:endParaRPr lang="ar-SA" sz="3600" b="1" dirty="0">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77B2EDA3-1F06-4B73-AF5A-9BF392CA3EDD}"/>
              </a:ext>
            </a:extLst>
          </p:cNvPr>
          <p:cNvSpPr txBox="1"/>
          <p:nvPr/>
        </p:nvSpPr>
        <p:spPr>
          <a:xfrm>
            <a:off x="906865" y="3429000"/>
            <a:ext cx="10799797"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تستخدم القيمة للتعبير عن المناطق المعتمة والمناطق المنارة،</a:t>
            </a:r>
          </a:p>
          <a:p>
            <a:pPr algn="ctr"/>
            <a:r>
              <a:rPr lang="ar-SA" sz="3600" b="1" dirty="0">
                <a:solidFill>
                  <a:srgbClr val="0070C0"/>
                </a:solidFill>
                <a:latin typeface="Calibri" panose="020F0502020204030204" pitchFamily="34" charset="0"/>
                <a:cs typeface="Calibri" panose="020F0502020204030204" pitchFamily="34" charset="0"/>
              </a:rPr>
              <a:t> وينتج عنها الظلال </a:t>
            </a:r>
            <a:r>
              <a:rPr lang="ar-SA" sz="3600" b="1" dirty="0">
                <a:latin typeface="Calibri" panose="020F0502020204030204" pitchFamily="34" charset="0"/>
                <a:cs typeface="Calibri" panose="020F0502020204030204" pitchFamily="34" charset="0"/>
              </a:rPr>
              <a:t>التي تعطي التصميم نوعاً من الواقعية،</a:t>
            </a:r>
          </a:p>
          <a:p>
            <a:pPr algn="ctr"/>
            <a:r>
              <a:rPr lang="ar-SA" sz="3600" b="1" dirty="0">
                <a:latin typeface="Calibri" panose="020F0502020204030204" pitchFamily="34" charset="0"/>
                <a:cs typeface="Calibri" panose="020F0502020204030204" pitchFamily="34" charset="0"/>
              </a:rPr>
              <a:t> وتستخدم القيمة من أجل إيجاد التباين بين العناصر المختلفة،</a:t>
            </a:r>
          </a:p>
          <a:p>
            <a:pPr algn="ctr"/>
            <a:r>
              <a:rPr lang="ar-SA" sz="3600" b="1" dirty="0">
                <a:latin typeface="Calibri" panose="020F0502020204030204" pitchFamily="34" charset="0"/>
                <a:cs typeface="Calibri" panose="020F0502020204030204" pitchFamily="34" charset="0"/>
              </a:rPr>
              <a:t> وغالباً من أجل توضيح البعد الثالث ضمن التصميم.</a:t>
            </a:r>
          </a:p>
        </p:txBody>
      </p:sp>
      <p:pic>
        <p:nvPicPr>
          <p:cNvPr id="6" name="صورة 5">
            <a:extLst>
              <a:ext uri="{FF2B5EF4-FFF2-40B4-BE49-F238E27FC236}">
                <a16:creationId xmlns:a16="http://schemas.microsoft.com/office/drawing/2014/main" id="{04D4AA48-B639-4054-980B-E6DE43D7C81C}"/>
              </a:ext>
            </a:extLst>
          </p:cNvPr>
          <p:cNvPicPr>
            <a:picLocks noChangeAspect="1"/>
          </p:cNvPicPr>
          <p:nvPr/>
        </p:nvPicPr>
        <p:blipFill>
          <a:blip r:embed="rId2"/>
          <a:stretch>
            <a:fillRect/>
          </a:stretch>
        </p:blipFill>
        <p:spPr>
          <a:xfrm>
            <a:off x="906865" y="-78547"/>
            <a:ext cx="3507547" cy="3507547"/>
          </a:xfrm>
          <a:prstGeom prst="rect">
            <a:avLst/>
          </a:prstGeom>
        </p:spPr>
      </p:pic>
    </p:spTree>
    <p:extLst>
      <p:ext uri="{BB962C8B-B14F-4D97-AF65-F5344CB8AC3E}">
        <p14:creationId xmlns:p14="http://schemas.microsoft.com/office/powerpoint/2010/main" val="385760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28723C8F-E6AD-489A-998C-7813BE756E39}"/>
              </a:ext>
            </a:extLst>
          </p:cNvPr>
          <p:cNvSpPr txBox="1"/>
          <p:nvPr/>
        </p:nvSpPr>
        <p:spPr>
          <a:xfrm>
            <a:off x="7006299" y="1975469"/>
            <a:ext cx="4678676"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اللون </a:t>
            </a:r>
            <a:r>
              <a:rPr lang="en-US" sz="3600" b="1" dirty="0">
                <a:solidFill>
                  <a:srgbClr val="FF0000"/>
                </a:solidFill>
                <a:latin typeface="Calibri" panose="020F0502020204030204" pitchFamily="34" charset="0"/>
                <a:cs typeface="Calibri" panose="020F0502020204030204" pitchFamily="34" charset="0"/>
              </a:rPr>
              <a:t>Color</a:t>
            </a:r>
            <a:endParaRPr lang="ar-SA" sz="3600" b="1" dirty="0">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3A19C51B-77E4-41BD-A448-E573EE1D74AB}"/>
              </a:ext>
            </a:extLst>
          </p:cNvPr>
          <p:cNvSpPr txBox="1"/>
          <p:nvPr/>
        </p:nvSpPr>
        <p:spPr>
          <a:xfrm>
            <a:off x="511714" y="3642412"/>
            <a:ext cx="11177950" cy="2554545"/>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تعد الألوان من </a:t>
            </a:r>
            <a:r>
              <a:rPr lang="ar-SA" sz="3200" b="1" dirty="0">
                <a:solidFill>
                  <a:srgbClr val="A6028F"/>
                </a:solidFill>
                <a:latin typeface="Calibri" panose="020F0502020204030204" pitchFamily="34" charset="0"/>
                <a:cs typeface="Calibri" panose="020F0502020204030204" pitchFamily="34" charset="0"/>
              </a:rPr>
              <a:t>أكثر العناصر المستخدمة </a:t>
            </a:r>
            <a:r>
              <a:rPr lang="ar-SA" sz="3200" b="1" dirty="0">
                <a:latin typeface="Calibri" panose="020F0502020204030204" pitchFamily="34" charset="0"/>
                <a:cs typeface="Calibri" panose="020F0502020204030204" pitchFamily="34" charset="0"/>
              </a:rPr>
              <a:t>ضمن التصاميم،</a:t>
            </a:r>
          </a:p>
          <a:p>
            <a:pPr algn="ctr"/>
            <a:r>
              <a:rPr lang="ar-SA" sz="3200" b="1" dirty="0">
                <a:latin typeface="Calibri" panose="020F0502020204030204" pitchFamily="34" charset="0"/>
                <a:cs typeface="Calibri" panose="020F0502020204030204" pitchFamily="34" charset="0"/>
              </a:rPr>
              <a:t> أيضاً للألوان تفاصيل كثيرة ومعقدة تجعل اســتخدامها يقدم الكثير من الميزات، حيث تستخدم الألوان لإيجاد التباين والتركيز على جزئيات محــددة، وأيضاً </a:t>
            </a:r>
          </a:p>
          <a:p>
            <a:pPr algn="ctr"/>
            <a:r>
              <a:rPr lang="ar-SA" sz="3200" b="1" dirty="0">
                <a:latin typeface="Calibri" panose="020F0502020204030204" pitchFamily="34" charset="0"/>
                <a:cs typeface="Calibri" panose="020F0502020204030204" pitchFamily="34" charset="0"/>
              </a:rPr>
              <a:t>من أجل إرســال معانٍ مختلفة حســب درجة اللون المستخدمة وحسب نوع الشريحة المستهدفة من الجمهور.</a:t>
            </a:r>
          </a:p>
        </p:txBody>
      </p:sp>
      <p:pic>
        <p:nvPicPr>
          <p:cNvPr id="5" name="صورة 4">
            <a:extLst>
              <a:ext uri="{FF2B5EF4-FFF2-40B4-BE49-F238E27FC236}">
                <a16:creationId xmlns:a16="http://schemas.microsoft.com/office/drawing/2014/main" id="{A3CB6A96-BC63-480A-8DB7-BA8ABF472766}"/>
              </a:ext>
            </a:extLst>
          </p:cNvPr>
          <p:cNvPicPr>
            <a:picLocks noChangeAspect="1"/>
          </p:cNvPicPr>
          <p:nvPr/>
        </p:nvPicPr>
        <p:blipFill>
          <a:blip r:embed="rId2"/>
          <a:stretch>
            <a:fillRect/>
          </a:stretch>
        </p:blipFill>
        <p:spPr>
          <a:xfrm>
            <a:off x="974321" y="643458"/>
            <a:ext cx="4136941" cy="2255342"/>
          </a:xfrm>
          <a:prstGeom prst="rect">
            <a:avLst/>
          </a:prstGeom>
        </p:spPr>
      </p:pic>
    </p:spTree>
    <p:extLst>
      <p:ext uri="{BB962C8B-B14F-4D97-AF65-F5344CB8AC3E}">
        <p14:creationId xmlns:p14="http://schemas.microsoft.com/office/powerpoint/2010/main" val="345556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a:extLst>
              <a:ext uri="{FF2B5EF4-FFF2-40B4-BE49-F238E27FC236}">
                <a16:creationId xmlns:a16="http://schemas.microsoft.com/office/drawing/2014/main" id="{4C8E12B8-2EA8-46D2-8BBB-E9BE6ED73D8B}"/>
              </a:ext>
            </a:extLst>
          </p:cNvPr>
          <p:cNvGrpSpPr/>
          <p:nvPr/>
        </p:nvGrpSpPr>
        <p:grpSpPr>
          <a:xfrm>
            <a:off x="8600330" y="993800"/>
            <a:ext cx="3233007" cy="3167723"/>
            <a:chOff x="8940827" y="630554"/>
            <a:chExt cx="2676525" cy="2676525"/>
          </a:xfrm>
        </p:grpSpPr>
        <p:pic>
          <p:nvPicPr>
            <p:cNvPr id="3" name="صورة 2" descr="صورة تحتوي على التلون, فن&#10;&#10;تم إنشاء الوصف تلقائياً">
              <a:extLst>
                <a:ext uri="{FF2B5EF4-FFF2-40B4-BE49-F238E27FC236}">
                  <a16:creationId xmlns:a16="http://schemas.microsoft.com/office/drawing/2014/main" id="{8B5B3409-A891-4A4E-BFD2-489BC7839E01}"/>
                </a:ext>
              </a:extLst>
            </p:cNvPr>
            <p:cNvPicPr>
              <a:picLocks noChangeAspect="1"/>
            </p:cNvPicPr>
            <p:nvPr/>
          </p:nvPicPr>
          <p:blipFill>
            <a:blip r:embed="rId2">
              <a:clrChange>
                <a:clrFrom>
                  <a:srgbClr val="F0F9F8"/>
                </a:clrFrom>
                <a:clrTo>
                  <a:srgbClr val="F0F9F8">
                    <a:alpha val="0"/>
                  </a:srgbClr>
                </a:clrTo>
              </a:clrChange>
              <a:extLst>
                <a:ext uri="{28A0092B-C50C-407E-A947-70E740481C1C}">
                  <a14:useLocalDpi xmlns:a14="http://schemas.microsoft.com/office/drawing/2010/main" val="0"/>
                </a:ext>
              </a:extLst>
            </a:blip>
            <a:stretch>
              <a:fillRect/>
            </a:stretch>
          </p:blipFill>
          <p:spPr>
            <a:xfrm>
              <a:off x="8940827" y="630554"/>
              <a:ext cx="2676525" cy="2676525"/>
            </a:xfrm>
            <a:prstGeom prst="rect">
              <a:avLst/>
            </a:prstGeom>
          </p:spPr>
        </p:pic>
        <p:sp>
          <p:nvSpPr>
            <p:cNvPr id="9" name="مربع نص 8">
              <a:extLst>
                <a:ext uri="{FF2B5EF4-FFF2-40B4-BE49-F238E27FC236}">
                  <a16:creationId xmlns:a16="http://schemas.microsoft.com/office/drawing/2014/main" id="{B9CC1436-ED0F-4702-9F58-A4E16B5C79CC}"/>
                </a:ext>
              </a:extLst>
            </p:cNvPr>
            <p:cNvSpPr txBox="1"/>
            <p:nvPr/>
          </p:nvSpPr>
          <p:spPr>
            <a:xfrm>
              <a:off x="9249735" y="1352750"/>
              <a:ext cx="2071467" cy="111822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الوحدة</a:t>
              </a:r>
            </a:p>
            <a:p>
              <a:pPr algn="ctr"/>
              <a:r>
                <a:rPr lang="ar-SA" sz="40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Unity</a:t>
              </a:r>
              <a:endParaRPr lang="en-US" sz="4000" b="1" dirty="0">
                <a:latin typeface="Calibri" panose="020F0502020204030204" pitchFamily="34" charset="0"/>
                <a:cs typeface="Calibri" panose="020F0502020204030204" pitchFamily="34" charset="0"/>
              </a:endParaRPr>
            </a:p>
          </p:txBody>
        </p:sp>
      </p:grpSp>
      <p:grpSp>
        <p:nvGrpSpPr>
          <p:cNvPr id="13" name="مجموعة 12">
            <a:extLst>
              <a:ext uri="{FF2B5EF4-FFF2-40B4-BE49-F238E27FC236}">
                <a16:creationId xmlns:a16="http://schemas.microsoft.com/office/drawing/2014/main" id="{6CE63841-9AB1-427B-BDE5-D3BE46567F76}"/>
              </a:ext>
            </a:extLst>
          </p:cNvPr>
          <p:cNvGrpSpPr/>
          <p:nvPr/>
        </p:nvGrpSpPr>
        <p:grpSpPr>
          <a:xfrm>
            <a:off x="8276773" y="3561358"/>
            <a:ext cx="3556564" cy="3556564"/>
            <a:chOff x="8222566" y="3301436"/>
            <a:chExt cx="3556564" cy="3556564"/>
          </a:xfrm>
        </p:grpSpPr>
        <p:pic>
          <p:nvPicPr>
            <p:cNvPr id="4" name="صورة 3" descr="صورة تحتوي على التلون, فن&#10;&#10;تم إنشاء الوصف تلقائياً">
              <a:extLst>
                <a:ext uri="{FF2B5EF4-FFF2-40B4-BE49-F238E27FC236}">
                  <a16:creationId xmlns:a16="http://schemas.microsoft.com/office/drawing/2014/main" id="{0DA3F565-97DC-4102-A40F-0FFE3BE75041}"/>
                </a:ext>
              </a:extLst>
            </p:cNvPr>
            <p:cNvPicPr>
              <a:picLocks noChangeAspect="1"/>
            </p:cNvPicPr>
            <p:nvPr/>
          </p:nvPicPr>
          <p:blipFill>
            <a:blip r:embed="rId2">
              <a:clrChange>
                <a:clrFrom>
                  <a:srgbClr val="F0F9F8"/>
                </a:clrFrom>
                <a:clrTo>
                  <a:srgbClr val="F0F9F8">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22566" y="3301436"/>
              <a:ext cx="3556564" cy="3556564"/>
            </a:xfrm>
            <a:prstGeom prst="rect">
              <a:avLst/>
            </a:prstGeom>
          </p:spPr>
        </p:pic>
        <p:sp>
          <p:nvSpPr>
            <p:cNvPr id="12" name="مربع نص 11">
              <a:extLst>
                <a:ext uri="{FF2B5EF4-FFF2-40B4-BE49-F238E27FC236}">
                  <a16:creationId xmlns:a16="http://schemas.microsoft.com/office/drawing/2014/main" id="{A92FB622-1BE4-4677-A2CF-D974B399758A}"/>
                </a:ext>
              </a:extLst>
            </p:cNvPr>
            <p:cNvSpPr txBox="1"/>
            <p:nvPr/>
          </p:nvSpPr>
          <p:spPr>
            <a:xfrm>
              <a:off x="8456405" y="4386064"/>
              <a:ext cx="2929597" cy="1077218"/>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التسلسل الهرمي </a:t>
              </a:r>
              <a:r>
                <a:rPr lang="en-US" sz="2800" b="1" dirty="0">
                  <a:latin typeface="Calibri" panose="020F0502020204030204" pitchFamily="34" charset="0"/>
                  <a:cs typeface="Calibri" panose="020F0502020204030204" pitchFamily="34" charset="0"/>
                </a:rPr>
                <a:t>Hierarchy</a:t>
              </a:r>
              <a:endParaRPr lang="en-US" sz="3600" b="1" dirty="0">
                <a:latin typeface="Calibri" panose="020F0502020204030204" pitchFamily="34" charset="0"/>
                <a:cs typeface="Calibri" panose="020F0502020204030204" pitchFamily="34" charset="0"/>
              </a:endParaRPr>
            </a:p>
          </p:txBody>
        </p:sp>
      </p:grpSp>
      <p:grpSp>
        <p:nvGrpSpPr>
          <p:cNvPr id="16" name="مجموعة 15">
            <a:extLst>
              <a:ext uri="{FF2B5EF4-FFF2-40B4-BE49-F238E27FC236}">
                <a16:creationId xmlns:a16="http://schemas.microsoft.com/office/drawing/2014/main" id="{BA3EA38E-C0E3-4E65-964D-664D4A5D6BE0}"/>
              </a:ext>
            </a:extLst>
          </p:cNvPr>
          <p:cNvGrpSpPr/>
          <p:nvPr/>
        </p:nvGrpSpPr>
        <p:grpSpPr>
          <a:xfrm>
            <a:off x="4213474" y="2707620"/>
            <a:ext cx="3876732" cy="3876732"/>
            <a:chOff x="4211421" y="1803640"/>
            <a:chExt cx="3876732" cy="3876732"/>
          </a:xfrm>
        </p:grpSpPr>
        <p:pic>
          <p:nvPicPr>
            <p:cNvPr id="7" name="صورة 6" descr="صورة تحتوي على التلون, فن&#10;&#10;تم إنشاء الوصف تلقائياً">
              <a:extLst>
                <a:ext uri="{FF2B5EF4-FFF2-40B4-BE49-F238E27FC236}">
                  <a16:creationId xmlns:a16="http://schemas.microsoft.com/office/drawing/2014/main" id="{42EEFF2D-0701-4144-A05D-C742A3EA9E24}"/>
                </a:ext>
              </a:extLst>
            </p:cNvPr>
            <p:cNvPicPr>
              <a:picLocks noChangeAspect="1"/>
            </p:cNvPicPr>
            <p:nvPr/>
          </p:nvPicPr>
          <p:blipFill>
            <a:blip r:embed="rId2">
              <a:clrChange>
                <a:clrFrom>
                  <a:srgbClr val="F0F9F8"/>
                </a:clrFrom>
                <a:clrTo>
                  <a:srgbClr val="F0F9F8">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11421" y="1803640"/>
              <a:ext cx="3876732" cy="3876732"/>
            </a:xfrm>
            <a:prstGeom prst="rect">
              <a:avLst/>
            </a:prstGeom>
          </p:spPr>
        </p:pic>
        <p:sp>
          <p:nvSpPr>
            <p:cNvPr id="15" name="مربع نص 14">
              <a:extLst>
                <a:ext uri="{FF2B5EF4-FFF2-40B4-BE49-F238E27FC236}">
                  <a16:creationId xmlns:a16="http://schemas.microsoft.com/office/drawing/2014/main" id="{013D6FE9-8C67-4844-9635-20BBB1DD987C}"/>
                </a:ext>
              </a:extLst>
            </p:cNvPr>
            <p:cNvSpPr txBox="1"/>
            <p:nvPr/>
          </p:nvSpPr>
          <p:spPr>
            <a:xfrm>
              <a:off x="4966342" y="2961194"/>
              <a:ext cx="2366890" cy="120032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التوازن </a:t>
              </a:r>
              <a:r>
                <a:rPr lang="en-US" sz="3200" b="1" dirty="0">
                  <a:latin typeface="Calibri" panose="020F0502020204030204" pitchFamily="34" charset="0"/>
                  <a:cs typeface="Calibri" panose="020F0502020204030204" pitchFamily="34" charset="0"/>
                </a:rPr>
                <a:t>Balance</a:t>
              </a:r>
              <a:endParaRPr lang="en-US" sz="4000" b="1" dirty="0">
                <a:latin typeface="Calibri" panose="020F0502020204030204" pitchFamily="34" charset="0"/>
                <a:cs typeface="Calibri" panose="020F0502020204030204" pitchFamily="34" charset="0"/>
              </a:endParaRPr>
            </a:p>
          </p:txBody>
        </p:sp>
      </p:grpSp>
      <p:grpSp>
        <p:nvGrpSpPr>
          <p:cNvPr id="19" name="مجموعة 18">
            <a:extLst>
              <a:ext uri="{FF2B5EF4-FFF2-40B4-BE49-F238E27FC236}">
                <a16:creationId xmlns:a16="http://schemas.microsoft.com/office/drawing/2014/main" id="{954A8692-79D0-473F-9086-8D4C53BB467B}"/>
              </a:ext>
            </a:extLst>
          </p:cNvPr>
          <p:cNvGrpSpPr/>
          <p:nvPr/>
        </p:nvGrpSpPr>
        <p:grpSpPr>
          <a:xfrm>
            <a:off x="522199" y="917879"/>
            <a:ext cx="3243644" cy="3243644"/>
            <a:chOff x="522199" y="888431"/>
            <a:chExt cx="3243644" cy="3243644"/>
          </a:xfrm>
        </p:grpSpPr>
        <p:pic>
          <p:nvPicPr>
            <p:cNvPr id="5" name="صورة 4" descr="صورة تحتوي على التلون, فن&#10;&#10;تم إنشاء الوصف تلقائياً">
              <a:extLst>
                <a:ext uri="{FF2B5EF4-FFF2-40B4-BE49-F238E27FC236}">
                  <a16:creationId xmlns:a16="http://schemas.microsoft.com/office/drawing/2014/main" id="{574E8C64-A8F3-4F1F-8971-F2B87C04510B}"/>
                </a:ext>
              </a:extLst>
            </p:cNvPr>
            <p:cNvPicPr>
              <a:picLocks noChangeAspect="1"/>
            </p:cNvPicPr>
            <p:nvPr/>
          </p:nvPicPr>
          <p:blipFill>
            <a:blip r:embed="rId2">
              <a:clrChange>
                <a:clrFrom>
                  <a:srgbClr val="F0F9F8"/>
                </a:clrFrom>
                <a:clrTo>
                  <a:srgbClr val="F0F9F8">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2199" y="888431"/>
              <a:ext cx="3243644" cy="3243644"/>
            </a:xfrm>
            <a:prstGeom prst="rect">
              <a:avLst/>
            </a:prstGeom>
          </p:spPr>
        </p:pic>
        <p:sp>
          <p:nvSpPr>
            <p:cNvPr id="18" name="مربع نص 17">
              <a:extLst>
                <a:ext uri="{FF2B5EF4-FFF2-40B4-BE49-F238E27FC236}">
                  <a16:creationId xmlns:a16="http://schemas.microsoft.com/office/drawing/2014/main" id="{B8688BF4-C19E-485F-9FE6-7381AF2BAF15}"/>
                </a:ext>
              </a:extLst>
            </p:cNvPr>
            <p:cNvSpPr txBox="1"/>
            <p:nvPr/>
          </p:nvSpPr>
          <p:spPr>
            <a:xfrm>
              <a:off x="972969" y="1848533"/>
              <a:ext cx="2366890" cy="132343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التباين </a:t>
              </a:r>
              <a:r>
                <a:rPr lang="en-US" sz="3200" b="1" dirty="0">
                  <a:latin typeface="Calibri" panose="020F0502020204030204" pitchFamily="34" charset="0"/>
                  <a:cs typeface="Calibri" panose="020F0502020204030204" pitchFamily="34" charset="0"/>
                </a:rPr>
                <a:t>Contrast</a:t>
              </a:r>
              <a:r>
                <a:rPr lang="en-US" sz="4000" b="1" dirty="0">
                  <a:latin typeface="Calibri" panose="020F0502020204030204" pitchFamily="34" charset="0"/>
                  <a:cs typeface="Calibri" panose="020F0502020204030204" pitchFamily="34" charset="0"/>
                </a:rPr>
                <a:t> </a:t>
              </a:r>
            </a:p>
          </p:txBody>
        </p:sp>
      </p:grpSp>
      <p:grpSp>
        <p:nvGrpSpPr>
          <p:cNvPr id="22" name="مجموعة 21">
            <a:extLst>
              <a:ext uri="{FF2B5EF4-FFF2-40B4-BE49-F238E27FC236}">
                <a16:creationId xmlns:a16="http://schemas.microsoft.com/office/drawing/2014/main" id="{C5B6A14F-D424-4A79-BC33-C3B54A57EDD9}"/>
              </a:ext>
            </a:extLst>
          </p:cNvPr>
          <p:cNvGrpSpPr/>
          <p:nvPr/>
        </p:nvGrpSpPr>
        <p:grpSpPr>
          <a:xfrm>
            <a:off x="441309" y="3481883"/>
            <a:ext cx="3405423" cy="3405423"/>
            <a:chOff x="441309" y="3481883"/>
            <a:chExt cx="3405423" cy="3405423"/>
          </a:xfrm>
        </p:grpSpPr>
        <p:pic>
          <p:nvPicPr>
            <p:cNvPr id="6" name="صورة 5" descr="صورة تحتوي على التلون, فن&#10;&#10;تم إنشاء الوصف تلقائياً">
              <a:extLst>
                <a:ext uri="{FF2B5EF4-FFF2-40B4-BE49-F238E27FC236}">
                  <a16:creationId xmlns:a16="http://schemas.microsoft.com/office/drawing/2014/main" id="{39E9DC03-866B-432B-90FC-F6EE9ECA0116}"/>
                </a:ext>
              </a:extLst>
            </p:cNvPr>
            <p:cNvPicPr>
              <a:picLocks noChangeAspect="1"/>
            </p:cNvPicPr>
            <p:nvPr/>
          </p:nvPicPr>
          <p:blipFill>
            <a:blip r:embed="rId2">
              <a:clrChange>
                <a:clrFrom>
                  <a:srgbClr val="F0F9F8"/>
                </a:clrFrom>
                <a:clrTo>
                  <a:srgbClr val="F0F9F8">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309" y="3481883"/>
              <a:ext cx="3405423" cy="3405423"/>
            </a:xfrm>
            <a:prstGeom prst="rect">
              <a:avLst/>
            </a:prstGeom>
          </p:spPr>
        </p:pic>
        <p:sp>
          <p:nvSpPr>
            <p:cNvPr id="21" name="مربع نص 20">
              <a:extLst>
                <a:ext uri="{FF2B5EF4-FFF2-40B4-BE49-F238E27FC236}">
                  <a16:creationId xmlns:a16="http://schemas.microsoft.com/office/drawing/2014/main" id="{11CE722D-B490-4AFC-BEB2-86AB14945E08}"/>
                </a:ext>
              </a:extLst>
            </p:cNvPr>
            <p:cNvSpPr txBox="1"/>
            <p:nvPr/>
          </p:nvSpPr>
          <p:spPr>
            <a:xfrm>
              <a:off x="790088" y="4522875"/>
              <a:ext cx="2549770" cy="120032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الهيمنة </a:t>
              </a:r>
              <a:r>
                <a:rPr lang="en-US" sz="3200" b="1" dirty="0">
                  <a:latin typeface="Calibri" panose="020F0502020204030204" pitchFamily="34" charset="0"/>
                  <a:cs typeface="Calibri" panose="020F0502020204030204" pitchFamily="34" charset="0"/>
                </a:rPr>
                <a:t>Dominance</a:t>
              </a:r>
              <a:endParaRPr lang="en-US" sz="4000" b="1" dirty="0">
                <a:latin typeface="Calibri" panose="020F0502020204030204" pitchFamily="34" charset="0"/>
                <a:cs typeface="Calibri" panose="020F0502020204030204" pitchFamily="34" charset="0"/>
              </a:endParaRPr>
            </a:p>
          </p:txBody>
        </p:sp>
      </p:grpSp>
      <p:sp>
        <p:nvSpPr>
          <p:cNvPr id="23" name="مربع نص 22">
            <a:extLst>
              <a:ext uri="{FF2B5EF4-FFF2-40B4-BE49-F238E27FC236}">
                <a16:creationId xmlns:a16="http://schemas.microsoft.com/office/drawing/2014/main" id="{B1E7ABB8-DCCC-4D01-B91D-DF26A2F18F89}"/>
              </a:ext>
            </a:extLst>
          </p:cNvPr>
          <p:cNvSpPr txBox="1"/>
          <p:nvPr/>
        </p:nvSpPr>
        <p:spPr>
          <a:xfrm>
            <a:off x="2756853" y="556527"/>
            <a:ext cx="7298202" cy="1754326"/>
          </a:xfrm>
          <a:prstGeom prst="rect">
            <a:avLst/>
          </a:prstGeom>
          <a:noFill/>
        </p:spPr>
        <p:txBody>
          <a:bodyPr wrap="square">
            <a:spAutoFit/>
          </a:bodyPr>
          <a:lstStyle/>
          <a:p>
            <a:pPr algn="ctr"/>
            <a:r>
              <a:rPr lang="ar-SA" sz="5400" b="1" dirty="0">
                <a:latin typeface="Calibri" panose="020F0502020204030204" pitchFamily="34" charset="0"/>
                <a:cs typeface="Calibri" panose="020F0502020204030204" pitchFamily="34" charset="0"/>
              </a:rPr>
              <a:t>مبادئ</a:t>
            </a:r>
          </a:p>
          <a:p>
            <a:pPr algn="ctr"/>
            <a:r>
              <a:rPr lang="ar-SA" sz="5400" b="1" dirty="0">
                <a:latin typeface="Calibri" panose="020F0502020204030204" pitchFamily="34" charset="0"/>
                <a:cs typeface="Calibri" panose="020F0502020204030204" pitchFamily="34" charset="0"/>
              </a:rPr>
              <a:t> </a:t>
            </a:r>
            <a:r>
              <a:rPr lang="ar-SA" sz="5400" b="1" dirty="0">
                <a:solidFill>
                  <a:srgbClr val="C00000"/>
                </a:solidFill>
                <a:latin typeface="Calibri" panose="020F0502020204030204" pitchFamily="34" charset="0"/>
                <a:cs typeface="Calibri" panose="020F0502020204030204" pitchFamily="34" charset="0"/>
              </a:rPr>
              <a:t>التصميم المرئي</a:t>
            </a:r>
          </a:p>
        </p:txBody>
      </p:sp>
    </p:spTree>
    <p:extLst>
      <p:ext uri="{BB962C8B-B14F-4D97-AF65-F5344CB8AC3E}">
        <p14:creationId xmlns:p14="http://schemas.microsoft.com/office/powerpoint/2010/main" val="355951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8B182D2-2C2F-4389-B501-918E63071445}"/>
              </a:ext>
            </a:extLst>
          </p:cNvPr>
          <p:cNvSpPr txBox="1"/>
          <p:nvPr/>
        </p:nvSpPr>
        <p:spPr>
          <a:xfrm>
            <a:off x="497644" y="4476362"/>
            <a:ext cx="11478066" cy="1754326"/>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الوحدة تعني ترتيب العناصر المكونة للتصميم وفق مجموعة محددة بطريقة يســهل على المســتخدم تمييزها، حيث إن سرد العناصر بشكل عشوائي وعدم ترتيبها يربك فهم المستخدم للتصميم. </a:t>
            </a:r>
          </a:p>
        </p:txBody>
      </p:sp>
      <p:pic>
        <p:nvPicPr>
          <p:cNvPr id="7" name="صورة 6">
            <a:extLst>
              <a:ext uri="{FF2B5EF4-FFF2-40B4-BE49-F238E27FC236}">
                <a16:creationId xmlns:a16="http://schemas.microsoft.com/office/drawing/2014/main" id="{7889AAC9-0CD6-4674-BFCF-0677695A5D67}"/>
              </a:ext>
            </a:extLst>
          </p:cNvPr>
          <p:cNvPicPr>
            <a:picLocks noChangeAspect="1"/>
          </p:cNvPicPr>
          <p:nvPr/>
        </p:nvPicPr>
        <p:blipFill>
          <a:blip r:embed="rId2"/>
          <a:stretch>
            <a:fillRect/>
          </a:stretch>
        </p:blipFill>
        <p:spPr>
          <a:xfrm>
            <a:off x="1710395" y="627312"/>
            <a:ext cx="5254285" cy="3410930"/>
          </a:xfrm>
          <a:prstGeom prst="rect">
            <a:avLst/>
          </a:prstGeom>
        </p:spPr>
      </p:pic>
      <p:grpSp>
        <p:nvGrpSpPr>
          <p:cNvPr id="10" name="مجموعة 9">
            <a:extLst>
              <a:ext uri="{FF2B5EF4-FFF2-40B4-BE49-F238E27FC236}">
                <a16:creationId xmlns:a16="http://schemas.microsoft.com/office/drawing/2014/main" id="{4875F389-7135-455D-AB74-D8BE5A44F8D9}"/>
              </a:ext>
            </a:extLst>
          </p:cNvPr>
          <p:cNvGrpSpPr/>
          <p:nvPr/>
        </p:nvGrpSpPr>
        <p:grpSpPr>
          <a:xfrm>
            <a:off x="8544060" y="515498"/>
            <a:ext cx="3233007" cy="3167723"/>
            <a:chOff x="8940827" y="630554"/>
            <a:chExt cx="2676525" cy="2676525"/>
          </a:xfrm>
        </p:grpSpPr>
        <p:pic>
          <p:nvPicPr>
            <p:cNvPr id="11" name="صورة 10" descr="صورة تحتوي على التلون, فن&#10;&#10;تم إنشاء الوصف تلقائياً">
              <a:extLst>
                <a:ext uri="{FF2B5EF4-FFF2-40B4-BE49-F238E27FC236}">
                  <a16:creationId xmlns:a16="http://schemas.microsoft.com/office/drawing/2014/main" id="{29AB890C-6142-458F-9D09-DF3009363B75}"/>
                </a:ext>
              </a:extLst>
            </p:cNvPr>
            <p:cNvPicPr>
              <a:picLocks noChangeAspect="1"/>
            </p:cNvPicPr>
            <p:nvPr/>
          </p:nvPicPr>
          <p:blipFill>
            <a:blip r:embed="rId3">
              <a:clrChange>
                <a:clrFrom>
                  <a:srgbClr val="F0F9F8"/>
                </a:clrFrom>
                <a:clrTo>
                  <a:srgbClr val="F0F9F8">
                    <a:alpha val="0"/>
                  </a:srgbClr>
                </a:clrTo>
              </a:clrChange>
              <a:extLst>
                <a:ext uri="{28A0092B-C50C-407E-A947-70E740481C1C}">
                  <a14:useLocalDpi xmlns:a14="http://schemas.microsoft.com/office/drawing/2010/main" val="0"/>
                </a:ext>
              </a:extLst>
            </a:blip>
            <a:stretch>
              <a:fillRect/>
            </a:stretch>
          </p:blipFill>
          <p:spPr>
            <a:xfrm>
              <a:off x="8940827" y="630554"/>
              <a:ext cx="2676525" cy="2676525"/>
            </a:xfrm>
            <a:prstGeom prst="rect">
              <a:avLst/>
            </a:prstGeom>
          </p:spPr>
        </p:pic>
        <p:sp>
          <p:nvSpPr>
            <p:cNvPr id="12" name="مربع نص 11">
              <a:extLst>
                <a:ext uri="{FF2B5EF4-FFF2-40B4-BE49-F238E27FC236}">
                  <a16:creationId xmlns:a16="http://schemas.microsoft.com/office/drawing/2014/main" id="{CF5B88EA-D0FC-46A0-BE3E-2BF33623AB65}"/>
                </a:ext>
              </a:extLst>
            </p:cNvPr>
            <p:cNvSpPr txBox="1"/>
            <p:nvPr/>
          </p:nvSpPr>
          <p:spPr>
            <a:xfrm>
              <a:off x="9249735" y="1352750"/>
              <a:ext cx="2071467" cy="1118222"/>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الوحدة</a:t>
              </a:r>
            </a:p>
            <a:p>
              <a:pPr algn="ctr"/>
              <a:r>
                <a:rPr lang="ar-SA" sz="40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Unity</a:t>
              </a:r>
              <a:endParaRPr lang="en-US" sz="40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3694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9340770-C5BE-4B0B-8004-0139D771D20D}"/>
              </a:ext>
            </a:extLst>
          </p:cNvPr>
          <p:cNvSpPr txBox="1"/>
          <p:nvPr/>
        </p:nvSpPr>
        <p:spPr>
          <a:xfrm>
            <a:off x="889780" y="3756040"/>
            <a:ext cx="10849706" cy="2677656"/>
          </a:xfrm>
          <a:prstGeom prst="rect">
            <a:avLst/>
          </a:prstGeom>
          <a:noFill/>
        </p:spPr>
        <p:txBody>
          <a:bodyPr wrap="square">
            <a:spAutoFit/>
          </a:bodyPr>
          <a:lstStyle/>
          <a:p>
            <a:pPr algn="ctr"/>
            <a:r>
              <a:rPr lang="ar-SA" sz="2800" b="1" dirty="0">
                <a:latin typeface="Calibri" panose="020F0502020204030204" pitchFamily="34" charset="0"/>
                <a:cs typeface="Calibri" panose="020F0502020204030204" pitchFamily="34" charset="0"/>
              </a:rPr>
              <a:t>يعد التسلسل الهرمي مهماً جداً ضمن أي تصميم، فهو يوضح أهمية العناصر بالنسبة لبعضها، </a:t>
            </a:r>
            <a:r>
              <a:rPr lang="ar-SA" sz="2800" b="1" dirty="0">
                <a:solidFill>
                  <a:srgbClr val="0070C0"/>
                </a:solidFill>
                <a:latin typeface="Calibri" panose="020F0502020204030204" pitchFamily="34" charset="0"/>
                <a:cs typeface="Calibri" panose="020F0502020204030204" pitchFamily="34" charset="0"/>
              </a:rPr>
              <a:t>فكلما كان العنصر أكبر زادت أهميته أكثر</a:t>
            </a:r>
            <a:r>
              <a:rPr lang="ar-SA" sz="2800" b="1" dirty="0">
                <a:latin typeface="Calibri" panose="020F0502020204030204" pitchFamily="34" charset="0"/>
                <a:cs typeface="Calibri" panose="020F0502020204030204" pitchFamily="34" charset="0"/>
              </a:rPr>
              <a:t>، ويســتخدم التسلســل الهرمي بشــكل عام ضمن النصوص، </a:t>
            </a:r>
            <a:r>
              <a:rPr lang="ar-SA" sz="2800" b="1" dirty="0">
                <a:solidFill>
                  <a:schemeClr val="accent6">
                    <a:lumMod val="75000"/>
                  </a:schemeClr>
                </a:solidFill>
                <a:latin typeface="Calibri" panose="020F0502020204030204" pitchFamily="34" charset="0"/>
                <a:cs typeface="Calibri" panose="020F0502020204030204" pitchFamily="34" charset="0"/>
              </a:rPr>
              <a:t>حيث تظهر العناوين الرئيسة في النصوص المكتوبة في الكتب بحجم كبير </a:t>
            </a:r>
            <a:r>
              <a:rPr lang="ar-SA" sz="2800" b="1" dirty="0">
                <a:latin typeface="Calibri" panose="020F0502020204030204" pitchFamily="34" charset="0"/>
                <a:cs typeface="Calibri" panose="020F0502020204030204" pitchFamily="34" charset="0"/>
              </a:rPr>
              <a:t>،</a:t>
            </a:r>
            <a:r>
              <a:rPr lang="ar-SA" sz="2800" b="1" dirty="0">
                <a:solidFill>
                  <a:srgbClr val="0C8190"/>
                </a:solidFill>
                <a:latin typeface="Calibri" panose="020F0502020204030204" pitchFamily="34" charset="0"/>
                <a:cs typeface="Calibri" panose="020F0502020204030204" pitchFamily="34" charset="0"/>
              </a:rPr>
              <a:t>وتأتي العناوين الفرعية بأحجام أقل </a:t>
            </a:r>
          </a:p>
          <a:p>
            <a:pPr algn="ctr"/>
            <a:r>
              <a:rPr lang="ar-SA" sz="2800" b="1" dirty="0">
                <a:latin typeface="Calibri" panose="020F0502020204030204" pitchFamily="34" charset="0"/>
                <a:cs typeface="Calibri" panose="020F0502020204030204" pitchFamily="34" charset="0"/>
              </a:rPr>
              <a:t>ثم النصوص بالحجم الطبيعي، هذا التسلســل الهرمي للنصوص يوضح ترتيبها للمستخدم بشكل منطقي عند القراءة.</a:t>
            </a:r>
          </a:p>
        </p:txBody>
      </p:sp>
      <p:pic>
        <p:nvPicPr>
          <p:cNvPr id="7" name="صورة 6">
            <a:extLst>
              <a:ext uri="{FF2B5EF4-FFF2-40B4-BE49-F238E27FC236}">
                <a16:creationId xmlns:a16="http://schemas.microsoft.com/office/drawing/2014/main" id="{B9B01E86-9E38-4C8C-8451-78A090A23D06}"/>
              </a:ext>
            </a:extLst>
          </p:cNvPr>
          <p:cNvPicPr>
            <a:picLocks noChangeAspect="1"/>
          </p:cNvPicPr>
          <p:nvPr/>
        </p:nvPicPr>
        <p:blipFill>
          <a:blip r:embed="rId2"/>
          <a:stretch>
            <a:fillRect/>
          </a:stretch>
        </p:blipFill>
        <p:spPr>
          <a:xfrm>
            <a:off x="504045" y="303529"/>
            <a:ext cx="5591955" cy="2829320"/>
          </a:xfrm>
          <a:prstGeom prst="rect">
            <a:avLst/>
          </a:prstGeom>
        </p:spPr>
      </p:pic>
      <p:grpSp>
        <p:nvGrpSpPr>
          <p:cNvPr id="8" name="مجموعة 7">
            <a:extLst>
              <a:ext uri="{FF2B5EF4-FFF2-40B4-BE49-F238E27FC236}">
                <a16:creationId xmlns:a16="http://schemas.microsoft.com/office/drawing/2014/main" id="{AC61E0E5-79A4-4FC5-90AC-99959D14B60D}"/>
              </a:ext>
            </a:extLst>
          </p:cNvPr>
          <p:cNvGrpSpPr/>
          <p:nvPr/>
        </p:nvGrpSpPr>
        <p:grpSpPr>
          <a:xfrm>
            <a:off x="8347112" y="0"/>
            <a:ext cx="3556564" cy="3556564"/>
            <a:chOff x="8222566" y="3301436"/>
            <a:chExt cx="3556564" cy="3556564"/>
          </a:xfrm>
        </p:grpSpPr>
        <p:pic>
          <p:nvPicPr>
            <p:cNvPr id="9" name="صورة 8" descr="صورة تحتوي على التلون, فن&#10;&#10;تم إنشاء الوصف تلقائياً">
              <a:extLst>
                <a:ext uri="{FF2B5EF4-FFF2-40B4-BE49-F238E27FC236}">
                  <a16:creationId xmlns:a16="http://schemas.microsoft.com/office/drawing/2014/main" id="{5C623A60-ABC0-48C4-B862-CCF364F253CE}"/>
                </a:ext>
              </a:extLst>
            </p:cNvPr>
            <p:cNvPicPr>
              <a:picLocks noChangeAspect="1"/>
            </p:cNvPicPr>
            <p:nvPr/>
          </p:nvPicPr>
          <p:blipFill>
            <a:blip r:embed="rId3">
              <a:clrChange>
                <a:clrFrom>
                  <a:srgbClr val="F0F9F8"/>
                </a:clrFrom>
                <a:clrTo>
                  <a:srgbClr val="F0F9F8">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22566" y="3301436"/>
              <a:ext cx="3556564" cy="3556564"/>
            </a:xfrm>
            <a:prstGeom prst="rect">
              <a:avLst/>
            </a:prstGeom>
          </p:spPr>
        </p:pic>
        <p:sp>
          <p:nvSpPr>
            <p:cNvPr id="10" name="مربع نص 9">
              <a:extLst>
                <a:ext uri="{FF2B5EF4-FFF2-40B4-BE49-F238E27FC236}">
                  <a16:creationId xmlns:a16="http://schemas.microsoft.com/office/drawing/2014/main" id="{B653E28A-8ABC-48E9-8E52-9FCBCBC95727}"/>
                </a:ext>
              </a:extLst>
            </p:cNvPr>
            <p:cNvSpPr txBox="1"/>
            <p:nvPr/>
          </p:nvSpPr>
          <p:spPr>
            <a:xfrm>
              <a:off x="8456405" y="4386064"/>
              <a:ext cx="2929597" cy="1077218"/>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التسلسل الهرمي </a:t>
              </a:r>
              <a:r>
                <a:rPr lang="en-US" sz="2800" b="1" dirty="0">
                  <a:latin typeface="Calibri" panose="020F0502020204030204" pitchFamily="34" charset="0"/>
                  <a:cs typeface="Calibri" panose="020F0502020204030204" pitchFamily="34" charset="0"/>
                </a:rPr>
                <a:t>Hierarchy</a:t>
              </a:r>
              <a:endParaRPr lang="en-US"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7167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7725B4F9-DA03-4B69-A8C0-943FECF722E8}"/>
              </a:ext>
            </a:extLst>
          </p:cNvPr>
          <p:cNvSpPr txBox="1"/>
          <p:nvPr/>
        </p:nvSpPr>
        <p:spPr>
          <a:xfrm>
            <a:off x="509368" y="4033512"/>
            <a:ext cx="11173263" cy="2677656"/>
          </a:xfrm>
          <a:prstGeom prst="rect">
            <a:avLst/>
          </a:prstGeom>
          <a:noFill/>
        </p:spPr>
        <p:txBody>
          <a:bodyPr wrap="square">
            <a:spAutoFit/>
          </a:bodyPr>
          <a:lstStyle/>
          <a:p>
            <a:pPr algn="ctr"/>
            <a:r>
              <a:rPr lang="ar-SA" sz="2800" b="1" dirty="0">
                <a:latin typeface="Calibri" panose="020F0502020204030204" pitchFamily="34" charset="0"/>
                <a:cs typeface="Calibri" panose="020F0502020204030204" pitchFamily="34" charset="0"/>
              </a:rPr>
              <a:t>تفضل عين الإنسان العناصر المريحة لها، فالتصاميم أو المنتجات التــي تكون فوضويــة لا تريح العين عنــد النظر إليها، لذلــك غالباً ما يقوم المســتخدم بإزاحة نظره عنها </a:t>
            </a:r>
            <a:r>
              <a:rPr lang="ar-SA" sz="2800" b="1" dirty="0">
                <a:solidFill>
                  <a:srgbClr val="0070C0"/>
                </a:solidFill>
                <a:latin typeface="Calibri" panose="020F0502020204030204" pitchFamily="34" charset="0"/>
                <a:cs typeface="Calibri" panose="020F0502020204030204" pitchFamily="34" charset="0"/>
              </a:rPr>
              <a:t>والتوازن يتمثل في ترتيب </a:t>
            </a:r>
            <a:r>
              <a:rPr lang="ar-SA" sz="2800" b="1" dirty="0">
                <a:latin typeface="Calibri" panose="020F0502020204030204" pitchFamily="34" charset="0"/>
                <a:cs typeface="Calibri" panose="020F0502020204030204" pitchFamily="34" charset="0"/>
              </a:rPr>
              <a:t>العناصر بطريقــة منطقيــة متوازنة </a:t>
            </a:r>
          </a:p>
          <a:p>
            <a:pPr algn="ctr"/>
            <a:r>
              <a:rPr lang="ar-SA" sz="2800" b="1" dirty="0">
                <a:latin typeface="Calibri" panose="020F0502020204030204" pitchFamily="34" charset="0"/>
                <a:cs typeface="Calibri" panose="020F0502020204030204" pitchFamily="34" charset="0"/>
              </a:rPr>
              <a:t>ضمن أي تصميم ف</a:t>
            </a:r>
            <a:r>
              <a:rPr lang="ar-SA" sz="2800" b="1" dirty="0">
                <a:solidFill>
                  <a:srgbClr val="A6028F"/>
                </a:solidFill>
                <a:latin typeface="Calibri" panose="020F0502020204030204" pitchFamily="34" charset="0"/>
                <a:cs typeface="Calibri" panose="020F0502020204030204" pitchFamily="34" charset="0"/>
              </a:rPr>
              <a:t>مثــلاً : </a:t>
            </a:r>
          </a:p>
          <a:p>
            <a:pPr algn="ctr"/>
            <a:r>
              <a:rPr lang="ar-SA" sz="2800" b="1" dirty="0">
                <a:latin typeface="Calibri" panose="020F0502020204030204" pitchFamily="34" charset="0"/>
                <a:cs typeface="Calibri" panose="020F0502020204030204" pitchFamily="34" charset="0"/>
              </a:rPr>
              <a:t> ليس من المنطقي تجميع كل المكونات أو العناصر ضمن جزئية محددة من التصميم وترك باقي أجزاء التصميم فارغة، فهذا يسبب عدم التوازن في التصميم.</a:t>
            </a:r>
          </a:p>
        </p:txBody>
      </p:sp>
      <p:pic>
        <p:nvPicPr>
          <p:cNvPr id="9" name="صورة 8">
            <a:extLst>
              <a:ext uri="{FF2B5EF4-FFF2-40B4-BE49-F238E27FC236}">
                <a16:creationId xmlns:a16="http://schemas.microsoft.com/office/drawing/2014/main" id="{1147CFD1-9395-4272-8D96-F61481BF9CB5}"/>
              </a:ext>
            </a:extLst>
          </p:cNvPr>
          <p:cNvPicPr>
            <a:picLocks noChangeAspect="1"/>
          </p:cNvPicPr>
          <p:nvPr/>
        </p:nvPicPr>
        <p:blipFill>
          <a:blip r:embed="rId2"/>
          <a:stretch>
            <a:fillRect/>
          </a:stretch>
        </p:blipFill>
        <p:spPr>
          <a:xfrm>
            <a:off x="1584914" y="442173"/>
            <a:ext cx="4256925" cy="2986827"/>
          </a:xfrm>
          <a:prstGeom prst="rect">
            <a:avLst/>
          </a:prstGeom>
        </p:spPr>
      </p:pic>
      <p:grpSp>
        <p:nvGrpSpPr>
          <p:cNvPr id="10" name="مجموعة 9">
            <a:extLst>
              <a:ext uri="{FF2B5EF4-FFF2-40B4-BE49-F238E27FC236}">
                <a16:creationId xmlns:a16="http://schemas.microsoft.com/office/drawing/2014/main" id="{95F5CAD9-351A-4B27-908D-8A6C861BC05F}"/>
              </a:ext>
            </a:extLst>
          </p:cNvPr>
          <p:cNvGrpSpPr/>
          <p:nvPr/>
        </p:nvGrpSpPr>
        <p:grpSpPr>
          <a:xfrm>
            <a:off x="7358665" y="215372"/>
            <a:ext cx="3876732" cy="3876732"/>
            <a:chOff x="4211421" y="1803640"/>
            <a:chExt cx="3876732" cy="3876732"/>
          </a:xfrm>
        </p:grpSpPr>
        <p:pic>
          <p:nvPicPr>
            <p:cNvPr id="11" name="صورة 10" descr="صورة تحتوي على التلون, فن&#10;&#10;تم إنشاء الوصف تلقائياً">
              <a:extLst>
                <a:ext uri="{FF2B5EF4-FFF2-40B4-BE49-F238E27FC236}">
                  <a16:creationId xmlns:a16="http://schemas.microsoft.com/office/drawing/2014/main" id="{BDA6D2D6-8FE3-4D6A-BAEB-C3048D0C6E0E}"/>
                </a:ext>
              </a:extLst>
            </p:cNvPr>
            <p:cNvPicPr>
              <a:picLocks noChangeAspect="1"/>
            </p:cNvPicPr>
            <p:nvPr/>
          </p:nvPicPr>
          <p:blipFill>
            <a:blip r:embed="rId3">
              <a:clrChange>
                <a:clrFrom>
                  <a:srgbClr val="F0F9F8"/>
                </a:clrFrom>
                <a:clrTo>
                  <a:srgbClr val="F0F9F8">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11421" y="1803640"/>
              <a:ext cx="3876732" cy="3876732"/>
            </a:xfrm>
            <a:prstGeom prst="rect">
              <a:avLst/>
            </a:prstGeom>
          </p:spPr>
        </p:pic>
        <p:sp>
          <p:nvSpPr>
            <p:cNvPr id="12" name="مربع نص 11">
              <a:extLst>
                <a:ext uri="{FF2B5EF4-FFF2-40B4-BE49-F238E27FC236}">
                  <a16:creationId xmlns:a16="http://schemas.microsoft.com/office/drawing/2014/main" id="{BFBCCA9C-27DD-4748-BB65-0FE292CA5DC1}"/>
                </a:ext>
              </a:extLst>
            </p:cNvPr>
            <p:cNvSpPr txBox="1"/>
            <p:nvPr/>
          </p:nvSpPr>
          <p:spPr>
            <a:xfrm>
              <a:off x="4966342" y="2961194"/>
              <a:ext cx="2366890" cy="120032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التوازن </a:t>
              </a:r>
              <a:r>
                <a:rPr lang="en-US" sz="3200" b="1" dirty="0">
                  <a:latin typeface="Calibri" panose="020F0502020204030204" pitchFamily="34" charset="0"/>
                  <a:cs typeface="Calibri" panose="020F0502020204030204" pitchFamily="34" charset="0"/>
                </a:rPr>
                <a:t>Balance</a:t>
              </a:r>
              <a:endParaRPr lang="en-US" sz="40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8614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538081D-02AF-450F-ACAC-A9A0264DF0C7}"/>
              </a:ext>
            </a:extLst>
          </p:cNvPr>
          <p:cNvSpPr txBox="1"/>
          <p:nvPr/>
        </p:nvSpPr>
        <p:spPr>
          <a:xfrm>
            <a:off x="4319466" y="3110756"/>
            <a:ext cx="7473460" cy="3539430"/>
          </a:xfrm>
          <a:prstGeom prst="rect">
            <a:avLst/>
          </a:prstGeom>
          <a:noFill/>
        </p:spPr>
        <p:txBody>
          <a:bodyPr wrap="square">
            <a:spAutoFit/>
          </a:bodyPr>
          <a:lstStyle/>
          <a:p>
            <a:r>
              <a:rPr lang="ar-SA" sz="2800" b="1" dirty="0">
                <a:latin typeface="Calibri" panose="020F0502020204030204" pitchFamily="34" charset="0"/>
                <a:cs typeface="Calibri" panose="020F0502020204030204" pitchFamily="34" charset="0"/>
              </a:rPr>
              <a:t>يعتمــد التباين على إعطــاء قيمة  مخالفة لبعــض العناصر ضمن التصميم بشــكل مبالغ فيــه، بهدف جعلهــا مختلفة تمامًا عن باقي التصميم، أي جعلهــا متباينة بهدف إبرازها لعين المســتخدم،</a:t>
            </a:r>
          </a:p>
          <a:p>
            <a:r>
              <a:rPr lang="ar-SA" sz="2800" b="1" dirty="0">
                <a:latin typeface="Calibri" panose="020F0502020204030204" pitchFamily="34" charset="0"/>
                <a:cs typeface="Calibri" panose="020F0502020204030204" pitchFamily="34" charset="0"/>
              </a:rPr>
              <a:t> </a:t>
            </a:r>
            <a:r>
              <a:rPr lang="ar-SA" sz="2800" b="1" dirty="0">
                <a:solidFill>
                  <a:srgbClr val="0070C0"/>
                </a:solidFill>
                <a:latin typeface="Calibri" panose="020F0502020204030204" pitchFamily="34" charset="0"/>
                <a:cs typeface="Calibri" panose="020F0502020204030204" pitchFamily="34" charset="0"/>
              </a:rPr>
              <a:t>وكمثال عن التباين: </a:t>
            </a:r>
          </a:p>
          <a:p>
            <a:r>
              <a:rPr lang="ar-SA" sz="2800" b="1" dirty="0">
                <a:solidFill>
                  <a:srgbClr val="0070C0"/>
                </a:solidFill>
                <a:latin typeface="Calibri" panose="020F0502020204030204" pitchFamily="34" charset="0"/>
                <a:cs typeface="Calibri" panose="020F0502020204030204" pitchFamily="34" charset="0"/>
              </a:rPr>
              <a:t> </a:t>
            </a:r>
            <a:r>
              <a:rPr lang="ar-SA" sz="2800" b="1" dirty="0">
                <a:latin typeface="Calibri" panose="020F0502020204030204" pitchFamily="34" charset="0"/>
                <a:cs typeface="Calibri" panose="020F0502020204030204" pitchFamily="34" charset="0"/>
              </a:rPr>
              <a:t>نجد أن أزرار الحــذف غالبا ما تكون بلون أحمر مختلف عن باقي التصميم، لكي يستطيع المستخدم تمييزها عن باقي العناصر بسهولة.</a:t>
            </a:r>
          </a:p>
        </p:txBody>
      </p:sp>
      <p:pic>
        <p:nvPicPr>
          <p:cNvPr id="6" name="صورة 5">
            <a:extLst>
              <a:ext uri="{FF2B5EF4-FFF2-40B4-BE49-F238E27FC236}">
                <a16:creationId xmlns:a16="http://schemas.microsoft.com/office/drawing/2014/main" id="{C0482373-0438-4938-8A4E-88FFAE6598F5}"/>
              </a:ext>
            </a:extLst>
          </p:cNvPr>
          <p:cNvPicPr>
            <a:picLocks noChangeAspect="1"/>
          </p:cNvPicPr>
          <p:nvPr/>
        </p:nvPicPr>
        <p:blipFill rotWithShape="1">
          <a:blip r:embed="rId2"/>
          <a:srcRect/>
          <a:stretch/>
        </p:blipFill>
        <p:spPr>
          <a:xfrm>
            <a:off x="667044" y="513079"/>
            <a:ext cx="3652422" cy="4548721"/>
          </a:xfrm>
          <a:prstGeom prst="rect">
            <a:avLst/>
          </a:prstGeom>
        </p:spPr>
      </p:pic>
      <p:grpSp>
        <p:nvGrpSpPr>
          <p:cNvPr id="7" name="مجموعة 6">
            <a:extLst>
              <a:ext uri="{FF2B5EF4-FFF2-40B4-BE49-F238E27FC236}">
                <a16:creationId xmlns:a16="http://schemas.microsoft.com/office/drawing/2014/main" id="{18347F3E-B2A3-447F-AAA4-1A464ABC36BF}"/>
              </a:ext>
            </a:extLst>
          </p:cNvPr>
          <p:cNvGrpSpPr/>
          <p:nvPr/>
        </p:nvGrpSpPr>
        <p:grpSpPr>
          <a:xfrm>
            <a:off x="7971888" y="185356"/>
            <a:ext cx="3243644" cy="3243644"/>
            <a:chOff x="522199" y="888431"/>
            <a:chExt cx="3243644" cy="3243644"/>
          </a:xfrm>
        </p:grpSpPr>
        <p:pic>
          <p:nvPicPr>
            <p:cNvPr id="8" name="صورة 7" descr="صورة تحتوي على التلون, فن&#10;&#10;تم إنشاء الوصف تلقائياً">
              <a:extLst>
                <a:ext uri="{FF2B5EF4-FFF2-40B4-BE49-F238E27FC236}">
                  <a16:creationId xmlns:a16="http://schemas.microsoft.com/office/drawing/2014/main" id="{7E50CE65-9780-45E9-A6C2-3A69C04D9861}"/>
                </a:ext>
              </a:extLst>
            </p:cNvPr>
            <p:cNvPicPr>
              <a:picLocks noChangeAspect="1"/>
            </p:cNvPicPr>
            <p:nvPr/>
          </p:nvPicPr>
          <p:blipFill>
            <a:blip r:embed="rId3">
              <a:clrChange>
                <a:clrFrom>
                  <a:srgbClr val="F0F9F8"/>
                </a:clrFrom>
                <a:clrTo>
                  <a:srgbClr val="F0F9F8">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2199" y="888431"/>
              <a:ext cx="3243644" cy="3243644"/>
            </a:xfrm>
            <a:prstGeom prst="rect">
              <a:avLst/>
            </a:prstGeom>
          </p:spPr>
        </p:pic>
        <p:sp>
          <p:nvSpPr>
            <p:cNvPr id="9" name="مربع نص 8">
              <a:extLst>
                <a:ext uri="{FF2B5EF4-FFF2-40B4-BE49-F238E27FC236}">
                  <a16:creationId xmlns:a16="http://schemas.microsoft.com/office/drawing/2014/main" id="{1EBA5216-5A49-474C-9A10-9CEFA032C37C}"/>
                </a:ext>
              </a:extLst>
            </p:cNvPr>
            <p:cNvSpPr txBox="1"/>
            <p:nvPr/>
          </p:nvSpPr>
          <p:spPr>
            <a:xfrm>
              <a:off x="972969" y="1848533"/>
              <a:ext cx="2366890" cy="132343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التباين </a:t>
              </a:r>
              <a:r>
                <a:rPr lang="en-US" sz="3200" b="1" dirty="0">
                  <a:latin typeface="Calibri" panose="020F0502020204030204" pitchFamily="34" charset="0"/>
                  <a:cs typeface="Calibri" panose="020F0502020204030204" pitchFamily="34" charset="0"/>
                </a:rPr>
                <a:t>Contrast</a:t>
              </a:r>
              <a:r>
                <a:rPr lang="en-US" sz="4000" b="1" dirty="0">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67078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8C462E5D-E74B-4C2F-8B99-7BC540D4E823}"/>
              </a:ext>
            </a:extLst>
          </p:cNvPr>
          <p:cNvSpPr txBox="1"/>
          <p:nvPr/>
        </p:nvSpPr>
        <p:spPr>
          <a:xfrm>
            <a:off x="1628493" y="221057"/>
            <a:ext cx="8935012" cy="906423"/>
          </a:xfrm>
          <a:prstGeom prst="roundRect">
            <a:avLst>
              <a:gd name="adj" fmla="val 38298"/>
            </a:avLst>
          </a:prstGeom>
          <a:solidFill>
            <a:schemeClr val="accent4">
              <a:lumMod val="40000"/>
              <a:lumOff val="60000"/>
            </a:schemeClr>
          </a:solidFill>
        </p:spPr>
        <p:txBody>
          <a:bodyPr wrap="square">
            <a:spAutoFit/>
          </a:bodyPr>
          <a:lstStyle/>
          <a:p>
            <a:pPr marL="0" marR="0" lvl="0" indent="0" algn="ctr" rtl="1">
              <a:spcBef>
                <a:spcPts val="0"/>
              </a:spcBef>
              <a:spcAft>
                <a:spcPts val="0"/>
              </a:spcAft>
              <a:buClr>
                <a:srgbClr val="3F937C"/>
              </a:buClr>
              <a:buSzPts val="3600"/>
              <a:buFont typeface="Arial"/>
              <a:buNone/>
            </a:pPr>
            <a:r>
              <a:rPr lang="ar-SA" sz="4000" b="1" dirty="0">
                <a:latin typeface="Calibri" panose="020F0502020204030204" pitchFamily="34" charset="0"/>
                <a:cs typeface="Calibri" panose="020F0502020204030204" pitchFamily="34" charset="0"/>
              </a:rPr>
              <a:t>الفصل  السادس</a:t>
            </a:r>
            <a:endParaRPr lang="en-US" sz="4000" b="1" dirty="0">
              <a:latin typeface="Calibri" panose="020F0502020204030204" pitchFamily="34" charset="0"/>
              <a:cs typeface="Calibri" panose="020F0502020204030204" pitchFamily="34" charset="0"/>
            </a:endParaRPr>
          </a:p>
        </p:txBody>
      </p:sp>
      <p:pic>
        <p:nvPicPr>
          <p:cNvPr id="1028" name="Picture 4" descr="تصميم واجهات مواقع الكترونية او تطبيقات بشكل احترفي ومميز واجهة واحدة -  خمسات">
            <a:extLst>
              <a:ext uri="{FF2B5EF4-FFF2-40B4-BE49-F238E27FC236}">
                <a16:creationId xmlns:a16="http://schemas.microsoft.com/office/drawing/2014/main" id="{ED178C00-3346-4F6F-A0C2-AB41DC207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4" t="16411" r="4143" b="8923"/>
          <a:stretch/>
        </p:blipFill>
        <p:spPr bwMode="auto">
          <a:xfrm>
            <a:off x="2044179" y="1525885"/>
            <a:ext cx="8519326" cy="3373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مربع نص 9">
            <a:extLst>
              <a:ext uri="{FF2B5EF4-FFF2-40B4-BE49-F238E27FC236}">
                <a16:creationId xmlns:a16="http://schemas.microsoft.com/office/drawing/2014/main" id="{6AFEBCB8-F8A2-4F62-BA50-DDA521099FFC}"/>
              </a:ext>
            </a:extLst>
          </p:cNvPr>
          <p:cNvSpPr txBox="1"/>
          <p:nvPr/>
        </p:nvSpPr>
        <p:spPr>
          <a:xfrm>
            <a:off x="1501139" y="5297722"/>
            <a:ext cx="9189719" cy="1138773"/>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تصميم واجهات الموقع الإلكتروني</a:t>
            </a:r>
          </a:p>
          <a:p>
            <a:pPr algn="ctr"/>
            <a:r>
              <a:rPr lang="en-US" sz="2400" b="1" dirty="0">
                <a:solidFill>
                  <a:srgbClr val="C00000"/>
                </a:solidFill>
                <a:latin typeface="Calibri" panose="020F0502020204030204" pitchFamily="34" charset="0"/>
                <a:cs typeface="DecoType Naskh Variants" panose="02010400000000000000" pitchFamily="2" charset="-78"/>
              </a:rPr>
              <a:t>Web Site Interface Design UX </a:t>
            </a:r>
            <a:r>
              <a:rPr lang="en-US" sz="2400" b="1" dirty="0" err="1">
                <a:solidFill>
                  <a:srgbClr val="C00000"/>
                </a:solidFill>
                <a:latin typeface="Calibri" panose="020F0502020204030204" pitchFamily="34" charset="0"/>
                <a:cs typeface="DecoType Naskh Variants" panose="02010400000000000000" pitchFamily="2" charset="-78"/>
              </a:rPr>
              <a:t>UX</a:t>
            </a:r>
            <a:r>
              <a:rPr lang="en-US" sz="2400" b="1" dirty="0">
                <a:solidFill>
                  <a:srgbClr val="C00000"/>
                </a:solidFill>
                <a:latin typeface="Calibri" panose="020F0502020204030204" pitchFamily="34" charset="0"/>
                <a:cs typeface="DecoType Naskh Variants" panose="02010400000000000000" pitchFamily="2" charset="-78"/>
              </a:rPr>
              <a:t> UI</a:t>
            </a:r>
            <a:endParaRPr lang="ar-SA" sz="2400" b="1" dirty="0">
              <a:solidFill>
                <a:srgbClr val="C00000"/>
              </a:solidFill>
              <a:latin typeface="Calibri" panose="020F0502020204030204" pitchFamily="34" charset="0"/>
              <a:cs typeface="DecoType Naskh Variants" panose="02010400000000000000" pitchFamily="2" charset="-78"/>
            </a:endParaRPr>
          </a:p>
        </p:txBody>
      </p:sp>
    </p:spTree>
    <p:extLst>
      <p:ext uri="{BB962C8B-B14F-4D97-AF65-F5344CB8AC3E}">
        <p14:creationId xmlns:p14="http://schemas.microsoft.com/office/powerpoint/2010/main" val="163971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5250F2E-9079-41C5-A7CF-BFFFBBDDA1B6}"/>
              </a:ext>
            </a:extLst>
          </p:cNvPr>
          <p:cNvSpPr txBox="1"/>
          <p:nvPr/>
        </p:nvSpPr>
        <p:spPr>
          <a:xfrm>
            <a:off x="5725551" y="2686929"/>
            <a:ext cx="6280832" cy="3970318"/>
          </a:xfrm>
          <a:prstGeom prst="rect">
            <a:avLst/>
          </a:prstGeom>
          <a:noFill/>
        </p:spPr>
        <p:txBody>
          <a:bodyPr wrap="square">
            <a:spAutoFit/>
          </a:bodyPr>
          <a:lstStyle/>
          <a:p>
            <a:r>
              <a:rPr lang="ar-SA" sz="2800" b="1" dirty="0">
                <a:latin typeface="Calibri" panose="020F0502020204030204" pitchFamily="34" charset="0"/>
                <a:cs typeface="Calibri" panose="020F0502020204030204" pitchFamily="34" charset="0"/>
              </a:rPr>
              <a:t>يســتخدم هذا المبدأ من أجل إظهار اختلاف  ملحوظ لأحد العناصر عن عناصر مشابه له بشــكل واضح</a:t>
            </a:r>
          </a:p>
          <a:p>
            <a:r>
              <a:rPr lang="ar-SA" sz="2800" b="1" dirty="0">
                <a:solidFill>
                  <a:srgbClr val="0070C0"/>
                </a:solidFill>
                <a:latin typeface="Calibri" panose="020F0502020204030204" pitchFamily="34" charset="0"/>
                <a:cs typeface="Calibri" panose="020F0502020204030204" pitchFamily="34" charset="0"/>
              </a:rPr>
              <a:t>وكمثال عن استخدام الهيمنة: </a:t>
            </a:r>
          </a:p>
          <a:p>
            <a:r>
              <a:rPr lang="ar-SA" sz="2800" b="1" dirty="0">
                <a:latin typeface="Calibri" panose="020F0502020204030204" pitchFamily="34" charset="0"/>
                <a:cs typeface="Calibri" panose="020F0502020204030204" pitchFamily="34" charset="0"/>
              </a:rPr>
              <a:t>نجد أن الشركات تستخدم هذا المبدأ ضمن جدول عرض الأسعار الخاص بالاشتراكات، حيث تجد أن أحد هذه العروض ملون بطريقة مختلفة تماماً </a:t>
            </a:r>
          </a:p>
          <a:p>
            <a:r>
              <a:rPr lang="ar-SA" sz="2800" b="1" dirty="0">
                <a:latin typeface="Calibri" panose="020F0502020204030204" pitchFamily="34" charset="0"/>
                <a:cs typeface="Calibri" panose="020F0502020204030204" pitchFamily="34" charset="0"/>
              </a:rPr>
              <a:t>بهدف دفع المستخدم للاشتراك ضمن هذه</a:t>
            </a:r>
          </a:p>
          <a:p>
            <a:r>
              <a:rPr lang="ar-SA" sz="2800" b="1" dirty="0">
                <a:latin typeface="Calibri" panose="020F0502020204030204" pitchFamily="34" charset="0"/>
                <a:cs typeface="Calibri" panose="020F0502020204030204" pitchFamily="34" charset="0"/>
              </a:rPr>
              <a:t> الحزمة تحديدا عبر إبرازها بشكل واضح.</a:t>
            </a:r>
          </a:p>
        </p:txBody>
      </p:sp>
      <p:pic>
        <p:nvPicPr>
          <p:cNvPr id="6" name="صورة 5">
            <a:extLst>
              <a:ext uri="{FF2B5EF4-FFF2-40B4-BE49-F238E27FC236}">
                <a16:creationId xmlns:a16="http://schemas.microsoft.com/office/drawing/2014/main" id="{6203E261-FC2B-4D03-873C-AB8BE66C9C6E}"/>
              </a:ext>
            </a:extLst>
          </p:cNvPr>
          <p:cNvPicPr>
            <a:picLocks noChangeAspect="1"/>
          </p:cNvPicPr>
          <p:nvPr/>
        </p:nvPicPr>
        <p:blipFill>
          <a:blip r:embed="rId2"/>
          <a:stretch>
            <a:fillRect/>
          </a:stretch>
        </p:blipFill>
        <p:spPr>
          <a:xfrm>
            <a:off x="431019" y="3084771"/>
            <a:ext cx="4464116" cy="3379133"/>
          </a:xfrm>
          <a:prstGeom prst="rect">
            <a:avLst/>
          </a:prstGeom>
        </p:spPr>
      </p:pic>
      <p:grpSp>
        <p:nvGrpSpPr>
          <p:cNvPr id="7" name="مجموعة 6">
            <a:extLst>
              <a:ext uri="{FF2B5EF4-FFF2-40B4-BE49-F238E27FC236}">
                <a16:creationId xmlns:a16="http://schemas.microsoft.com/office/drawing/2014/main" id="{8518CDCB-F69B-4B2C-BE68-5CB1979A898E}"/>
              </a:ext>
            </a:extLst>
          </p:cNvPr>
          <p:cNvGrpSpPr/>
          <p:nvPr/>
        </p:nvGrpSpPr>
        <p:grpSpPr>
          <a:xfrm>
            <a:off x="3192423" y="0"/>
            <a:ext cx="3405423" cy="3405423"/>
            <a:chOff x="441309" y="3481883"/>
            <a:chExt cx="3405423" cy="3405423"/>
          </a:xfrm>
        </p:grpSpPr>
        <p:pic>
          <p:nvPicPr>
            <p:cNvPr id="8" name="صورة 7" descr="صورة تحتوي على التلون, فن&#10;&#10;تم إنشاء الوصف تلقائياً">
              <a:extLst>
                <a:ext uri="{FF2B5EF4-FFF2-40B4-BE49-F238E27FC236}">
                  <a16:creationId xmlns:a16="http://schemas.microsoft.com/office/drawing/2014/main" id="{FD3D0BD7-B0D5-4D7D-99DE-EEE3EEB29442}"/>
                </a:ext>
              </a:extLst>
            </p:cNvPr>
            <p:cNvPicPr>
              <a:picLocks noChangeAspect="1"/>
            </p:cNvPicPr>
            <p:nvPr/>
          </p:nvPicPr>
          <p:blipFill>
            <a:blip r:embed="rId3">
              <a:clrChange>
                <a:clrFrom>
                  <a:srgbClr val="F0F9F8"/>
                </a:clrFrom>
                <a:clrTo>
                  <a:srgbClr val="F0F9F8">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1309" y="3481883"/>
              <a:ext cx="3405423" cy="3405423"/>
            </a:xfrm>
            <a:prstGeom prst="rect">
              <a:avLst/>
            </a:prstGeom>
          </p:spPr>
        </p:pic>
        <p:sp>
          <p:nvSpPr>
            <p:cNvPr id="9" name="مربع نص 8">
              <a:extLst>
                <a:ext uri="{FF2B5EF4-FFF2-40B4-BE49-F238E27FC236}">
                  <a16:creationId xmlns:a16="http://schemas.microsoft.com/office/drawing/2014/main" id="{5B30697A-9051-4530-B116-9670EFE31D4C}"/>
                </a:ext>
              </a:extLst>
            </p:cNvPr>
            <p:cNvSpPr txBox="1"/>
            <p:nvPr/>
          </p:nvSpPr>
          <p:spPr>
            <a:xfrm>
              <a:off x="790088" y="4522875"/>
              <a:ext cx="2549770" cy="1200329"/>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الهيمنة </a:t>
              </a:r>
              <a:r>
                <a:rPr lang="en-US" sz="3200" b="1" dirty="0">
                  <a:latin typeface="Calibri" panose="020F0502020204030204" pitchFamily="34" charset="0"/>
                  <a:cs typeface="Calibri" panose="020F0502020204030204" pitchFamily="34" charset="0"/>
                </a:rPr>
                <a:t>Dominance</a:t>
              </a:r>
              <a:endParaRPr lang="en-US" sz="40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1840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0A8626D3-98E8-4F08-90CF-318A353F966C}"/>
              </a:ext>
            </a:extLst>
          </p:cNvPr>
          <p:cNvSpPr txBox="1">
            <a:spLocks/>
          </p:cNvSpPr>
          <p:nvPr/>
        </p:nvSpPr>
        <p:spPr>
          <a:xfrm>
            <a:off x="3647320" y="446710"/>
            <a:ext cx="5141200" cy="853600"/>
          </a:xfrm>
          <a:prstGeom prst="rect">
            <a:avLst/>
          </a:prstGeom>
        </p:spPr>
        <p:txBody>
          <a:bodyPr spcFirstLastPara="1" vert="horz" wrap="square" lIns="121900" tIns="121900" rIns="121900" bIns="121900" rtlCol="1" anchor="t"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733" b="1" dirty="0">
                <a:solidFill>
                  <a:srgbClr val="C13018"/>
                </a:solidFill>
                <a:latin typeface="Calibri" panose="020F0502020204030204" pitchFamily="34" charset="0"/>
                <a:cs typeface="Calibri" panose="020F0502020204030204" pitchFamily="34" charset="0"/>
              </a:rPr>
              <a:t>تقويم تكويني</a:t>
            </a:r>
          </a:p>
        </p:txBody>
      </p:sp>
      <p:pic>
        <p:nvPicPr>
          <p:cNvPr id="3" name="Picture 2" descr="762,020 True Or False Stock Photos, Pictures &amp; Royalty-Free Images - iStock">
            <a:extLst>
              <a:ext uri="{FF2B5EF4-FFF2-40B4-BE49-F238E27FC236}">
                <a16:creationId xmlns:a16="http://schemas.microsoft.com/office/drawing/2014/main" id="{87425839-2F2F-4BC3-888D-66BFF32149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4287" y="1199001"/>
            <a:ext cx="1947267" cy="1205905"/>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زوايا مستديرة 3">
            <a:extLst>
              <a:ext uri="{FF2B5EF4-FFF2-40B4-BE49-F238E27FC236}">
                <a16:creationId xmlns:a16="http://schemas.microsoft.com/office/drawing/2014/main" id="{F9BF4153-A98F-430A-9E3A-3BDE80FA7399}"/>
              </a:ext>
            </a:extLst>
          </p:cNvPr>
          <p:cNvSpPr/>
          <p:nvPr/>
        </p:nvSpPr>
        <p:spPr>
          <a:xfrm>
            <a:off x="1669242" y="2526305"/>
            <a:ext cx="10030654" cy="853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Calibri" panose="020F0502020204030204" pitchFamily="34" charset="0"/>
                <a:cs typeface="Calibri" panose="020F0502020204030204" pitchFamily="34" charset="0"/>
              </a:rPr>
              <a:t>تعد الخطوط من أبســط عناصر التصميم المرئي</a:t>
            </a:r>
          </a:p>
        </p:txBody>
      </p:sp>
      <p:sp>
        <p:nvSpPr>
          <p:cNvPr id="5" name="مستطيل: زوايا مستديرة 4">
            <a:extLst>
              <a:ext uri="{FF2B5EF4-FFF2-40B4-BE49-F238E27FC236}">
                <a16:creationId xmlns:a16="http://schemas.microsoft.com/office/drawing/2014/main" id="{9543B25E-79B9-4072-A406-C96500318FA8}"/>
              </a:ext>
            </a:extLst>
          </p:cNvPr>
          <p:cNvSpPr/>
          <p:nvPr/>
        </p:nvSpPr>
        <p:spPr>
          <a:xfrm>
            <a:off x="1650545" y="3725096"/>
            <a:ext cx="10049351" cy="78364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Calibri" panose="020F0502020204030204" pitchFamily="34" charset="0"/>
                <a:cs typeface="Calibri" panose="020F0502020204030204" pitchFamily="34" charset="0"/>
              </a:rPr>
              <a:t>المساحة البيضاء أو السلبية هي أي منطقة ضمن التصميم لا تحتوي على شيء،</a:t>
            </a:r>
          </a:p>
        </p:txBody>
      </p:sp>
      <p:pic>
        <p:nvPicPr>
          <p:cNvPr id="7" name="صورة 6">
            <a:extLst>
              <a:ext uri="{FF2B5EF4-FFF2-40B4-BE49-F238E27FC236}">
                <a16:creationId xmlns:a16="http://schemas.microsoft.com/office/drawing/2014/main" id="{C780A723-D662-4160-88D5-105216FA5D61}"/>
              </a:ext>
            </a:extLst>
          </p:cNvPr>
          <p:cNvPicPr>
            <a:picLocks noChangeAspect="1"/>
          </p:cNvPicPr>
          <p:nvPr/>
        </p:nvPicPr>
        <p:blipFill rotWithShape="1">
          <a:blip r:embed="rId3"/>
          <a:srcRect l="49867" t="30617" r="8194" b="11002"/>
          <a:stretch/>
        </p:blipFill>
        <p:spPr>
          <a:xfrm>
            <a:off x="563526" y="2490559"/>
            <a:ext cx="912656" cy="853599"/>
          </a:xfrm>
          <a:prstGeom prst="rect">
            <a:avLst/>
          </a:prstGeom>
        </p:spPr>
      </p:pic>
      <p:pic>
        <p:nvPicPr>
          <p:cNvPr id="11" name="صورة 10">
            <a:extLst>
              <a:ext uri="{FF2B5EF4-FFF2-40B4-BE49-F238E27FC236}">
                <a16:creationId xmlns:a16="http://schemas.microsoft.com/office/drawing/2014/main" id="{C48B2C20-CB6B-434B-B6E2-450285099CED}"/>
              </a:ext>
            </a:extLst>
          </p:cNvPr>
          <p:cNvPicPr>
            <a:picLocks noChangeAspect="1"/>
          </p:cNvPicPr>
          <p:nvPr/>
        </p:nvPicPr>
        <p:blipFill rotWithShape="1">
          <a:blip r:embed="rId3"/>
          <a:srcRect l="49867" t="30617" r="8194" b="11002"/>
          <a:stretch/>
        </p:blipFill>
        <p:spPr>
          <a:xfrm>
            <a:off x="545915" y="3690120"/>
            <a:ext cx="912656" cy="853599"/>
          </a:xfrm>
          <a:prstGeom prst="rect">
            <a:avLst/>
          </a:prstGeom>
        </p:spPr>
      </p:pic>
      <p:pic>
        <p:nvPicPr>
          <p:cNvPr id="15" name="Picture 2" descr="عبدالمعز صفوت: تقويم درس حكمة قاضٍ للصف الثالث الإعدادى">
            <a:extLst>
              <a:ext uri="{FF2B5EF4-FFF2-40B4-BE49-F238E27FC236}">
                <a16:creationId xmlns:a16="http://schemas.microsoft.com/office/drawing/2014/main" id="{DE10E53D-659D-47CE-8D4B-F307F8891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341" y="4660382"/>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5542462" y="351692"/>
            <a:ext cx="6707943" cy="2306751"/>
            <a:chOff x="3953022" y="1270297"/>
            <a:chExt cx="6707943"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953022" y="1867001"/>
              <a:ext cx="6292736"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الثاني</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grpSp>
        <p:nvGrpSpPr>
          <p:cNvPr id="4" name="مجموعة 3">
            <a:extLst>
              <a:ext uri="{FF2B5EF4-FFF2-40B4-BE49-F238E27FC236}">
                <a16:creationId xmlns:a16="http://schemas.microsoft.com/office/drawing/2014/main" id="{79553322-A778-44AB-BB3C-3ED9EFEFFCD5}"/>
              </a:ext>
            </a:extLst>
          </p:cNvPr>
          <p:cNvGrpSpPr/>
          <p:nvPr/>
        </p:nvGrpSpPr>
        <p:grpSpPr>
          <a:xfrm>
            <a:off x="1029838" y="3458999"/>
            <a:ext cx="10478594" cy="1200329"/>
            <a:chOff x="1537142" y="2850446"/>
            <a:chExt cx="10478594" cy="1200329"/>
          </a:xfrm>
        </p:grpSpPr>
        <p:sp>
          <p:nvSpPr>
            <p:cNvPr id="9" name="مربع نص 8">
              <a:extLst>
                <a:ext uri="{FF2B5EF4-FFF2-40B4-BE49-F238E27FC236}">
                  <a16:creationId xmlns:a16="http://schemas.microsoft.com/office/drawing/2014/main" id="{20BAB5E8-E5ED-46E8-A4BC-15EC107EA52C}"/>
                </a:ext>
              </a:extLst>
            </p:cNvPr>
            <p:cNvSpPr txBox="1"/>
            <p:nvPr/>
          </p:nvSpPr>
          <p:spPr>
            <a:xfrm>
              <a:off x="1537142" y="2850446"/>
              <a:ext cx="9566031" cy="1200329"/>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أن  يكون الطلبة قادرين على تحويل المخطط الهيكلي من التصميم الرقمي إلى التصميم المرئي.</a:t>
              </a:r>
            </a:p>
          </p:txBody>
        </p:sp>
        <p:sp>
          <p:nvSpPr>
            <p:cNvPr id="11" name="شكل بيضاوي 10">
              <a:extLst>
                <a:ext uri="{FF2B5EF4-FFF2-40B4-BE49-F238E27FC236}">
                  <a16:creationId xmlns:a16="http://schemas.microsoft.com/office/drawing/2014/main" id="{987A88BA-8231-4791-84B6-13BF2DA0C790}"/>
                </a:ext>
              </a:extLst>
            </p:cNvPr>
            <p:cNvSpPr/>
            <p:nvPr/>
          </p:nvSpPr>
          <p:spPr>
            <a:xfrm>
              <a:off x="11103173" y="2954918"/>
              <a:ext cx="912563" cy="90384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06728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a:extLst>
              <a:ext uri="{FF2B5EF4-FFF2-40B4-BE49-F238E27FC236}">
                <a16:creationId xmlns:a16="http://schemas.microsoft.com/office/drawing/2014/main" id="{FF8B856F-42A1-456F-AC3E-78D4CA034C8A}"/>
              </a:ext>
            </a:extLst>
          </p:cNvPr>
          <p:cNvGrpSpPr/>
          <p:nvPr/>
        </p:nvGrpSpPr>
        <p:grpSpPr>
          <a:xfrm>
            <a:off x="6894286" y="1183820"/>
            <a:ext cx="4316889" cy="4246335"/>
            <a:chOff x="8679543" y="815256"/>
            <a:chExt cx="3170261" cy="3562717"/>
          </a:xfrm>
        </p:grpSpPr>
        <p:pic>
          <p:nvPicPr>
            <p:cNvPr id="3" name="صورة 2" descr="صورة تحتوي على ثابت, توضيح, التصميم&#10;&#10;تم إنشاء الوصف تلقائياً بثقة متوسطة">
              <a:extLst>
                <a:ext uri="{FF2B5EF4-FFF2-40B4-BE49-F238E27FC236}">
                  <a16:creationId xmlns:a16="http://schemas.microsoft.com/office/drawing/2014/main" id="{FCA3D220-DE96-4061-9648-F64E2DD4E02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79543" y="815256"/>
              <a:ext cx="3170261" cy="3562717"/>
            </a:xfrm>
            <a:prstGeom prst="rect">
              <a:avLst/>
            </a:prstGeom>
          </p:spPr>
        </p:pic>
        <p:sp>
          <p:nvSpPr>
            <p:cNvPr id="5" name="مربع نص 4">
              <a:extLst>
                <a:ext uri="{FF2B5EF4-FFF2-40B4-BE49-F238E27FC236}">
                  <a16:creationId xmlns:a16="http://schemas.microsoft.com/office/drawing/2014/main" id="{26C71B12-162A-49CD-820B-258D1EF8D59B}"/>
                </a:ext>
              </a:extLst>
            </p:cNvPr>
            <p:cNvSpPr txBox="1"/>
            <p:nvPr/>
          </p:nvSpPr>
          <p:spPr>
            <a:xfrm>
              <a:off x="9018536" y="2221160"/>
              <a:ext cx="2492273" cy="1626833"/>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أ. إنشاء وإدارة الأدلة</a:t>
              </a:r>
            </a:p>
            <a:p>
              <a:pPr algn="ctr"/>
              <a:r>
                <a:rPr lang="ar-SA"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Guides</a:t>
              </a:r>
            </a:p>
          </p:txBody>
        </p:sp>
      </p:grpSp>
      <p:grpSp>
        <p:nvGrpSpPr>
          <p:cNvPr id="13" name="مجموعة 12">
            <a:extLst>
              <a:ext uri="{FF2B5EF4-FFF2-40B4-BE49-F238E27FC236}">
                <a16:creationId xmlns:a16="http://schemas.microsoft.com/office/drawing/2014/main" id="{D91D9B3F-5916-4FFE-840D-9F4F07067F61}"/>
              </a:ext>
            </a:extLst>
          </p:cNvPr>
          <p:cNvGrpSpPr/>
          <p:nvPr/>
        </p:nvGrpSpPr>
        <p:grpSpPr>
          <a:xfrm>
            <a:off x="1248230" y="1088571"/>
            <a:ext cx="4528458" cy="4422527"/>
            <a:chOff x="4641295" y="118571"/>
            <a:chExt cx="3327045" cy="3738909"/>
          </a:xfrm>
        </p:grpSpPr>
        <p:pic>
          <p:nvPicPr>
            <p:cNvPr id="11" name="صورة 10" descr="صورة تحتوي على قلب, ثابت, توضيح, التصميم&#10;&#10;تم إنشاء الوصف تلقائياً">
              <a:extLst>
                <a:ext uri="{FF2B5EF4-FFF2-40B4-BE49-F238E27FC236}">
                  <a16:creationId xmlns:a16="http://schemas.microsoft.com/office/drawing/2014/main" id="{1D244946-2B70-4204-BEE4-F1B2EAD3B85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1295" y="118571"/>
              <a:ext cx="3327045" cy="3738909"/>
            </a:xfrm>
            <a:prstGeom prst="rect">
              <a:avLst/>
            </a:prstGeom>
          </p:spPr>
        </p:pic>
        <p:sp>
          <p:nvSpPr>
            <p:cNvPr id="12" name="مربع نص 11">
              <a:extLst>
                <a:ext uri="{FF2B5EF4-FFF2-40B4-BE49-F238E27FC236}">
                  <a16:creationId xmlns:a16="http://schemas.microsoft.com/office/drawing/2014/main" id="{E99D74AB-0EF9-4795-9F00-7E7003A37A8C}"/>
                </a:ext>
              </a:extLst>
            </p:cNvPr>
            <p:cNvSpPr txBox="1"/>
            <p:nvPr/>
          </p:nvSpPr>
          <p:spPr>
            <a:xfrm>
              <a:off x="4911446" y="1516121"/>
              <a:ext cx="2786743" cy="1795391"/>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ب .التوافق مع الأدلة</a:t>
              </a:r>
            </a:p>
            <a:p>
              <a:pPr algn="ctr"/>
              <a:r>
                <a:rPr lang="ar-SA" sz="4400" b="1" dirty="0">
                  <a:latin typeface="Calibri" panose="020F0502020204030204" pitchFamily="34" charset="0"/>
                  <a:cs typeface="Calibri" panose="020F0502020204030204" pitchFamily="34" charset="0"/>
                </a:rPr>
                <a:t> الذكية</a:t>
              </a:r>
            </a:p>
          </p:txBody>
        </p:sp>
      </p:grpSp>
    </p:spTree>
    <p:extLst>
      <p:ext uri="{BB962C8B-B14F-4D97-AF65-F5344CB8AC3E}">
        <p14:creationId xmlns:p14="http://schemas.microsoft.com/office/powerpoint/2010/main" val="265315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D8B27464-11CE-4BF4-9AFD-731FAA9C613B}"/>
              </a:ext>
            </a:extLst>
          </p:cNvPr>
          <p:cNvSpPr txBox="1"/>
          <p:nvPr/>
        </p:nvSpPr>
        <p:spPr>
          <a:xfrm>
            <a:off x="2587835" y="809870"/>
            <a:ext cx="7248556" cy="707886"/>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أ. إنشاء وإدارة الأدلة </a:t>
            </a:r>
            <a:r>
              <a:rPr lang="en-US" sz="4000" b="1" dirty="0">
                <a:solidFill>
                  <a:srgbClr val="0070C0"/>
                </a:solidFill>
                <a:latin typeface="Calibri" panose="020F0502020204030204" pitchFamily="34" charset="0"/>
                <a:cs typeface="Calibri" panose="020F0502020204030204" pitchFamily="34" charset="0"/>
              </a:rPr>
              <a:t>Guides</a:t>
            </a:r>
            <a:r>
              <a:rPr lang="ar-SA" sz="4000" b="1" dirty="0">
                <a:latin typeface="Calibri" panose="020F0502020204030204" pitchFamily="34" charset="0"/>
                <a:cs typeface="Calibri" panose="020F0502020204030204" pitchFamily="34" charset="0"/>
              </a:rPr>
              <a:t> </a:t>
            </a:r>
            <a:endParaRPr lang="en-US" sz="4000" b="1" dirty="0">
              <a:solidFill>
                <a:srgbClr val="0070C0"/>
              </a:solidFill>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3D61632B-F2E7-4D18-A233-68DF4A3F6A73}"/>
              </a:ext>
            </a:extLst>
          </p:cNvPr>
          <p:cNvSpPr txBox="1"/>
          <p:nvPr/>
        </p:nvSpPr>
        <p:spPr>
          <a:xfrm>
            <a:off x="466778" y="1879393"/>
            <a:ext cx="11490671" cy="2862322"/>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عنــد العمــل على التصميمات، يمكن اســتخدام أدلة لمحاذاة الكائنــات أو إدارة التباعد بين العناصر على لوح الرســم ،تعمل الشبكات كإطار يمكن من خلاله تنظيم عناصر التصميم </a:t>
            </a:r>
            <a:r>
              <a:rPr lang="ar-SA" sz="3600" b="1" dirty="0">
                <a:solidFill>
                  <a:srgbClr val="C00000"/>
                </a:solidFill>
                <a:latin typeface="Calibri" panose="020F0502020204030204" pitchFamily="34" charset="0"/>
                <a:cs typeface="Calibri" panose="020F0502020204030204" pitchFamily="34" charset="0"/>
              </a:rPr>
              <a:t>مثل: </a:t>
            </a:r>
          </a:p>
          <a:p>
            <a:r>
              <a:rPr lang="ar-SA" sz="3600" b="1" dirty="0">
                <a:latin typeface="Calibri" panose="020F0502020204030204" pitchFamily="34" charset="0"/>
                <a:cs typeface="Calibri" panose="020F0502020204030204" pitchFamily="34" charset="0"/>
              </a:rPr>
              <a:t>(الصور ، الحروف الرسومية ، الفقرات) </a:t>
            </a:r>
          </a:p>
          <a:p>
            <a:r>
              <a:rPr lang="ar-SA" sz="3600" b="1" dirty="0">
                <a:latin typeface="Calibri" panose="020F0502020204030204" pitchFamily="34" charset="0"/>
                <a:cs typeface="Calibri" panose="020F0502020204030204" pitchFamily="34" charset="0"/>
              </a:rPr>
              <a:t>وتضمن تناسق التخطيط.</a:t>
            </a:r>
          </a:p>
        </p:txBody>
      </p:sp>
      <p:pic>
        <p:nvPicPr>
          <p:cNvPr id="8" name="صورة 7">
            <a:extLst>
              <a:ext uri="{FF2B5EF4-FFF2-40B4-BE49-F238E27FC236}">
                <a16:creationId xmlns:a16="http://schemas.microsoft.com/office/drawing/2014/main" id="{EBE10EAA-E336-4106-947E-60A01F6F8335}"/>
              </a:ext>
            </a:extLst>
          </p:cNvPr>
          <p:cNvPicPr>
            <a:picLocks noChangeAspect="1"/>
          </p:cNvPicPr>
          <p:nvPr/>
        </p:nvPicPr>
        <p:blipFill>
          <a:blip r:embed="rId2"/>
          <a:stretch>
            <a:fillRect/>
          </a:stretch>
        </p:blipFill>
        <p:spPr>
          <a:xfrm>
            <a:off x="706771" y="3310554"/>
            <a:ext cx="4750601" cy="3023879"/>
          </a:xfrm>
          <a:prstGeom prst="rect">
            <a:avLst/>
          </a:prstGeom>
        </p:spPr>
      </p:pic>
    </p:spTree>
    <p:extLst>
      <p:ext uri="{BB962C8B-B14F-4D97-AF65-F5344CB8AC3E}">
        <p14:creationId xmlns:p14="http://schemas.microsoft.com/office/powerpoint/2010/main" val="323940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BF06841-0399-4784-8059-0FECC3055720}"/>
              </a:ext>
            </a:extLst>
          </p:cNvPr>
          <p:cNvSpPr txBox="1"/>
          <p:nvPr/>
        </p:nvSpPr>
        <p:spPr>
          <a:xfrm>
            <a:off x="494222" y="516252"/>
            <a:ext cx="7053431" cy="2308324"/>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لإنشاء </a:t>
            </a:r>
            <a:r>
              <a:rPr lang="ar-SA" sz="3600" b="1" dirty="0">
                <a:solidFill>
                  <a:srgbClr val="C00000"/>
                </a:solidFill>
                <a:latin typeface="Calibri" panose="020F0502020204030204" pitchFamily="34" charset="0"/>
                <a:cs typeface="Calibri" panose="020F0502020204030204" pitchFamily="34" charset="0"/>
              </a:rPr>
              <a:t>دليل رأسي </a:t>
            </a:r>
            <a:r>
              <a:rPr lang="ar-SA" sz="3600" b="1" dirty="0">
                <a:latin typeface="Calibri" panose="020F0502020204030204" pitchFamily="34" charset="0"/>
                <a:cs typeface="Calibri" panose="020F0502020204030204" pitchFamily="34" charset="0"/>
              </a:rPr>
              <a:t>يُمرر المؤشر فوق الحد الأيسر للوح الرسم حتى تظهر الأيقونة مع الاستمرار بالنقر فوق الرمز ثم سحبه إلى الموضع المطلوب.</a:t>
            </a:r>
          </a:p>
        </p:txBody>
      </p:sp>
      <p:sp>
        <p:nvSpPr>
          <p:cNvPr id="5" name="مربع نص 4">
            <a:extLst>
              <a:ext uri="{FF2B5EF4-FFF2-40B4-BE49-F238E27FC236}">
                <a16:creationId xmlns:a16="http://schemas.microsoft.com/office/drawing/2014/main" id="{E1063159-5375-4AC1-AC9F-6AF357FA3009}"/>
              </a:ext>
            </a:extLst>
          </p:cNvPr>
          <p:cNvSpPr txBox="1"/>
          <p:nvPr/>
        </p:nvSpPr>
        <p:spPr>
          <a:xfrm>
            <a:off x="5792091" y="3823243"/>
            <a:ext cx="6008915" cy="2308324"/>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لإنشاء </a:t>
            </a:r>
            <a:r>
              <a:rPr lang="ar-SA" sz="3600" b="1" dirty="0">
                <a:solidFill>
                  <a:srgbClr val="C00000"/>
                </a:solidFill>
                <a:latin typeface="Calibri" panose="020F0502020204030204" pitchFamily="34" charset="0"/>
                <a:cs typeface="Calibri" panose="020F0502020204030204" pitchFamily="34" charset="0"/>
              </a:rPr>
              <a:t>دليل أفقي</a:t>
            </a:r>
            <a:r>
              <a:rPr lang="ar-SA" sz="3600" b="1" dirty="0">
                <a:latin typeface="Calibri" panose="020F0502020204030204" pitchFamily="34" charset="0"/>
                <a:cs typeface="Calibri" panose="020F0502020204030204" pitchFamily="34" charset="0"/>
              </a:rPr>
              <a:t>، تمرر الفأرة فوق الحد العلوي للوح الرســم حتى تظهر الأيقونة. ثم السحب والإفلات إلى الموضع المطلوب.</a:t>
            </a:r>
          </a:p>
        </p:txBody>
      </p:sp>
      <p:pic>
        <p:nvPicPr>
          <p:cNvPr id="7" name="صورة 6">
            <a:extLst>
              <a:ext uri="{FF2B5EF4-FFF2-40B4-BE49-F238E27FC236}">
                <a16:creationId xmlns:a16="http://schemas.microsoft.com/office/drawing/2014/main" id="{BCB730F3-3ECF-4E95-84AC-EA0948A18558}"/>
              </a:ext>
            </a:extLst>
          </p:cNvPr>
          <p:cNvPicPr>
            <a:picLocks noChangeAspect="1"/>
          </p:cNvPicPr>
          <p:nvPr/>
        </p:nvPicPr>
        <p:blipFill>
          <a:blip r:embed="rId2"/>
          <a:stretch>
            <a:fillRect/>
          </a:stretch>
        </p:blipFill>
        <p:spPr>
          <a:xfrm>
            <a:off x="7547653" y="125914"/>
            <a:ext cx="4412855" cy="3089001"/>
          </a:xfrm>
          <a:prstGeom prst="rect">
            <a:avLst/>
          </a:prstGeom>
        </p:spPr>
      </p:pic>
      <p:pic>
        <p:nvPicPr>
          <p:cNvPr id="9" name="صورة 8">
            <a:extLst>
              <a:ext uri="{FF2B5EF4-FFF2-40B4-BE49-F238E27FC236}">
                <a16:creationId xmlns:a16="http://schemas.microsoft.com/office/drawing/2014/main" id="{0E78C47A-CA1D-4B42-8149-D20F38C679C4}"/>
              </a:ext>
            </a:extLst>
          </p:cNvPr>
          <p:cNvPicPr>
            <a:picLocks noChangeAspect="1"/>
          </p:cNvPicPr>
          <p:nvPr/>
        </p:nvPicPr>
        <p:blipFill>
          <a:blip r:embed="rId3"/>
          <a:stretch>
            <a:fillRect/>
          </a:stretch>
        </p:blipFill>
        <p:spPr>
          <a:xfrm>
            <a:off x="949905" y="3613062"/>
            <a:ext cx="4412855" cy="2728686"/>
          </a:xfrm>
          <a:prstGeom prst="rect">
            <a:avLst/>
          </a:prstGeom>
        </p:spPr>
      </p:pic>
    </p:spTree>
    <p:extLst>
      <p:ext uri="{BB962C8B-B14F-4D97-AF65-F5344CB8AC3E}">
        <p14:creationId xmlns:p14="http://schemas.microsoft.com/office/powerpoint/2010/main" val="93056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0BDAEBE-1B08-4B8D-8354-B455C76AE9FC}"/>
              </a:ext>
            </a:extLst>
          </p:cNvPr>
          <p:cNvSpPr txBox="1"/>
          <p:nvPr/>
        </p:nvSpPr>
        <p:spPr>
          <a:xfrm>
            <a:off x="3078973" y="478301"/>
            <a:ext cx="6726208" cy="769441"/>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ب. التوافق مع الأدلة </a:t>
            </a:r>
            <a:r>
              <a:rPr lang="ar-SA" sz="4400" b="1" dirty="0">
                <a:solidFill>
                  <a:srgbClr val="C00000"/>
                </a:solidFill>
                <a:latin typeface="Calibri" panose="020F0502020204030204" pitchFamily="34" charset="0"/>
                <a:cs typeface="Calibri" panose="020F0502020204030204" pitchFamily="34" charset="0"/>
              </a:rPr>
              <a:t>الذكية</a:t>
            </a:r>
          </a:p>
        </p:txBody>
      </p:sp>
      <p:sp>
        <p:nvSpPr>
          <p:cNvPr id="4" name="مربع نص 3">
            <a:extLst>
              <a:ext uri="{FF2B5EF4-FFF2-40B4-BE49-F238E27FC236}">
                <a16:creationId xmlns:a16="http://schemas.microsoft.com/office/drawing/2014/main" id="{C82C9985-A4A3-4444-8FC8-818774441E28}"/>
              </a:ext>
            </a:extLst>
          </p:cNvPr>
          <p:cNvSpPr txBox="1"/>
          <p:nvPr/>
        </p:nvSpPr>
        <p:spPr>
          <a:xfrm>
            <a:off x="1098699" y="1561049"/>
            <a:ext cx="10686756" cy="1569660"/>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عند تحريك الكائنات تظهر بعض الأدلة التي توظف الذكاء الاصطناعي؛ لقياس التناسب والمسافات بدقة أثناء التصميم مما يساعد في المحاذاة للكائنات </a:t>
            </a:r>
            <a:r>
              <a:rPr lang="ar-SA" sz="3200" b="1" dirty="0">
                <a:solidFill>
                  <a:srgbClr val="0070C0"/>
                </a:solidFill>
                <a:latin typeface="Calibri" panose="020F0502020204030204" pitchFamily="34" charset="0"/>
                <a:cs typeface="Calibri" panose="020F0502020204030204" pitchFamily="34" charset="0"/>
              </a:rPr>
              <a:t>وهناك نوعان من للأدلة:</a:t>
            </a:r>
          </a:p>
        </p:txBody>
      </p:sp>
      <p:graphicFrame>
        <p:nvGraphicFramePr>
          <p:cNvPr id="5" name="جدول 5">
            <a:extLst>
              <a:ext uri="{FF2B5EF4-FFF2-40B4-BE49-F238E27FC236}">
                <a16:creationId xmlns:a16="http://schemas.microsoft.com/office/drawing/2014/main" id="{EEC7A139-579A-4E87-AE18-FAD4A5BE7B85}"/>
              </a:ext>
            </a:extLst>
          </p:cNvPr>
          <p:cNvGraphicFramePr>
            <a:graphicFrameLocks noGrp="1"/>
          </p:cNvGraphicFramePr>
          <p:nvPr>
            <p:extLst>
              <p:ext uri="{D42A27DB-BD31-4B8C-83A1-F6EECF244321}">
                <p14:modId xmlns:p14="http://schemas.microsoft.com/office/powerpoint/2010/main" val="666237804"/>
              </p:ext>
            </p:extLst>
          </p:nvPr>
        </p:nvGraphicFramePr>
        <p:xfrm>
          <a:off x="1715405" y="3505728"/>
          <a:ext cx="9453344" cy="2873971"/>
        </p:xfrm>
        <a:graphic>
          <a:graphicData uri="http://schemas.openxmlformats.org/drawingml/2006/table">
            <a:tbl>
              <a:tblPr rtl="1" firstRow="1" bandRow="1">
                <a:tableStyleId>{68D230F3-CF80-4859-8CE7-A43EE81993B5}</a:tableStyleId>
              </a:tblPr>
              <a:tblGrid>
                <a:gridCol w="5007953">
                  <a:extLst>
                    <a:ext uri="{9D8B030D-6E8A-4147-A177-3AD203B41FA5}">
                      <a16:colId xmlns:a16="http://schemas.microsoft.com/office/drawing/2014/main" val="2586595683"/>
                    </a:ext>
                  </a:extLst>
                </a:gridCol>
                <a:gridCol w="4445391">
                  <a:extLst>
                    <a:ext uri="{9D8B030D-6E8A-4147-A177-3AD203B41FA5}">
                      <a16:colId xmlns:a16="http://schemas.microsoft.com/office/drawing/2014/main" val="731101040"/>
                    </a:ext>
                  </a:extLst>
                </a:gridCol>
              </a:tblGrid>
              <a:tr h="673450">
                <a:tc>
                  <a:txBody>
                    <a:bodyPr/>
                    <a:lstStyle/>
                    <a:p>
                      <a:pPr algn="ctr" rtl="1"/>
                      <a:r>
                        <a:rPr lang="ar-SA" sz="3200" b="1" dirty="0">
                          <a:latin typeface="Calibri" panose="020F0502020204030204" pitchFamily="34" charset="0"/>
                          <a:cs typeface="Calibri" panose="020F0502020204030204" pitchFamily="34" charset="0"/>
                        </a:rPr>
                        <a:t>أدلة زرقاء</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rtl="1"/>
                      <a:r>
                        <a:rPr lang="ar-SA" sz="3200" b="1" dirty="0">
                          <a:latin typeface="Calibri" panose="020F0502020204030204" pitchFamily="34" charset="0"/>
                          <a:cs typeface="Calibri" panose="020F0502020204030204" pitchFamily="34" charset="0"/>
                        </a:rPr>
                        <a:t>أدلة زهرية</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126102427"/>
                  </a:ext>
                </a:extLst>
              </a:tr>
              <a:tr h="2200521">
                <a:tc>
                  <a:txBody>
                    <a:bodyPr/>
                    <a:lstStyle/>
                    <a:p>
                      <a:pPr algn="r" rtl="1"/>
                      <a:r>
                        <a:rPr lang="ar-SA" sz="2400" b="0" dirty="0">
                          <a:latin typeface="Calibri" panose="020F0502020204030204" pitchFamily="34" charset="0"/>
                          <a:cs typeface="Calibri" panose="020F0502020204030204" pitchFamily="34" charset="0"/>
                        </a:rPr>
                        <a:t>توضح متى تتم محاذاة كائن مع كائنات أخرى أو عندما يتم توســيطه عمودياً وأفقيا في منتصف لوح الرســم أو الأصل الذي يحتوي عليه، عندما يتم عرض هذه الأدلة، ســينجذب الكائن إليها تلقائيا وسيســاعد في تحديد موضعها. </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rtl="1"/>
                      <a:r>
                        <a:rPr lang="ar-SA" sz="2400" b="0" dirty="0">
                          <a:latin typeface="Calibri" panose="020F0502020204030204" pitchFamily="34" charset="0"/>
                          <a:cs typeface="Calibri" panose="020F0502020204030204" pitchFamily="34" charset="0"/>
                        </a:rPr>
                        <a:t> تعرض المسافة بالبيكسل بين الكائنات المجاورة وحواف لوح الرسم. </a:t>
                      </a: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407035713"/>
                  </a:ext>
                </a:extLst>
              </a:tr>
            </a:tbl>
          </a:graphicData>
        </a:graphic>
      </p:graphicFrame>
    </p:spTree>
    <p:extLst>
      <p:ext uri="{BB962C8B-B14F-4D97-AF65-F5344CB8AC3E}">
        <p14:creationId xmlns:p14="http://schemas.microsoft.com/office/powerpoint/2010/main" val="200517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E5E7418-1825-4748-AE25-E38F6BF7049D}"/>
              </a:ext>
            </a:extLst>
          </p:cNvPr>
          <p:cNvPicPr>
            <a:picLocks noChangeAspect="1"/>
          </p:cNvPicPr>
          <p:nvPr/>
        </p:nvPicPr>
        <p:blipFill>
          <a:blip r:embed="rId2"/>
          <a:stretch>
            <a:fillRect/>
          </a:stretch>
        </p:blipFill>
        <p:spPr>
          <a:xfrm>
            <a:off x="857143" y="518268"/>
            <a:ext cx="10477714" cy="5821464"/>
          </a:xfrm>
          <a:prstGeom prst="rect">
            <a:avLst/>
          </a:prstGeom>
        </p:spPr>
      </p:pic>
    </p:spTree>
    <p:extLst>
      <p:ext uri="{BB962C8B-B14F-4D97-AF65-F5344CB8AC3E}">
        <p14:creationId xmlns:p14="http://schemas.microsoft.com/office/powerpoint/2010/main" val="3706706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3158521" y="560261"/>
            <a:ext cx="6292645" cy="830997"/>
          </a:xfrm>
          <a:prstGeom prst="rect">
            <a:avLst/>
          </a:prstGeom>
          <a:noFill/>
        </p:spPr>
        <p:txBody>
          <a:bodyPr wrap="square">
            <a:spAutoFit/>
          </a:bodyPr>
          <a:lstStyle/>
          <a:p>
            <a:pPr algn="ctr"/>
            <a:r>
              <a:rPr lang="ar-SA" sz="4800" b="1" dirty="0">
                <a:solidFill>
                  <a:srgbClr val="C00000"/>
                </a:solidFill>
                <a:latin typeface="Calibri" panose="020F0502020204030204" pitchFamily="34" charset="0"/>
                <a:cs typeface="Calibri" panose="020F0502020204030204" pitchFamily="34" charset="0"/>
              </a:rPr>
              <a:t>تقويم ختامي</a:t>
            </a:r>
          </a:p>
        </p:txBody>
      </p:sp>
      <p:sp>
        <p:nvSpPr>
          <p:cNvPr id="3" name="مستطيل: زوايا مستديرة 2">
            <a:extLst>
              <a:ext uri="{FF2B5EF4-FFF2-40B4-BE49-F238E27FC236}">
                <a16:creationId xmlns:a16="http://schemas.microsoft.com/office/drawing/2014/main" id="{F241C1A6-A931-4AE4-A9BA-B48B79890A10}"/>
              </a:ext>
            </a:extLst>
          </p:cNvPr>
          <p:cNvSpPr/>
          <p:nvPr/>
        </p:nvSpPr>
        <p:spPr>
          <a:xfrm>
            <a:off x="754170" y="1701315"/>
            <a:ext cx="10683660" cy="1091593"/>
          </a:xfrm>
          <a:prstGeom prst="roundRect">
            <a:avLst>
              <a:gd name="adj" fmla="val 407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latin typeface="Calibri" panose="020F0502020204030204" pitchFamily="34" charset="0"/>
                <a:cs typeface="Calibri" panose="020F0502020204030204" pitchFamily="34" charset="0"/>
              </a:rPr>
              <a:t>من عناصر التصميم المرئي في البيئة الرقمية </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4661168" y="3327137"/>
            <a:ext cx="3034134" cy="923626"/>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ysClr val="windowText" lastClr="000000"/>
                </a:solidFill>
                <a:latin typeface="Calibri" panose="020F0502020204030204" pitchFamily="34" charset="0"/>
                <a:cs typeface="Calibri" panose="020F0502020204030204" pitchFamily="34" charset="0"/>
              </a:rPr>
              <a:t>التوازن</a:t>
            </a: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8282573" y="3327137"/>
            <a:ext cx="3034134" cy="923626"/>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a:solidFill>
                  <a:sysClr val="windowText" lastClr="000000"/>
                </a:solidFill>
                <a:latin typeface="Calibri" panose="020F0502020204030204" pitchFamily="34" charset="0"/>
                <a:cs typeface="Calibri" panose="020F0502020204030204" pitchFamily="34" charset="0"/>
              </a:rPr>
              <a:t>الأشكال</a:t>
            </a:r>
            <a:endParaRPr lang="ar-SA" sz="4000" dirty="0">
              <a:solidFill>
                <a:sysClr val="windowText" lastClr="000000"/>
              </a:solidFill>
            </a:endParaRP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1181686" y="3327137"/>
            <a:ext cx="2892211" cy="837530"/>
          </a:xfrm>
          <a:prstGeom prst="roundRect">
            <a:avLst>
              <a:gd name="adj" fmla="val 40726"/>
            </a:avLst>
          </a:prstGeom>
          <a:solidFill>
            <a:srgbClr val="FFD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latin typeface="Calibri" panose="020F0502020204030204" pitchFamily="34" charset="0"/>
                <a:cs typeface="Calibri" panose="020F0502020204030204" pitchFamily="34" charset="0"/>
              </a:rPr>
              <a:t>التباين</a:t>
            </a:r>
            <a:endParaRPr lang="ar-SA" sz="4000" dirty="0">
              <a:solidFill>
                <a:schemeClr val="tx1"/>
              </a:solidFill>
            </a:endParaRP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815" y="4899012"/>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2116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14:presetBounceEnd="64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4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64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14:presetBounceEnd="64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64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64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C1AD40B-7085-4DC8-AD9F-3EA48C48AC65}"/>
              </a:ext>
            </a:extLst>
          </p:cNvPr>
          <p:cNvSpPr txBox="1"/>
          <p:nvPr/>
        </p:nvSpPr>
        <p:spPr>
          <a:xfrm>
            <a:off x="3158521" y="560261"/>
            <a:ext cx="6292645" cy="830997"/>
          </a:xfrm>
          <a:prstGeom prst="rect">
            <a:avLst/>
          </a:prstGeom>
          <a:noFill/>
        </p:spPr>
        <p:txBody>
          <a:bodyPr wrap="square">
            <a:spAutoFit/>
          </a:bodyPr>
          <a:lstStyle/>
          <a:p>
            <a:pPr algn="ctr"/>
            <a:r>
              <a:rPr lang="ar-SA" sz="4800" b="1" dirty="0">
                <a:solidFill>
                  <a:srgbClr val="C00000"/>
                </a:solidFill>
                <a:latin typeface="Calibri" panose="020F0502020204030204" pitchFamily="34" charset="0"/>
                <a:cs typeface="Calibri" panose="020F0502020204030204" pitchFamily="34" charset="0"/>
              </a:rPr>
              <a:t>تقويم ختامي</a:t>
            </a:r>
          </a:p>
        </p:txBody>
      </p:sp>
      <p:sp>
        <p:nvSpPr>
          <p:cNvPr id="3" name="مستطيل: زوايا مستديرة 2">
            <a:extLst>
              <a:ext uri="{FF2B5EF4-FFF2-40B4-BE49-F238E27FC236}">
                <a16:creationId xmlns:a16="http://schemas.microsoft.com/office/drawing/2014/main" id="{F241C1A6-A931-4AE4-A9BA-B48B79890A10}"/>
              </a:ext>
            </a:extLst>
          </p:cNvPr>
          <p:cNvSpPr/>
          <p:nvPr/>
        </p:nvSpPr>
        <p:spPr>
          <a:xfrm>
            <a:off x="852644" y="1857064"/>
            <a:ext cx="10683660" cy="1091593"/>
          </a:xfrm>
          <a:prstGeom prst="roundRect">
            <a:avLst>
              <a:gd name="adj" fmla="val 407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tx1"/>
                </a:solidFill>
                <a:latin typeface="Calibri" panose="020F0502020204030204" pitchFamily="34" charset="0"/>
                <a:cs typeface="Calibri" panose="020F0502020204030204" pitchFamily="34" charset="0"/>
              </a:rPr>
              <a:t>من مبادئ التصميم المرئي</a:t>
            </a:r>
          </a:p>
        </p:txBody>
      </p:sp>
      <p:sp>
        <p:nvSpPr>
          <p:cNvPr id="4" name="مستطيل: زوايا مستديرة 3">
            <a:extLst>
              <a:ext uri="{FF2B5EF4-FFF2-40B4-BE49-F238E27FC236}">
                <a16:creationId xmlns:a16="http://schemas.microsoft.com/office/drawing/2014/main" id="{35450E38-F278-4ABE-8E84-C35E6497B5E9}"/>
              </a:ext>
            </a:extLst>
          </p:cNvPr>
          <p:cNvSpPr/>
          <p:nvPr/>
        </p:nvSpPr>
        <p:spPr>
          <a:xfrm>
            <a:off x="8656393" y="3429000"/>
            <a:ext cx="3034134" cy="923626"/>
          </a:xfrm>
          <a:prstGeom prst="roundRect">
            <a:avLst>
              <a:gd name="adj" fmla="val 4072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ysClr val="windowText" lastClr="000000"/>
                </a:solidFill>
                <a:latin typeface="Calibri" panose="020F0502020204030204" pitchFamily="34" charset="0"/>
                <a:cs typeface="Calibri" panose="020F0502020204030204" pitchFamily="34" charset="0"/>
              </a:rPr>
              <a:t>الخطوط </a:t>
            </a:r>
          </a:p>
        </p:txBody>
      </p:sp>
      <p:sp>
        <p:nvSpPr>
          <p:cNvPr id="5" name="مستطيل: زوايا مستديرة 4">
            <a:extLst>
              <a:ext uri="{FF2B5EF4-FFF2-40B4-BE49-F238E27FC236}">
                <a16:creationId xmlns:a16="http://schemas.microsoft.com/office/drawing/2014/main" id="{F1146487-4DC6-469B-8024-5B35E844AC67}"/>
              </a:ext>
            </a:extLst>
          </p:cNvPr>
          <p:cNvSpPr/>
          <p:nvPr/>
        </p:nvSpPr>
        <p:spPr>
          <a:xfrm>
            <a:off x="1138860" y="3457510"/>
            <a:ext cx="3034134" cy="923626"/>
          </a:xfrm>
          <a:prstGeom prst="roundRect">
            <a:avLst>
              <a:gd name="adj" fmla="val 4072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ysClr val="windowText" lastClr="000000"/>
                </a:solidFill>
                <a:latin typeface="Calibri" panose="020F0502020204030204" pitchFamily="34" charset="0"/>
                <a:cs typeface="Calibri" panose="020F0502020204030204" pitchFamily="34" charset="0"/>
              </a:rPr>
              <a:t>الهيمنة </a:t>
            </a:r>
            <a:endParaRPr lang="ar-SA" sz="4000" dirty="0">
              <a:solidFill>
                <a:sysClr val="windowText" lastClr="000000"/>
              </a:solidFill>
            </a:endParaRPr>
          </a:p>
        </p:txBody>
      </p:sp>
      <p:sp>
        <p:nvSpPr>
          <p:cNvPr id="6" name="مستطيل: زوايا مستديرة 5">
            <a:extLst>
              <a:ext uri="{FF2B5EF4-FFF2-40B4-BE49-F238E27FC236}">
                <a16:creationId xmlns:a16="http://schemas.microsoft.com/office/drawing/2014/main" id="{B85C0A1F-8F84-4950-9B96-E299D07672CB}"/>
              </a:ext>
            </a:extLst>
          </p:cNvPr>
          <p:cNvSpPr/>
          <p:nvPr/>
        </p:nvSpPr>
        <p:spPr>
          <a:xfrm>
            <a:off x="5068987" y="3500558"/>
            <a:ext cx="2892211" cy="837530"/>
          </a:xfrm>
          <a:prstGeom prst="roundRect">
            <a:avLst>
              <a:gd name="adj" fmla="val 4072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latin typeface="Calibri" panose="020F0502020204030204" pitchFamily="34" charset="0"/>
                <a:cs typeface="Calibri" panose="020F0502020204030204" pitchFamily="34" charset="0"/>
              </a:rPr>
              <a:t>القيمة</a:t>
            </a:r>
            <a:endParaRPr lang="ar-SA" sz="4000" dirty="0">
              <a:solidFill>
                <a:schemeClr val="tx1"/>
              </a:solidFill>
            </a:endParaRPr>
          </a:p>
        </p:txBody>
      </p:sp>
      <p:pic>
        <p:nvPicPr>
          <p:cNvPr id="7" name="Picture 2" descr="عبدالمعز صفوت: تقويم درس حكمة قاضٍ للصف الثالث الإعدادى">
            <a:extLst>
              <a:ext uri="{FF2B5EF4-FFF2-40B4-BE49-F238E27FC236}">
                <a16:creationId xmlns:a16="http://schemas.microsoft.com/office/drawing/2014/main" id="{FE8D8573-E63C-4503-AA9A-96ADC2CE2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815" y="4870876"/>
            <a:ext cx="2050064" cy="19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0970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14:presetBounceEnd="64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4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64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14:presetBounceEnd="64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64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64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1" nodeType="clickEffect">
                                      <p:stCondLst>
                                        <p:cond delay="0"/>
                                      </p:stCondLst>
                                      <p:childTnLst>
                                        <p:animRot by="21600000">
                                          <p:cBhvr>
                                            <p:cTn id="27"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P spid="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صورة 4">
            <a:extLst>
              <a:ext uri="{FF2B5EF4-FFF2-40B4-BE49-F238E27FC236}">
                <a16:creationId xmlns:a16="http://schemas.microsoft.com/office/drawing/2014/main" id="{26A05E22-EEA3-4A5A-8781-0C00982E769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l="5835" t="7265" r="5183"/>
          <a:stretch/>
        </p:blipFill>
        <p:spPr>
          <a:xfrm>
            <a:off x="1584846" y="1702190"/>
            <a:ext cx="8614345" cy="2982351"/>
          </a:xfrm>
          <a:prstGeom prst="rect">
            <a:avLst/>
          </a:prstGeom>
        </p:spPr>
      </p:pic>
      <p:sp>
        <p:nvSpPr>
          <p:cNvPr id="9" name="سهم: لليسار 8">
            <a:extLst>
              <a:ext uri="{FF2B5EF4-FFF2-40B4-BE49-F238E27FC236}">
                <a16:creationId xmlns:a16="http://schemas.microsoft.com/office/drawing/2014/main" id="{725D7778-2226-4FC1-AFB8-D94771865DEE}"/>
              </a:ext>
            </a:extLst>
          </p:cNvPr>
          <p:cNvSpPr/>
          <p:nvPr/>
        </p:nvSpPr>
        <p:spPr>
          <a:xfrm>
            <a:off x="10045460" y="3809862"/>
            <a:ext cx="534800" cy="7174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184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0">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أساسيات التصميم المرئي - مقالات تصميم عامة - أكاديمية حسوب">
            <a:extLst>
              <a:ext uri="{FF2B5EF4-FFF2-40B4-BE49-F238E27FC236}">
                <a16:creationId xmlns:a16="http://schemas.microsoft.com/office/drawing/2014/main" id="{234E5696-5FED-4A24-82DB-1B932FE45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28" b="4464"/>
          <a:stretch/>
        </p:blipFill>
        <p:spPr bwMode="auto">
          <a:xfrm>
            <a:off x="98494" y="0"/>
            <a:ext cx="12191980" cy="6344527"/>
          </a:xfrm>
          <a:custGeom>
            <a:avLst/>
            <a:gdLst/>
            <a:ahLst/>
            <a:cxnLst/>
            <a:rect l="l" t="t" r="r" b="b"/>
            <a:pathLst>
              <a:path w="12192000" h="6721475">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EFA6747A-F18D-49CA-90B0-954087F2E0A0}"/>
              </a:ext>
            </a:extLst>
          </p:cNvPr>
          <p:cNvSpPr txBox="1"/>
          <p:nvPr/>
        </p:nvSpPr>
        <p:spPr>
          <a:xfrm>
            <a:off x="1364566" y="6039627"/>
            <a:ext cx="7507459"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الخطوات الإجرائية الأساسية للتصميم المرئي </a:t>
            </a:r>
          </a:p>
        </p:txBody>
      </p:sp>
      <p:sp>
        <p:nvSpPr>
          <p:cNvPr id="8" name="مربع نص 7">
            <a:extLst>
              <a:ext uri="{FF2B5EF4-FFF2-40B4-BE49-F238E27FC236}">
                <a16:creationId xmlns:a16="http://schemas.microsoft.com/office/drawing/2014/main" id="{D9524D90-A3CA-4974-868B-A5F17D84C1AD}"/>
              </a:ext>
            </a:extLst>
          </p:cNvPr>
          <p:cNvSpPr txBox="1"/>
          <p:nvPr/>
        </p:nvSpPr>
        <p:spPr>
          <a:xfrm>
            <a:off x="8379117" y="5938621"/>
            <a:ext cx="2574747" cy="707886"/>
          </a:xfrm>
          <a:prstGeom prst="rect">
            <a:avLst/>
          </a:prstGeom>
          <a:noFill/>
        </p:spPr>
        <p:txBody>
          <a:bodyPr wrap="square">
            <a:spAutoFit/>
          </a:bodyPr>
          <a:lstStyle/>
          <a:p>
            <a:r>
              <a:rPr lang="ar-SA" sz="4000" b="1" dirty="0">
                <a:solidFill>
                  <a:srgbClr val="C00000"/>
                </a:solidFill>
                <a:latin typeface="Calibri" panose="020F0502020204030204" pitchFamily="34" charset="0"/>
                <a:cs typeface="Calibri" panose="020F0502020204030204" pitchFamily="34" charset="0"/>
              </a:rPr>
              <a:t>الدرس الرابع </a:t>
            </a:r>
          </a:p>
        </p:txBody>
      </p:sp>
    </p:spTree>
    <p:extLst>
      <p:ext uri="{BB962C8B-B14F-4D97-AF65-F5344CB8AC3E}">
        <p14:creationId xmlns:p14="http://schemas.microsoft.com/office/powerpoint/2010/main" val="426346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BC6AB92F-E9BF-4729-B283-1700EE8DDA73}"/>
              </a:ext>
            </a:extLst>
          </p:cNvPr>
          <p:cNvGrpSpPr/>
          <p:nvPr/>
        </p:nvGrpSpPr>
        <p:grpSpPr>
          <a:xfrm>
            <a:off x="2527609" y="770569"/>
            <a:ext cx="7917426" cy="2040956"/>
            <a:chOff x="6253315" y="516194"/>
            <a:chExt cx="5427407" cy="1932038"/>
          </a:xfrm>
        </p:grpSpPr>
        <p:grpSp>
          <p:nvGrpSpPr>
            <p:cNvPr id="20" name="مجموعة 19">
              <a:extLst>
                <a:ext uri="{FF2B5EF4-FFF2-40B4-BE49-F238E27FC236}">
                  <a16:creationId xmlns:a16="http://schemas.microsoft.com/office/drawing/2014/main" id="{84DDB6A9-3928-4CB7-ACBF-1DD4D0695B28}"/>
                </a:ext>
              </a:extLst>
            </p:cNvPr>
            <p:cNvGrpSpPr/>
            <p:nvPr/>
          </p:nvGrpSpPr>
          <p:grpSpPr>
            <a:xfrm>
              <a:off x="6253315" y="516194"/>
              <a:ext cx="5427407" cy="1769806"/>
              <a:chOff x="6253315" y="516194"/>
              <a:chExt cx="5427407" cy="1769806"/>
            </a:xfrm>
          </p:grpSpPr>
          <p:pic>
            <p:nvPicPr>
              <p:cNvPr id="22" name="Picture 4" descr="Title Box Banner PNG Free Download And Clipart Image For Free Download -  Lovepik | 401442823">
                <a:extLst>
                  <a:ext uri="{FF2B5EF4-FFF2-40B4-BE49-F238E27FC236}">
                    <a16:creationId xmlns:a16="http://schemas.microsoft.com/office/drawing/2014/main" id="{DC3B1D13-2090-4094-BA81-50E95C65118F}"/>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97198540-C3E2-4AEC-AF02-4A040DD509DD}"/>
                  </a:ext>
                </a:extLst>
              </p:cNvPr>
              <p:cNvSpPr txBox="1"/>
              <p:nvPr/>
            </p:nvSpPr>
            <p:spPr>
              <a:xfrm>
                <a:off x="6742992" y="652257"/>
                <a:ext cx="4273799" cy="1206040"/>
              </a:xfrm>
              <a:prstGeom prst="rect">
                <a:avLst/>
              </a:prstGeom>
              <a:solidFill>
                <a:schemeClr val="bg1"/>
              </a:solidFill>
            </p:spPr>
            <p:txBody>
              <a:bodyPr wrap="square">
                <a:spAutoFit/>
              </a:bodyPr>
              <a:lstStyle/>
              <a:p>
                <a:pPr algn="ctr"/>
                <a:r>
                  <a:rPr lang="ar-SA" sz="6000" b="1" dirty="0">
                    <a:latin typeface="Calibri" panose="020F0502020204030204" pitchFamily="34" charset="0"/>
                    <a:cs typeface="Calibri" panose="020F0502020204030204" pitchFamily="34" charset="0"/>
                  </a:rPr>
                  <a:t>أهداف الموضوع</a:t>
                </a:r>
              </a:p>
              <a:p>
                <a:pPr algn="ctr"/>
                <a:r>
                  <a:rPr lang="ar-SA" sz="3200" b="1" dirty="0">
                    <a:latin typeface="Calibri" panose="020F0502020204030204" pitchFamily="34" charset="0"/>
                    <a:cs typeface="Calibri" panose="020F0502020204030204" pitchFamily="34" charset="0"/>
                  </a:rPr>
                  <a:t> </a:t>
                </a:r>
              </a:p>
            </p:txBody>
          </p:sp>
        </p:grpSp>
        <p:sp>
          <p:nvSpPr>
            <p:cNvPr id="21" name="مستطيل 20">
              <a:extLst>
                <a:ext uri="{FF2B5EF4-FFF2-40B4-BE49-F238E27FC236}">
                  <a16:creationId xmlns:a16="http://schemas.microsoft.com/office/drawing/2014/main" id="{3E1B0CFE-D7EB-4C32-B6C5-CB52895802F1}"/>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 name="مجموعة 3">
            <a:extLst>
              <a:ext uri="{FF2B5EF4-FFF2-40B4-BE49-F238E27FC236}">
                <a16:creationId xmlns:a16="http://schemas.microsoft.com/office/drawing/2014/main" id="{48A5E09B-88B0-40B3-9B59-E30D9726C85B}"/>
              </a:ext>
            </a:extLst>
          </p:cNvPr>
          <p:cNvGrpSpPr/>
          <p:nvPr/>
        </p:nvGrpSpPr>
        <p:grpSpPr>
          <a:xfrm>
            <a:off x="473952" y="3629477"/>
            <a:ext cx="11244096" cy="1790329"/>
            <a:chOff x="32181" y="3529220"/>
            <a:chExt cx="11244096" cy="1790329"/>
          </a:xfrm>
        </p:grpSpPr>
        <p:grpSp>
          <p:nvGrpSpPr>
            <p:cNvPr id="9" name="مجموعة 8">
              <a:extLst>
                <a:ext uri="{FF2B5EF4-FFF2-40B4-BE49-F238E27FC236}">
                  <a16:creationId xmlns:a16="http://schemas.microsoft.com/office/drawing/2014/main" id="{ECEAB9BC-9AA5-402C-96C1-74714140E238}"/>
                </a:ext>
              </a:extLst>
            </p:cNvPr>
            <p:cNvGrpSpPr/>
            <p:nvPr/>
          </p:nvGrpSpPr>
          <p:grpSpPr>
            <a:xfrm>
              <a:off x="32181" y="3529220"/>
              <a:ext cx="11244096" cy="1728773"/>
              <a:chOff x="-1141395" y="2620857"/>
              <a:chExt cx="11244096" cy="1728773"/>
            </a:xfrm>
          </p:grpSpPr>
          <p:sp>
            <p:nvSpPr>
              <p:cNvPr id="16" name="مستطيل: زوايا مستديرة 15">
                <a:extLst>
                  <a:ext uri="{FF2B5EF4-FFF2-40B4-BE49-F238E27FC236}">
                    <a16:creationId xmlns:a16="http://schemas.microsoft.com/office/drawing/2014/main" id="{DE53261A-5B15-4376-9A83-4DD69C2A1749}"/>
                  </a:ext>
                </a:extLst>
              </p:cNvPr>
              <p:cNvSpPr/>
              <p:nvPr/>
            </p:nvSpPr>
            <p:spPr>
              <a:xfrm>
                <a:off x="-1141395" y="2620857"/>
                <a:ext cx="10432936" cy="951548"/>
              </a:xfrm>
              <a:prstGeom prst="round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r>
                  <a:rPr lang="ar-SA" sz="3600" b="1" dirty="0">
                    <a:latin typeface="Calibri" panose="020F0502020204030204" pitchFamily="34" charset="0"/>
                    <a:cs typeface="Calibri" panose="020F0502020204030204" pitchFamily="34" charset="0"/>
                  </a:rPr>
                  <a:t>معرفة التصميم المرئي وعناصره ومبادئه.</a:t>
                </a:r>
                <a:endParaRPr lang="ar-SA" sz="3600" b="1" dirty="0">
                  <a:solidFill>
                    <a:schemeClr val="tx1"/>
                  </a:solidFill>
                  <a:latin typeface="Calibri" panose="020F0502020204030204" pitchFamily="34" charset="0"/>
                  <a:cs typeface="Calibri" panose="020F0502020204030204" pitchFamily="34" charset="0"/>
                </a:endParaRPr>
              </a:p>
            </p:txBody>
          </p:sp>
          <p:grpSp>
            <p:nvGrpSpPr>
              <p:cNvPr id="12" name="مجموعة 11">
                <a:extLst>
                  <a:ext uri="{FF2B5EF4-FFF2-40B4-BE49-F238E27FC236}">
                    <a16:creationId xmlns:a16="http://schemas.microsoft.com/office/drawing/2014/main" id="{DA03FDBF-2CAF-48CC-A233-96282A3D54E6}"/>
                  </a:ext>
                </a:extLst>
              </p:cNvPr>
              <p:cNvGrpSpPr/>
              <p:nvPr/>
            </p:nvGrpSpPr>
            <p:grpSpPr>
              <a:xfrm>
                <a:off x="9291540" y="2851178"/>
                <a:ext cx="811161" cy="1498452"/>
                <a:chOff x="10119851" y="2196149"/>
                <a:chExt cx="811161" cy="1498452"/>
              </a:xfrm>
            </p:grpSpPr>
            <p:sp>
              <p:nvSpPr>
                <p:cNvPr id="13" name="شكل بيضاوي 12">
                  <a:extLst>
                    <a:ext uri="{FF2B5EF4-FFF2-40B4-BE49-F238E27FC236}">
                      <a16:creationId xmlns:a16="http://schemas.microsoft.com/office/drawing/2014/main" id="{9A3CB561-ACBB-4257-8F3D-8206775D98DC}"/>
                    </a:ext>
                  </a:extLst>
                </p:cNvPr>
                <p:cNvSpPr/>
                <p:nvPr/>
              </p:nvSpPr>
              <p:spPr>
                <a:xfrm>
                  <a:off x="10119851" y="2196149"/>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1</a:t>
                  </a:r>
                </a:p>
              </p:txBody>
            </p:sp>
            <p:sp>
              <p:nvSpPr>
                <p:cNvPr id="14" name="شكل بيضاوي 13">
                  <a:extLst>
                    <a:ext uri="{FF2B5EF4-FFF2-40B4-BE49-F238E27FC236}">
                      <a16:creationId xmlns:a16="http://schemas.microsoft.com/office/drawing/2014/main" id="{34161A1E-7A62-4E60-AD2A-B7C074F76113}"/>
                    </a:ext>
                  </a:extLst>
                </p:cNvPr>
                <p:cNvSpPr/>
                <p:nvPr/>
              </p:nvSpPr>
              <p:spPr>
                <a:xfrm>
                  <a:off x="10119851" y="3011245"/>
                  <a:ext cx="811161" cy="683356"/>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latin typeface="Calibri" panose="020F0502020204030204" pitchFamily="34" charset="0"/>
                      <a:cs typeface="Calibri" panose="020F0502020204030204" pitchFamily="34" charset="0"/>
                    </a:rPr>
                    <a:t>2</a:t>
                  </a:r>
                </a:p>
              </p:txBody>
            </p:sp>
          </p:grpSp>
        </p:grpSp>
        <p:sp>
          <p:nvSpPr>
            <p:cNvPr id="24" name="مربع نص 23">
              <a:extLst>
                <a:ext uri="{FF2B5EF4-FFF2-40B4-BE49-F238E27FC236}">
                  <a16:creationId xmlns:a16="http://schemas.microsoft.com/office/drawing/2014/main" id="{74811CDB-FF92-4018-BF8B-9ADCA7B4F6AD}"/>
                </a:ext>
              </a:extLst>
            </p:cNvPr>
            <p:cNvSpPr txBox="1"/>
            <p:nvPr/>
          </p:nvSpPr>
          <p:spPr>
            <a:xfrm>
              <a:off x="277270" y="4673218"/>
              <a:ext cx="10187845" cy="646331"/>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تحويل المخطط الهيكلي من التصميم الرقمي إلى التصميم المرئي.</a:t>
              </a:r>
            </a:p>
          </p:txBody>
        </p:sp>
      </p:grpSp>
    </p:spTree>
    <p:extLst>
      <p:ext uri="{BB962C8B-B14F-4D97-AF65-F5344CB8AC3E}">
        <p14:creationId xmlns:p14="http://schemas.microsoft.com/office/powerpoint/2010/main" val="386568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4501662" y="356892"/>
            <a:ext cx="7394917" cy="2306751"/>
            <a:chOff x="3223845" y="1489195"/>
            <a:chExt cx="7394917"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223845" y="1867001"/>
              <a:ext cx="7021913"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الأول</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863463" y="1489195"/>
              <a:ext cx="2755299" cy="2066474"/>
            </a:xfrm>
            <a:prstGeom prst="rect">
              <a:avLst/>
            </a:prstGeom>
          </p:spPr>
        </p:pic>
      </p:grpSp>
      <p:grpSp>
        <p:nvGrpSpPr>
          <p:cNvPr id="3" name="مجموعة 2">
            <a:extLst>
              <a:ext uri="{FF2B5EF4-FFF2-40B4-BE49-F238E27FC236}">
                <a16:creationId xmlns:a16="http://schemas.microsoft.com/office/drawing/2014/main" id="{293F8361-5C99-488A-AA59-E735CFCB2110}"/>
              </a:ext>
            </a:extLst>
          </p:cNvPr>
          <p:cNvGrpSpPr/>
          <p:nvPr/>
        </p:nvGrpSpPr>
        <p:grpSpPr>
          <a:xfrm>
            <a:off x="512263" y="3644782"/>
            <a:ext cx="11248158" cy="1323439"/>
            <a:chOff x="673842" y="3023883"/>
            <a:chExt cx="11248158" cy="1323439"/>
          </a:xfrm>
        </p:grpSpPr>
        <p:sp>
          <p:nvSpPr>
            <p:cNvPr id="7" name="مربع نص 6">
              <a:extLst>
                <a:ext uri="{FF2B5EF4-FFF2-40B4-BE49-F238E27FC236}">
                  <a16:creationId xmlns:a16="http://schemas.microsoft.com/office/drawing/2014/main" id="{61AA3716-E3B4-45BD-A8B4-DFF8CA9357A0}"/>
                </a:ext>
              </a:extLst>
            </p:cNvPr>
            <p:cNvSpPr txBox="1"/>
            <p:nvPr/>
          </p:nvSpPr>
          <p:spPr>
            <a:xfrm>
              <a:off x="673842" y="3023883"/>
              <a:ext cx="10343212" cy="1323439"/>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أن يكون الطلبة قادرين على معرفة التصميم المرئي وعناصره ومبادئه.</a:t>
              </a:r>
            </a:p>
          </p:txBody>
        </p:sp>
        <p:sp>
          <p:nvSpPr>
            <p:cNvPr id="17" name="شكل بيضاوي 16">
              <a:extLst>
                <a:ext uri="{FF2B5EF4-FFF2-40B4-BE49-F238E27FC236}">
                  <a16:creationId xmlns:a16="http://schemas.microsoft.com/office/drawing/2014/main" id="{1085BB01-51BB-49B1-944F-CBB5CF77157F}"/>
                </a:ext>
              </a:extLst>
            </p:cNvPr>
            <p:cNvSpPr/>
            <p:nvPr/>
          </p:nvSpPr>
          <p:spPr>
            <a:xfrm>
              <a:off x="11110839" y="3343925"/>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30817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4178FDB-8CD8-483E-B26A-29A95B4E762C}"/>
              </a:ext>
            </a:extLst>
          </p:cNvPr>
          <p:cNvSpPr txBox="1"/>
          <p:nvPr/>
        </p:nvSpPr>
        <p:spPr>
          <a:xfrm>
            <a:off x="1066212" y="1368816"/>
            <a:ext cx="10709030" cy="2308324"/>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يقصد به تصميم الجزء الذي يشــاهده المســتخدم ضمن أي منتج فيزيائي أو رقمي، ويتم ذلك عبر اســتخدام مجموعة من العناصر والمبادئ التي تسمح بتكوين هذه التصاميم بطريقة تكون مناسبة وسهلة الاستخدام.</a:t>
            </a:r>
          </a:p>
        </p:txBody>
      </p:sp>
      <p:sp>
        <p:nvSpPr>
          <p:cNvPr id="5" name="مربع نص 4">
            <a:extLst>
              <a:ext uri="{FF2B5EF4-FFF2-40B4-BE49-F238E27FC236}">
                <a16:creationId xmlns:a16="http://schemas.microsoft.com/office/drawing/2014/main" id="{E4C2E58D-B749-4989-9205-F50E6E6948B1}"/>
              </a:ext>
            </a:extLst>
          </p:cNvPr>
          <p:cNvSpPr txBox="1"/>
          <p:nvPr/>
        </p:nvSpPr>
        <p:spPr>
          <a:xfrm>
            <a:off x="3171677" y="535252"/>
            <a:ext cx="5791200" cy="707886"/>
          </a:xfrm>
          <a:prstGeom prst="rect">
            <a:avLst/>
          </a:prstGeom>
          <a:noFill/>
        </p:spPr>
        <p:txBody>
          <a:bodyPr wrap="square">
            <a:spAutoFit/>
          </a:bodyPr>
          <a:lstStyle/>
          <a:p>
            <a:pPr algn="ctr"/>
            <a:r>
              <a:rPr lang="ar-SA" sz="4000" b="1" dirty="0">
                <a:solidFill>
                  <a:srgbClr val="C00000"/>
                </a:solidFill>
                <a:latin typeface="Calibri" panose="020F0502020204030204" pitchFamily="34" charset="0"/>
                <a:cs typeface="Calibri" panose="020F0502020204030204" pitchFamily="34" charset="0"/>
              </a:rPr>
              <a:t>التصميم المرئي </a:t>
            </a:r>
            <a:r>
              <a:rPr lang="en-US" sz="4000" b="1" dirty="0">
                <a:solidFill>
                  <a:srgbClr val="C00000"/>
                </a:solidFill>
                <a:latin typeface="Calibri" panose="020F0502020204030204" pitchFamily="34" charset="0"/>
                <a:cs typeface="Calibri" panose="020F0502020204030204" pitchFamily="34" charset="0"/>
              </a:rPr>
              <a:t>Visual Design</a:t>
            </a:r>
            <a:endParaRPr lang="ar-SA" sz="4000" b="1" dirty="0">
              <a:solidFill>
                <a:srgbClr val="C00000"/>
              </a:solidFill>
              <a:latin typeface="Calibri" panose="020F0502020204030204" pitchFamily="34" charset="0"/>
              <a:cs typeface="Calibri" panose="020F0502020204030204" pitchFamily="34" charset="0"/>
            </a:endParaRPr>
          </a:p>
        </p:txBody>
      </p:sp>
      <p:pic>
        <p:nvPicPr>
          <p:cNvPr id="4" name="صورة 3">
            <a:extLst>
              <a:ext uri="{FF2B5EF4-FFF2-40B4-BE49-F238E27FC236}">
                <a16:creationId xmlns:a16="http://schemas.microsoft.com/office/drawing/2014/main" id="{11FDBEE8-51F1-4F2E-881B-12FC984539DC}"/>
              </a:ext>
            </a:extLst>
          </p:cNvPr>
          <p:cNvPicPr>
            <a:picLocks noChangeAspect="1"/>
          </p:cNvPicPr>
          <p:nvPr/>
        </p:nvPicPr>
        <p:blipFill>
          <a:blip r:embed="rId2"/>
          <a:stretch>
            <a:fillRect/>
          </a:stretch>
        </p:blipFill>
        <p:spPr>
          <a:xfrm>
            <a:off x="1339946" y="3194537"/>
            <a:ext cx="3663463" cy="3663463"/>
          </a:xfrm>
          <a:prstGeom prst="rect">
            <a:avLst/>
          </a:prstGeom>
        </p:spPr>
      </p:pic>
    </p:spTree>
    <p:extLst>
      <p:ext uri="{BB962C8B-B14F-4D97-AF65-F5344CB8AC3E}">
        <p14:creationId xmlns:p14="http://schemas.microsoft.com/office/powerpoint/2010/main" val="373129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B5B2BD76-77A8-4C33-A63B-BA660BD893EC}"/>
              </a:ext>
            </a:extLst>
          </p:cNvPr>
          <p:cNvGrpSpPr/>
          <p:nvPr/>
        </p:nvGrpSpPr>
        <p:grpSpPr>
          <a:xfrm>
            <a:off x="8249757" y="2274370"/>
            <a:ext cx="3805143" cy="1689294"/>
            <a:chOff x="7442254" y="345218"/>
            <a:chExt cx="4415469" cy="2164638"/>
          </a:xfrm>
        </p:grpSpPr>
        <p:pic>
          <p:nvPicPr>
            <p:cNvPr id="2" name="صورة 1">
              <a:extLst>
                <a:ext uri="{FF2B5EF4-FFF2-40B4-BE49-F238E27FC236}">
                  <a16:creationId xmlns:a16="http://schemas.microsoft.com/office/drawing/2014/main" id="{E27379EE-72C6-49CA-977B-FB3D9BE679FE}"/>
                </a:ext>
              </a:extLst>
            </p:cNvPr>
            <p:cNvPicPr>
              <a:picLocks noChangeAspect="1"/>
            </p:cNvPicPr>
            <p:nvPr/>
          </p:nvPicPr>
          <p:blipFill rotWithShape="1">
            <a:blip r:embed="rId2">
              <a:clrChange>
                <a:clrFrom>
                  <a:srgbClr val="FFFFFF"/>
                </a:clrFrom>
                <a:clrTo>
                  <a:srgbClr val="FFFFFF">
                    <a:alpha val="0"/>
                  </a:srgbClr>
                </a:clrTo>
              </a:clrChange>
            </a:blip>
            <a:srcRect l="11573" t="26256" r="12120" b="28880"/>
            <a:stretch/>
          </p:blipFill>
          <p:spPr>
            <a:xfrm>
              <a:off x="7442254" y="345218"/>
              <a:ext cx="4415469" cy="2164638"/>
            </a:xfrm>
            <a:prstGeom prst="rect">
              <a:avLst/>
            </a:prstGeom>
          </p:spPr>
        </p:pic>
        <p:sp>
          <p:nvSpPr>
            <p:cNvPr id="3" name="مربع نص 2">
              <a:extLst>
                <a:ext uri="{FF2B5EF4-FFF2-40B4-BE49-F238E27FC236}">
                  <a16:creationId xmlns:a16="http://schemas.microsoft.com/office/drawing/2014/main" id="{1133F1A5-45FD-42FA-A9AA-A75EF1EEDD3C}"/>
                </a:ext>
              </a:extLst>
            </p:cNvPr>
            <p:cNvSpPr txBox="1"/>
            <p:nvPr/>
          </p:nvSpPr>
          <p:spPr>
            <a:xfrm>
              <a:off x="7568864" y="988925"/>
              <a:ext cx="3826063"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الخطوط </a:t>
              </a:r>
              <a:r>
                <a:rPr lang="en-US" sz="3600" b="1" dirty="0">
                  <a:solidFill>
                    <a:srgbClr val="FF0000"/>
                  </a:solidFill>
                  <a:latin typeface="Calibri" panose="020F0502020204030204" pitchFamily="34" charset="0"/>
                  <a:cs typeface="Calibri" panose="020F0502020204030204" pitchFamily="34" charset="0"/>
                </a:rPr>
                <a:t>Lines</a:t>
              </a:r>
              <a:endParaRPr lang="ar-SA" sz="3600" b="1" dirty="0">
                <a:latin typeface="Calibri" panose="020F0502020204030204" pitchFamily="34" charset="0"/>
                <a:cs typeface="Calibri" panose="020F0502020204030204" pitchFamily="34" charset="0"/>
              </a:endParaRPr>
            </a:p>
          </p:txBody>
        </p:sp>
      </p:grpSp>
      <p:sp>
        <p:nvSpPr>
          <p:cNvPr id="23" name="مربع نص 22">
            <a:extLst>
              <a:ext uri="{FF2B5EF4-FFF2-40B4-BE49-F238E27FC236}">
                <a16:creationId xmlns:a16="http://schemas.microsoft.com/office/drawing/2014/main" id="{56C730B1-87E5-47BD-9E2F-08A75A12607E}"/>
              </a:ext>
            </a:extLst>
          </p:cNvPr>
          <p:cNvSpPr txBox="1"/>
          <p:nvPr/>
        </p:nvSpPr>
        <p:spPr>
          <a:xfrm>
            <a:off x="2059611" y="914648"/>
            <a:ext cx="8466037" cy="769441"/>
          </a:xfrm>
          <a:prstGeom prst="rect">
            <a:avLst/>
          </a:prstGeom>
          <a:noFill/>
        </p:spPr>
        <p:txBody>
          <a:bodyPr wrap="square">
            <a:spAutoFit/>
          </a:bodyPr>
          <a:lstStyle/>
          <a:p>
            <a:pPr algn="ctr"/>
            <a:r>
              <a:rPr lang="ar-SA" sz="4400" b="1" dirty="0">
                <a:solidFill>
                  <a:srgbClr val="0070C0"/>
                </a:solidFill>
                <a:latin typeface="Calibri" panose="020F0502020204030204" pitchFamily="34" charset="0"/>
                <a:cs typeface="Calibri" panose="020F0502020204030204" pitchFamily="34" charset="0"/>
              </a:rPr>
              <a:t>عناصر التصميم المرئي </a:t>
            </a:r>
            <a:r>
              <a:rPr lang="ar-SA" sz="4400" b="1" dirty="0">
                <a:latin typeface="Calibri" panose="020F0502020204030204" pitchFamily="34" charset="0"/>
                <a:cs typeface="Calibri" panose="020F0502020204030204" pitchFamily="34" charset="0"/>
              </a:rPr>
              <a:t>في البيئة الرقمية</a:t>
            </a:r>
          </a:p>
        </p:txBody>
      </p:sp>
      <p:grpSp>
        <p:nvGrpSpPr>
          <p:cNvPr id="25" name="مجموعة 24">
            <a:extLst>
              <a:ext uri="{FF2B5EF4-FFF2-40B4-BE49-F238E27FC236}">
                <a16:creationId xmlns:a16="http://schemas.microsoft.com/office/drawing/2014/main" id="{33031F88-D270-4119-AEF3-F949FE5B36C4}"/>
              </a:ext>
            </a:extLst>
          </p:cNvPr>
          <p:cNvGrpSpPr/>
          <p:nvPr/>
        </p:nvGrpSpPr>
        <p:grpSpPr>
          <a:xfrm>
            <a:off x="4199573" y="2239814"/>
            <a:ext cx="3995629" cy="1689294"/>
            <a:chOff x="4172621" y="1988755"/>
            <a:chExt cx="3995629" cy="1689294"/>
          </a:xfrm>
        </p:grpSpPr>
        <p:pic>
          <p:nvPicPr>
            <p:cNvPr id="15" name="صورة 14">
              <a:extLst>
                <a:ext uri="{FF2B5EF4-FFF2-40B4-BE49-F238E27FC236}">
                  <a16:creationId xmlns:a16="http://schemas.microsoft.com/office/drawing/2014/main" id="{54EA09BB-EB86-48A4-ACD8-832CFA9E2675}"/>
                </a:ext>
              </a:extLst>
            </p:cNvPr>
            <p:cNvPicPr>
              <a:picLocks noChangeAspect="1"/>
            </p:cNvPicPr>
            <p:nvPr/>
          </p:nvPicPr>
          <p:blipFill rotWithShape="1">
            <a:blip r:embed="rId2">
              <a:clrChange>
                <a:clrFrom>
                  <a:srgbClr val="FFFFFF"/>
                </a:clrFrom>
                <a:clrTo>
                  <a:srgbClr val="FFFFFF">
                    <a:alpha val="0"/>
                  </a:srgbClr>
                </a:clrTo>
              </a:clrChange>
            </a:blip>
            <a:srcRect l="11573" t="26256" r="12120" b="28880"/>
            <a:stretch/>
          </p:blipFill>
          <p:spPr>
            <a:xfrm>
              <a:off x="4363107" y="1988755"/>
              <a:ext cx="3805143" cy="1689294"/>
            </a:xfrm>
            <a:prstGeom prst="rect">
              <a:avLst/>
            </a:prstGeom>
          </p:spPr>
        </p:pic>
        <p:sp>
          <p:nvSpPr>
            <p:cNvPr id="24" name="مربع نص 23">
              <a:extLst>
                <a:ext uri="{FF2B5EF4-FFF2-40B4-BE49-F238E27FC236}">
                  <a16:creationId xmlns:a16="http://schemas.microsoft.com/office/drawing/2014/main" id="{1A52EE50-33B6-4E25-B09E-589C07CAF688}"/>
                </a:ext>
              </a:extLst>
            </p:cNvPr>
            <p:cNvSpPr txBox="1"/>
            <p:nvPr/>
          </p:nvSpPr>
          <p:spPr>
            <a:xfrm>
              <a:off x="4172621" y="2408603"/>
              <a:ext cx="3991181" cy="584775"/>
            </a:xfrm>
            <a:prstGeom prst="rect">
              <a:avLst/>
            </a:prstGeom>
            <a:noFill/>
          </p:spPr>
          <p:txBody>
            <a:bodyPr wrap="square">
              <a:spAutoFit/>
            </a:bodyPr>
            <a:lstStyle/>
            <a:p>
              <a:pPr algn="ctr"/>
              <a:r>
                <a:rPr lang="ar-SA" sz="3200" b="1" dirty="0">
                  <a:latin typeface="Calibri" panose="020F0502020204030204" pitchFamily="34" charset="0"/>
                  <a:cs typeface="Calibri" panose="020F0502020204030204" pitchFamily="34" charset="0"/>
                </a:rPr>
                <a:t>الأشكال </a:t>
              </a:r>
              <a:r>
                <a:rPr lang="en-US" sz="3200" b="1" dirty="0">
                  <a:solidFill>
                    <a:srgbClr val="FF0000"/>
                  </a:solidFill>
                  <a:latin typeface="Calibri" panose="020F0502020204030204" pitchFamily="34" charset="0"/>
                  <a:cs typeface="Calibri" panose="020F0502020204030204" pitchFamily="34" charset="0"/>
                </a:rPr>
                <a:t>Shapes</a:t>
              </a:r>
              <a:r>
                <a:rPr lang="en-US" sz="3200" b="1" dirty="0">
                  <a:latin typeface="Calibri" panose="020F0502020204030204" pitchFamily="34" charset="0"/>
                  <a:cs typeface="Calibri" panose="020F0502020204030204" pitchFamily="34" charset="0"/>
                </a:rPr>
                <a:t> </a:t>
              </a:r>
              <a:endParaRPr lang="ar-SA" sz="3200" b="1" dirty="0">
                <a:latin typeface="Calibri" panose="020F0502020204030204" pitchFamily="34" charset="0"/>
                <a:cs typeface="Calibri" panose="020F0502020204030204" pitchFamily="34" charset="0"/>
              </a:endParaRPr>
            </a:p>
          </p:txBody>
        </p:sp>
      </p:grpSp>
      <p:grpSp>
        <p:nvGrpSpPr>
          <p:cNvPr id="27" name="مجموعة 26">
            <a:extLst>
              <a:ext uri="{FF2B5EF4-FFF2-40B4-BE49-F238E27FC236}">
                <a16:creationId xmlns:a16="http://schemas.microsoft.com/office/drawing/2014/main" id="{78029594-23F6-4B79-9BC9-7FCEE9D8B856}"/>
              </a:ext>
            </a:extLst>
          </p:cNvPr>
          <p:cNvGrpSpPr/>
          <p:nvPr/>
        </p:nvGrpSpPr>
        <p:grpSpPr>
          <a:xfrm>
            <a:off x="389982" y="2184275"/>
            <a:ext cx="3805143" cy="1689294"/>
            <a:chOff x="361839" y="1898660"/>
            <a:chExt cx="3805143" cy="1689294"/>
          </a:xfrm>
        </p:grpSpPr>
        <p:pic>
          <p:nvPicPr>
            <p:cNvPr id="12" name="صورة 11">
              <a:extLst>
                <a:ext uri="{FF2B5EF4-FFF2-40B4-BE49-F238E27FC236}">
                  <a16:creationId xmlns:a16="http://schemas.microsoft.com/office/drawing/2014/main" id="{6EF2EB00-B42A-4E3B-8C04-4911C3F1D4C9}"/>
                </a:ext>
              </a:extLst>
            </p:cNvPr>
            <p:cNvPicPr>
              <a:picLocks noChangeAspect="1"/>
            </p:cNvPicPr>
            <p:nvPr/>
          </p:nvPicPr>
          <p:blipFill rotWithShape="1">
            <a:blip r:embed="rId2">
              <a:clrChange>
                <a:clrFrom>
                  <a:srgbClr val="FFFFFF"/>
                </a:clrFrom>
                <a:clrTo>
                  <a:srgbClr val="FFFFFF">
                    <a:alpha val="0"/>
                  </a:srgbClr>
                </a:clrTo>
              </a:clrChange>
            </a:blip>
            <a:srcRect l="11573" t="26256" r="12120" b="28880"/>
            <a:stretch/>
          </p:blipFill>
          <p:spPr>
            <a:xfrm>
              <a:off x="361839" y="1898660"/>
              <a:ext cx="3805143" cy="1689294"/>
            </a:xfrm>
            <a:prstGeom prst="rect">
              <a:avLst/>
            </a:prstGeom>
          </p:spPr>
        </p:pic>
        <p:sp>
          <p:nvSpPr>
            <p:cNvPr id="26" name="مربع نص 25">
              <a:extLst>
                <a:ext uri="{FF2B5EF4-FFF2-40B4-BE49-F238E27FC236}">
                  <a16:creationId xmlns:a16="http://schemas.microsoft.com/office/drawing/2014/main" id="{382068E2-534A-4305-9FE1-DA146D7B69DA}"/>
                </a:ext>
              </a:extLst>
            </p:cNvPr>
            <p:cNvSpPr txBox="1"/>
            <p:nvPr/>
          </p:nvSpPr>
          <p:spPr>
            <a:xfrm>
              <a:off x="403630" y="2347047"/>
              <a:ext cx="3398640"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الكتلة </a:t>
              </a:r>
              <a:r>
                <a:rPr lang="en-US" sz="3600" b="1" dirty="0">
                  <a:solidFill>
                    <a:srgbClr val="FF0000"/>
                  </a:solidFill>
                  <a:latin typeface="Calibri" panose="020F0502020204030204" pitchFamily="34" charset="0"/>
                  <a:cs typeface="Calibri" panose="020F0502020204030204" pitchFamily="34" charset="0"/>
                </a:rPr>
                <a:t>Volume</a:t>
              </a:r>
              <a:r>
                <a:rPr lang="ar-SA" sz="36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 </a:t>
              </a:r>
            </a:p>
          </p:txBody>
        </p:sp>
      </p:grpSp>
      <p:grpSp>
        <p:nvGrpSpPr>
          <p:cNvPr id="29" name="مجموعة 28">
            <a:extLst>
              <a:ext uri="{FF2B5EF4-FFF2-40B4-BE49-F238E27FC236}">
                <a16:creationId xmlns:a16="http://schemas.microsoft.com/office/drawing/2014/main" id="{AC5B852E-9048-4931-AF53-555F6B235795}"/>
              </a:ext>
            </a:extLst>
          </p:cNvPr>
          <p:cNvGrpSpPr/>
          <p:nvPr/>
        </p:nvGrpSpPr>
        <p:grpSpPr>
          <a:xfrm>
            <a:off x="6658018" y="4583630"/>
            <a:ext cx="3805143" cy="1689294"/>
            <a:chOff x="6770839" y="4360591"/>
            <a:chExt cx="3805143" cy="1689294"/>
          </a:xfrm>
        </p:grpSpPr>
        <p:pic>
          <p:nvPicPr>
            <p:cNvPr id="21" name="صورة 20">
              <a:extLst>
                <a:ext uri="{FF2B5EF4-FFF2-40B4-BE49-F238E27FC236}">
                  <a16:creationId xmlns:a16="http://schemas.microsoft.com/office/drawing/2014/main" id="{80516E97-BE0A-49D8-9798-F5257E37C4F3}"/>
                </a:ext>
              </a:extLst>
            </p:cNvPr>
            <p:cNvPicPr>
              <a:picLocks noChangeAspect="1"/>
            </p:cNvPicPr>
            <p:nvPr/>
          </p:nvPicPr>
          <p:blipFill rotWithShape="1">
            <a:blip r:embed="rId2">
              <a:clrChange>
                <a:clrFrom>
                  <a:srgbClr val="FFFFFF"/>
                </a:clrFrom>
                <a:clrTo>
                  <a:srgbClr val="FFFFFF">
                    <a:alpha val="0"/>
                  </a:srgbClr>
                </a:clrTo>
              </a:clrChange>
            </a:blip>
            <a:srcRect l="11573" t="26256" r="12120" b="28880"/>
            <a:stretch/>
          </p:blipFill>
          <p:spPr>
            <a:xfrm>
              <a:off x="6770839" y="4360591"/>
              <a:ext cx="3805143" cy="1689294"/>
            </a:xfrm>
            <a:prstGeom prst="rect">
              <a:avLst/>
            </a:prstGeom>
          </p:spPr>
        </p:pic>
        <p:sp>
          <p:nvSpPr>
            <p:cNvPr id="28" name="مربع نص 27">
              <a:extLst>
                <a:ext uri="{FF2B5EF4-FFF2-40B4-BE49-F238E27FC236}">
                  <a16:creationId xmlns:a16="http://schemas.microsoft.com/office/drawing/2014/main" id="{686AFB4C-12E6-4C97-B645-628A5B5E9243}"/>
                </a:ext>
              </a:extLst>
            </p:cNvPr>
            <p:cNvSpPr txBox="1"/>
            <p:nvPr/>
          </p:nvSpPr>
          <p:spPr>
            <a:xfrm>
              <a:off x="6987581" y="4733793"/>
              <a:ext cx="3371657"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القيمة </a:t>
              </a:r>
              <a:r>
                <a:rPr lang="en-US" sz="3600" b="1" dirty="0">
                  <a:solidFill>
                    <a:srgbClr val="FF0000"/>
                  </a:solidFill>
                  <a:latin typeface="Calibri" panose="020F0502020204030204" pitchFamily="34" charset="0"/>
                  <a:cs typeface="Calibri" panose="020F0502020204030204" pitchFamily="34" charset="0"/>
                </a:rPr>
                <a:t>Value</a:t>
              </a:r>
              <a:r>
                <a:rPr lang="en-US" sz="3600" b="1" dirty="0">
                  <a:latin typeface="Calibri" panose="020F0502020204030204" pitchFamily="34" charset="0"/>
                  <a:cs typeface="Calibri" panose="020F0502020204030204" pitchFamily="34" charset="0"/>
                </a:rPr>
                <a:t> </a:t>
              </a:r>
              <a:endParaRPr lang="ar-SA" sz="3600" b="1" dirty="0">
                <a:latin typeface="Calibri" panose="020F0502020204030204" pitchFamily="34" charset="0"/>
                <a:cs typeface="Calibri" panose="020F0502020204030204" pitchFamily="34" charset="0"/>
              </a:endParaRPr>
            </a:p>
          </p:txBody>
        </p:sp>
      </p:grpSp>
      <p:grpSp>
        <p:nvGrpSpPr>
          <p:cNvPr id="31" name="مجموعة 30">
            <a:extLst>
              <a:ext uri="{FF2B5EF4-FFF2-40B4-BE49-F238E27FC236}">
                <a16:creationId xmlns:a16="http://schemas.microsoft.com/office/drawing/2014/main" id="{FDBB4205-CA65-40E7-A162-9F18DCB481DE}"/>
              </a:ext>
            </a:extLst>
          </p:cNvPr>
          <p:cNvGrpSpPr/>
          <p:nvPr/>
        </p:nvGrpSpPr>
        <p:grpSpPr>
          <a:xfrm>
            <a:off x="1945583" y="4583630"/>
            <a:ext cx="3805143" cy="1689294"/>
            <a:chOff x="2061970" y="4360591"/>
            <a:chExt cx="3805143" cy="1689294"/>
          </a:xfrm>
        </p:grpSpPr>
        <p:pic>
          <p:nvPicPr>
            <p:cNvPr id="18" name="صورة 17">
              <a:extLst>
                <a:ext uri="{FF2B5EF4-FFF2-40B4-BE49-F238E27FC236}">
                  <a16:creationId xmlns:a16="http://schemas.microsoft.com/office/drawing/2014/main" id="{EEECBC78-8153-4B8D-BB4A-24A6FB8F67A7}"/>
                </a:ext>
              </a:extLst>
            </p:cNvPr>
            <p:cNvPicPr>
              <a:picLocks noChangeAspect="1"/>
            </p:cNvPicPr>
            <p:nvPr/>
          </p:nvPicPr>
          <p:blipFill rotWithShape="1">
            <a:blip r:embed="rId2">
              <a:clrChange>
                <a:clrFrom>
                  <a:srgbClr val="FFFFFF"/>
                </a:clrFrom>
                <a:clrTo>
                  <a:srgbClr val="FFFFFF">
                    <a:alpha val="0"/>
                  </a:srgbClr>
                </a:clrTo>
              </a:clrChange>
            </a:blip>
            <a:srcRect l="11573" t="26256" r="12120" b="28880"/>
            <a:stretch/>
          </p:blipFill>
          <p:spPr>
            <a:xfrm>
              <a:off x="2061970" y="4360591"/>
              <a:ext cx="3805143" cy="1689294"/>
            </a:xfrm>
            <a:prstGeom prst="rect">
              <a:avLst/>
            </a:prstGeom>
          </p:spPr>
        </p:pic>
        <p:sp>
          <p:nvSpPr>
            <p:cNvPr id="30" name="مربع نص 29">
              <a:extLst>
                <a:ext uri="{FF2B5EF4-FFF2-40B4-BE49-F238E27FC236}">
                  <a16:creationId xmlns:a16="http://schemas.microsoft.com/office/drawing/2014/main" id="{C4FB4A85-0E95-4C0E-85E0-FE79513F0CEB}"/>
                </a:ext>
              </a:extLst>
            </p:cNvPr>
            <p:cNvSpPr txBox="1"/>
            <p:nvPr/>
          </p:nvSpPr>
          <p:spPr>
            <a:xfrm>
              <a:off x="2264410" y="4740841"/>
              <a:ext cx="3221209"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اللون </a:t>
              </a:r>
              <a:r>
                <a:rPr lang="en-US" sz="3600" b="1" dirty="0">
                  <a:solidFill>
                    <a:srgbClr val="FF0000"/>
                  </a:solidFill>
                  <a:latin typeface="Calibri" panose="020F0502020204030204" pitchFamily="34" charset="0"/>
                  <a:cs typeface="Calibri" panose="020F0502020204030204" pitchFamily="34" charset="0"/>
                </a:rPr>
                <a:t>Color</a:t>
              </a:r>
              <a:endParaRPr lang="ar-SA"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787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CFA4CFB-BE35-47D1-AFAC-55793EA1B3A1}"/>
              </a:ext>
            </a:extLst>
          </p:cNvPr>
          <p:cNvSpPr txBox="1"/>
          <p:nvPr/>
        </p:nvSpPr>
        <p:spPr>
          <a:xfrm>
            <a:off x="685232" y="994655"/>
            <a:ext cx="11102890" cy="3539430"/>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تعد الخطوط من أبســط عناصر التصميم المرئي، فلا يمكن أن تجد أي تصميم</a:t>
            </a:r>
          </a:p>
          <a:p>
            <a:r>
              <a:rPr lang="ar-SA" sz="3200" b="1" dirty="0">
                <a:latin typeface="Calibri" panose="020F0502020204030204" pitchFamily="34" charset="0"/>
                <a:cs typeface="Calibri" panose="020F0502020204030204" pitchFamily="34" charset="0"/>
              </a:rPr>
              <a:t> لا يحتوي على خطوط بشكل ما، </a:t>
            </a:r>
          </a:p>
          <a:p>
            <a:r>
              <a:rPr lang="ar-SA" sz="3200" b="1" u="sng" dirty="0">
                <a:solidFill>
                  <a:srgbClr val="C00000"/>
                </a:solidFill>
                <a:latin typeface="Calibri" panose="020F0502020204030204" pitchFamily="34" charset="0"/>
                <a:cs typeface="Calibri" panose="020F0502020204030204" pitchFamily="34" charset="0"/>
              </a:rPr>
              <a:t>خواص الخطوط : </a:t>
            </a:r>
          </a:p>
          <a:p>
            <a:pPr marL="457200" indent="-457200">
              <a:buFont typeface="Arial" panose="020B0604020202020204" pitchFamily="34" charset="0"/>
              <a:buChar char="•"/>
            </a:pPr>
            <a:r>
              <a:rPr lang="ar-SA" sz="3200" b="1" dirty="0">
                <a:solidFill>
                  <a:srgbClr val="005C2A"/>
                </a:solidFill>
                <a:latin typeface="Calibri" panose="020F0502020204030204" pitchFamily="34" charset="0"/>
                <a:cs typeface="Calibri" panose="020F0502020204030204" pitchFamily="34" charset="0"/>
              </a:rPr>
              <a:t>خطــوط مســتقيمة. </a:t>
            </a:r>
          </a:p>
          <a:p>
            <a:pPr marL="457200" indent="-457200">
              <a:buFont typeface="Arial" panose="020B0604020202020204" pitchFamily="34" charset="0"/>
              <a:buChar char="•"/>
            </a:pPr>
            <a:r>
              <a:rPr lang="ar-SA" sz="3200" b="1" dirty="0">
                <a:solidFill>
                  <a:srgbClr val="0070C0"/>
                </a:solidFill>
                <a:latin typeface="Calibri" panose="020F0502020204030204" pitchFamily="34" charset="0"/>
                <a:cs typeface="Calibri" panose="020F0502020204030204" pitchFamily="34" charset="0"/>
              </a:rPr>
              <a:t>خطوط مائلة .</a:t>
            </a:r>
          </a:p>
          <a:p>
            <a:pPr marL="457200" indent="-457200">
              <a:buFont typeface="Arial" panose="020B0604020202020204" pitchFamily="34" charset="0"/>
              <a:buChar char="•"/>
            </a:pPr>
            <a:r>
              <a:rPr lang="ar-SA" sz="3200" b="1" dirty="0">
                <a:solidFill>
                  <a:schemeClr val="accent2">
                    <a:lumMod val="75000"/>
                  </a:schemeClr>
                </a:solidFill>
                <a:latin typeface="Calibri" panose="020F0502020204030204" pitchFamily="34" charset="0"/>
                <a:cs typeface="Calibri" panose="020F0502020204030204" pitchFamily="34" charset="0"/>
              </a:rPr>
              <a:t>خطوط بســماكات مختلفــة.</a:t>
            </a:r>
          </a:p>
          <a:p>
            <a:pPr marL="457200" indent="-457200">
              <a:buFont typeface="Arial" panose="020B0604020202020204" pitchFamily="34" charset="0"/>
              <a:buChar char="•"/>
            </a:pPr>
            <a:r>
              <a:rPr lang="ar-SA" sz="3200" b="1" dirty="0">
                <a:solidFill>
                  <a:schemeClr val="accent4">
                    <a:lumMod val="75000"/>
                  </a:schemeClr>
                </a:solidFill>
                <a:latin typeface="Calibri" panose="020F0502020204030204" pitchFamily="34" charset="0"/>
                <a:cs typeface="Calibri" panose="020F0502020204030204" pitchFamily="34" charset="0"/>
              </a:rPr>
              <a:t>خطوط متقطعة.</a:t>
            </a:r>
          </a:p>
        </p:txBody>
      </p:sp>
      <p:sp>
        <p:nvSpPr>
          <p:cNvPr id="6" name="مربع نص 5">
            <a:extLst>
              <a:ext uri="{FF2B5EF4-FFF2-40B4-BE49-F238E27FC236}">
                <a16:creationId xmlns:a16="http://schemas.microsoft.com/office/drawing/2014/main" id="{0CD18886-CE2B-47B9-B855-C952A0005B36}"/>
              </a:ext>
            </a:extLst>
          </p:cNvPr>
          <p:cNvSpPr txBox="1"/>
          <p:nvPr/>
        </p:nvSpPr>
        <p:spPr>
          <a:xfrm>
            <a:off x="4182968" y="172997"/>
            <a:ext cx="3826063"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الخطوط </a:t>
            </a:r>
            <a:r>
              <a:rPr lang="en-US" sz="3600" b="1" dirty="0">
                <a:solidFill>
                  <a:srgbClr val="FF0000"/>
                </a:solidFill>
                <a:latin typeface="Calibri" panose="020F0502020204030204" pitchFamily="34" charset="0"/>
                <a:cs typeface="Calibri" panose="020F0502020204030204" pitchFamily="34" charset="0"/>
              </a:rPr>
              <a:t>Lines</a:t>
            </a:r>
            <a:endParaRPr lang="ar-SA" sz="3600" b="1" dirty="0">
              <a:latin typeface="Calibri" panose="020F0502020204030204" pitchFamily="34" charset="0"/>
              <a:cs typeface="Calibri" panose="020F0502020204030204" pitchFamily="34" charset="0"/>
            </a:endParaRPr>
          </a:p>
        </p:txBody>
      </p:sp>
      <p:pic>
        <p:nvPicPr>
          <p:cNvPr id="8" name="صورة 7">
            <a:extLst>
              <a:ext uri="{FF2B5EF4-FFF2-40B4-BE49-F238E27FC236}">
                <a16:creationId xmlns:a16="http://schemas.microsoft.com/office/drawing/2014/main" id="{298AB3B4-7B1A-4DD9-BEA4-E646EC8081B2}"/>
              </a:ext>
            </a:extLst>
          </p:cNvPr>
          <p:cNvPicPr>
            <a:picLocks noChangeAspect="1"/>
          </p:cNvPicPr>
          <p:nvPr/>
        </p:nvPicPr>
        <p:blipFill>
          <a:blip r:embed="rId2"/>
          <a:stretch>
            <a:fillRect/>
          </a:stretch>
        </p:blipFill>
        <p:spPr>
          <a:xfrm>
            <a:off x="1250310" y="2092661"/>
            <a:ext cx="3349825" cy="2784793"/>
          </a:xfrm>
          <a:prstGeom prst="rect">
            <a:avLst/>
          </a:prstGeom>
        </p:spPr>
      </p:pic>
      <p:sp>
        <p:nvSpPr>
          <p:cNvPr id="10" name="مربع نص 9">
            <a:extLst>
              <a:ext uri="{FF2B5EF4-FFF2-40B4-BE49-F238E27FC236}">
                <a16:creationId xmlns:a16="http://schemas.microsoft.com/office/drawing/2014/main" id="{1A0402AB-B35B-4CDC-BF4E-6A0670FBF6E0}"/>
              </a:ext>
            </a:extLst>
          </p:cNvPr>
          <p:cNvSpPr txBox="1"/>
          <p:nvPr/>
        </p:nvSpPr>
        <p:spPr>
          <a:xfrm>
            <a:off x="309489" y="5220823"/>
            <a:ext cx="11276033" cy="954107"/>
          </a:xfrm>
          <a:prstGeom prst="rect">
            <a:avLst/>
          </a:prstGeom>
          <a:noFill/>
        </p:spPr>
        <p:txBody>
          <a:bodyPr wrap="square">
            <a:spAutoFit/>
          </a:bodyPr>
          <a:lstStyle/>
          <a:p>
            <a:r>
              <a:rPr lang="ar-SA" sz="2800" b="1" dirty="0">
                <a:latin typeface="Calibri" panose="020F0502020204030204" pitchFamily="34" charset="0"/>
                <a:cs typeface="Calibri" panose="020F0502020204030204" pitchFamily="34" charset="0"/>
              </a:rPr>
              <a:t>هذه الخــواص توفر للخطوط مرونة كبيرة، تســاعد المصمم في توظيفها فــي الكثير من الأماكن ضمن التصميم، مثل: فصل العناصر عن بعضها أو الإشارة إلى جزئيات محددة ضمن التصميم.</a:t>
            </a:r>
            <a:endParaRPr lang="ar-SA" sz="2800" dirty="0"/>
          </a:p>
        </p:txBody>
      </p:sp>
    </p:spTree>
    <p:extLst>
      <p:ext uri="{BB962C8B-B14F-4D97-AF65-F5344CB8AC3E}">
        <p14:creationId xmlns:p14="http://schemas.microsoft.com/office/powerpoint/2010/main" val="259402645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2634</TotalTime>
  <Words>1049</Words>
  <Application>Microsoft Office PowerPoint</Application>
  <PresentationFormat>شاشة عريضة</PresentationFormat>
  <Paragraphs>120</Paragraphs>
  <Slides>29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29</vt:i4>
      </vt:variant>
    </vt:vector>
  </HeadingPairs>
  <TitlesOfParts>
    <vt:vector size="34"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167</cp:revision>
  <dcterms:created xsi:type="dcterms:W3CDTF">2023-09-15T03:05:05Z</dcterms:created>
  <dcterms:modified xsi:type="dcterms:W3CDTF">2023-12-15T18:41:05Z</dcterms:modified>
</cp:coreProperties>
</file>