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3"/>
  </p:notesMasterIdLst>
  <p:sldIdLst>
    <p:sldId id="257" r:id="rId2"/>
    <p:sldId id="11088945" r:id="rId3"/>
    <p:sldId id="262" r:id="rId4"/>
    <p:sldId id="11088946" r:id="rId5"/>
    <p:sldId id="266" r:id="rId6"/>
    <p:sldId id="278" r:id="rId7"/>
    <p:sldId id="11089047" r:id="rId8"/>
    <p:sldId id="11089046" r:id="rId9"/>
    <p:sldId id="11089052" r:id="rId10"/>
    <p:sldId id="11089048" r:id="rId11"/>
    <p:sldId id="11089049" r:id="rId12"/>
    <p:sldId id="11089050" r:id="rId13"/>
    <p:sldId id="11089051" r:id="rId14"/>
    <p:sldId id="11089053" r:id="rId15"/>
    <p:sldId id="11089060" r:id="rId16"/>
    <p:sldId id="11089054" r:id="rId17"/>
    <p:sldId id="11089072" r:id="rId18"/>
    <p:sldId id="11089055" r:id="rId19"/>
    <p:sldId id="11089056" r:id="rId20"/>
    <p:sldId id="11089057" r:id="rId21"/>
    <p:sldId id="11089058" r:id="rId22"/>
    <p:sldId id="11088976" r:id="rId23"/>
    <p:sldId id="11089061" r:id="rId24"/>
    <p:sldId id="11089062" r:id="rId25"/>
    <p:sldId id="11089067" r:id="rId26"/>
    <p:sldId id="11089059" r:id="rId27"/>
    <p:sldId id="11089063" r:id="rId28"/>
    <p:sldId id="11089069" r:id="rId29"/>
    <p:sldId id="11089070" r:id="rId30"/>
    <p:sldId id="11089068" r:id="rId31"/>
    <p:sldId id="11089071" r:id="rId3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028F"/>
    <a:srgbClr val="0C8190"/>
    <a:srgbClr val="E6FFD7"/>
    <a:srgbClr val="005C2A"/>
    <a:srgbClr val="E2C9E7"/>
    <a:srgbClr val="C9E7E6"/>
    <a:srgbClr val="DDF4C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299F0F-50C9-4A85-B8BB-37DAAB4FA565}" v="527" dt="2023-12-04T19:43:57.6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نمط فاتح 1 - تميي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نمط فاتح 1 - تميي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706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al ali" userId="edb0f116218d3443" providerId="LiveId" clId="{8A2DB28C-072D-40E1-A24B-A5E0B52D10C2}"/>
    <pc:docChg chg="modSld">
      <pc:chgData name="manal ali" userId="edb0f116218d3443" providerId="LiveId" clId="{8A2DB28C-072D-40E1-A24B-A5E0B52D10C2}" dt="2023-12-04T19:53:25.815" v="1" actId="1076"/>
      <pc:docMkLst>
        <pc:docMk/>
      </pc:docMkLst>
      <pc:sldChg chg="modSp mod">
        <pc:chgData name="manal ali" userId="edb0f116218d3443" providerId="LiveId" clId="{8A2DB28C-072D-40E1-A24B-A5E0B52D10C2}" dt="2023-12-04T19:53:25.815" v="1" actId="1076"/>
        <pc:sldMkLst>
          <pc:docMk/>
          <pc:sldMk cId="2755312304" sldId="257"/>
        </pc:sldMkLst>
        <pc:spChg chg="mod">
          <ac:chgData name="manal ali" userId="edb0f116218d3443" providerId="LiveId" clId="{8A2DB28C-072D-40E1-A24B-A5E0B52D10C2}" dt="2023-12-04T19:53:22.237" v="0" actId="20577"/>
          <ac:spMkLst>
            <pc:docMk/>
            <pc:sldMk cId="2755312304" sldId="257"/>
            <ac:spMk id="2" creationId="{64C594DF-C8BA-4BD4-B89D-AAD873E525ED}"/>
          </ac:spMkLst>
        </pc:spChg>
        <pc:spChg chg="mod">
          <ac:chgData name="manal ali" userId="edb0f116218d3443" providerId="LiveId" clId="{8A2DB28C-072D-40E1-A24B-A5E0B52D10C2}" dt="2023-12-04T19:53:25.815" v="1" actId="1076"/>
          <ac:spMkLst>
            <pc:docMk/>
            <pc:sldMk cId="2755312304" sldId="257"/>
            <ac:spMk id="4" creationId="{FAAA6773-084B-412F-B781-A41816619E0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BFD88D5-1A49-439C-91C7-33ABCCD97D18}" type="datetimeFigureOut">
              <a:rPr lang="ar-SA" smtClean="0"/>
              <a:t>29/05/45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9AC2A68-31C3-4AF0-98F9-B3488F3ABA0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6755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EBAA35-C8DD-452E-8E6D-B946964F9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E210F16-3E02-4207-A426-D84D6D25D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43EE003-A962-4808-A44D-58E2DB7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FA78-CFEE-45BB-BEFE-EAB117113CA6}" type="datetimeFigureOut">
              <a:rPr lang="ar-SA" smtClean="0"/>
              <a:t>29/05/45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450E147-138D-48D4-8951-2D00639C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824EB53-FAA3-45E8-8296-AE4A3E1A3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1627-73E6-4E20-8D08-33BA56685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7324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8061EDF-52EE-4F91-8B35-D3A4AA2B5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312CA99-0B6E-4E11-B37D-DF011E8C0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E057BC4-A488-47B1-BA2D-A163DC132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FA78-CFEE-45BB-BEFE-EAB117113CA6}" type="datetimeFigureOut">
              <a:rPr lang="ar-SA" smtClean="0"/>
              <a:t>29/05/45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97A815C-1155-44BD-AAF4-AD5B4AB97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27F29F2-F2C7-4ECD-9526-7AED01790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1627-73E6-4E20-8D08-33BA56685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406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3860931-7559-4F72-A397-46CBEEE27F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1A4B0E1-0C5E-4D08-8F09-392E8AA04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1D7D137-BF19-49B7-9DFF-0DE28EB3E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FA78-CFEE-45BB-BEFE-EAB117113CA6}" type="datetimeFigureOut">
              <a:rPr lang="ar-SA" smtClean="0"/>
              <a:t>29/05/45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071135-D939-45B6-A0A3-921742176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BAA50E0-61F2-4617-8C52-0E567C4A4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1627-73E6-4E20-8D08-33BA56685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428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12F973C-7EFD-4561-9DBE-2EFB74B28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D5C8414-DDC7-403C-9396-AF1CD9416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CE8EC-958A-40AA-993C-E1E81C2BD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FA78-CFEE-45BB-BEFE-EAB117113CA6}" type="datetimeFigureOut">
              <a:rPr lang="ar-SA" smtClean="0"/>
              <a:t>29/05/45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42167C5-55D0-4E7C-9352-710B69E29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E8ED422-F2F7-4214-89B8-4697D200C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1627-73E6-4E20-8D08-33BA56685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771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D9B366-270E-448A-8410-A9D5FD7EA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803F301-31AC-426D-82FA-2E53010A5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6C03DE-D4DC-41B6-9203-ED982C36F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FA78-CFEE-45BB-BEFE-EAB117113CA6}" type="datetimeFigureOut">
              <a:rPr lang="ar-SA" smtClean="0"/>
              <a:t>29/05/45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310378D-C0D8-4A2F-AE5F-62106EDB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C022686-D551-49B5-A935-F717B85F4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1627-73E6-4E20-8D08-33BA56685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074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3DAAA1F-17F7-47A0-AF0D-4628BC723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97CB441-0593-4069-974D-5FD919437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DB56F93-DCCC-4D95-933C-3C59ED2A5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D28884D-6921-4EFD-B560-B23AB0072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FA78-CFEE-45BB-BEFE-EAB117113CA6}" type="datetimeFigureOut">
              <a:rPr lang="ar-SA" smtClean="0"/>
              <a:t>29/05/45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9B63AD1-BDD2-4E19-8E2C-9EABAFA1D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07998C0-CB78-4A65-BCD6-0A8FA2C49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1627-73E6-4E20-8D08-33BA56685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319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6AB750-9E24-4A8B-92AD-43452DFE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3F669A7-7BF1-4BA3-94FE-6BF350431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2FDDD32-075D-4FB3-827F-00E8F4773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F7BBCE9-FCA5-475D-BDB7-AAB95089A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677F22C-8605-4381-B84D-C20756DBAC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AD40D23-A55A-473C-9A6E-B030BDC7D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FA78-CFEE-45BB-BEFE-EAB117113CA6}" type="datetimeFigureOut">
              <a:rPr lang="ar-SA" smtClean="0"/>
              <a:t>29/05/45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38867DF-935E-42F8-AF57-B332EBE11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3C77416-73BD-4956-A045-F73C63C35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1627-73E6-4E20-8D08-33BA56685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5362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EEE8E7-D043-4484-90A6-11758A4E8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F87F698-9F6D-49EB-B97B-CE4C36557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FA78-CFEE-45BB-BEFE-EAB117113CA6}" type="datetimeFigureOut">
              <a:rPr lang="ar-SA" smtClean="0"/>
              <a:t>29/05/45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C12A80F-D16C-40E8-A191-20A3BC0B3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7D579A4-C4EB-43EB-A1C7-C00BF6F9B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1627-73E6-4E20-8D08-33BA56685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897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7C14046-5C7F-4CFD-8C29-E035BBE0B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FA78-CFEE-45BB-BEFE-EAB117113CA6}" type="datetimeFigureOut">
              <a:rPr lang="ar-SA" smtClean="0"/>
              <a:t>29/05/45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336038F-CBFD-4E54-8623-66DA16420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F94E313-DEAF-4253-BE7A-4B6A9F302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1627-73E6-4E20-8D08-33BA56685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709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FC05F6-714F-49C9-81D2-494B513E0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C765DA8-A7F3-4ED7-BD3D-CA05A9D8A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96C8D74-3AA1-45E2-BA99-9CD1639FD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599B082-2D19-4253-BC3E-C634C5CCB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FA78-CFEE-45BB-BEFE-EAB117113CA6}" type="datetimeFigureOut">
              <a:rPr lang="ar-SA" smtClean="0"/>
              <a:t>29/05/45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C0D94A7-6212-45B0-B632-40F3C9BCE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CEEF711-8EFC-4718-9478-ADB377521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1627-73E6-4E20-8D08-33BA56685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310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457B9A-30A2-4A5B-BEE3-6D75C1778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CE05158-8D22-4C46-9E86-4DAF026CBE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B21E407-210C-40A6-97F7-22F978929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FF1A00A-7B9C-410D-8615-0C8FCB4B4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FA78-CFEE-45BB-BEFE-EAB117113CA6}" type="datetimeFigureOut">
              <a:rPr lang="ar-SA" smtClean="0"/>
              <a:t>29/05/45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62C045D-8500-400C-B10F-E8272449D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7457862-102A-4F0C-8170-937A04BEB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1627-73E6-4E20-8D08-33BA56685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0488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96797F9-380C-441F-99A0-4B27CD106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B1115CD-8E47-43C0-8848-21993208B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7B75C26-DC9C-4F82-9F9F-A646CEEE77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DFA78-CFEE-45BB-BEFE-EAB117113CA6}" type="datetimeFigureOut">
              <a:rPr lang="ar-SA" smtClean="0"/>
              <a:t>29/05/45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7E55E37-9096-485B-8702-CC2F49035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4C9BC09-C33F-435A-99A6-666BFD9E6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A1627-73E6-4E20-8D08-33BA56685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356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4C594DF-C8BA-4BD4-B89D-AAD873E525ED}"/>
              </a:ext>
            </a:extLst>
          </p:cNvPr>
          <p:cNvSpPr txBox="1"/>
          <p:nvPr/>
        </p:nvSpPr>
        <p:spPr>
          <a:xfrm>
            <a:off x="5589638" y="2023445"/>
            <a:ext cx="621890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latin typeface="Calibri" panose="020F0502020204030204" pitchFamily="34" charset="0"/>
                <a:cs typeface="Calibri" panose="020F0502020204030204" pitchFamily="34" charset="0"/>
              </a:rPr>
              <a:t>مقرر التصميم الرقمي 1-2</a:t>
            </a:r>
          </a:p>
          <a:p>
            <a:pPr algn="ctr"/>
            <a:r>
              <a:rPr lang="ar-SA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السنة الثالثة ) مسار عام</a:t>
            </a:r>
          </a:p>
          <a:p>
            <a:pPr algn="ctr"/>
            <a:r>
              <a:rPr lang="ar-SA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الفصل الدراسي الثاني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AAA6773-084B-412F-B781-A41816619E0F}"/>
              </a:ext>
            </a:extLst>
          </p:cNvPr>
          <p:cNvSpPr txBox="1"/>
          <p:nvPr/>
        </p:nvSpPr>
        <p:spPr>
          <a:xfrm>
            <a:off x="5710083" y="5188463"/>
            <a:ext cx="60984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atin typeface="Calibri" panose="020F0502020204030204" pitchFamily="34" charset="0"/>
                <a:cs typeface="DecoType Naskh Special" panose="02010000000000000000" pitchFamily="2" charset="-78"/>
              </a:rPr>
              <a:t>المعلمة : نجود دحمان </a:t>
            </a:r>
          </a:p>
        </p:txBody>
      </p:sp>
    </p:spTree>
    <p:extLst>
      <p:ext uri="{BB962C8B-B14F-4D97-AF65-F5344CB8AC3E}">
        <p14:creationId xmlns:p14="http://schemas.microsoft.com/office/powerpoint/2010/main" val="2755312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D0951E51-ADB2-446F-B7A7-6CDF98E5AED1}"/>
              </a:ext>
            </a:extLst>
          </p:cNvPr>
          <p:cNvSpPr txBox="1"/>
          <p:nvPr/>
        </p:nvSpPr>
        <p:spPr>
          <a:xfrm>
            <a:off x="1197951" y="478520"/>
            <a:ext cx="10093717" cy="822305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أولاً: تسجيل الدخول على </a:t>
            </a:r>
            <a:r>
              <a:rPr lang="en-US" sz="3200" b="1" dirty="0">
                <a:solidFill>
                  <a:srgbClr val="0070C0"/>
                </a:solidFill>
              </a:rPr>
              <a:t>creativecloud.adobe.com/apps </a:t>
            </a:r>
            <a:endParaRPr lang="ar-SA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D77F79A-282B-4970-AC9F-306C10E3101C}"/>
              </a:ext>
            </a:extLst>
          </p:cNvPr>
          <p:cNvSpPr txBox="1"/>
          <p:nvPr/>
        </p:nvSpPr>
        <p:spPr>
          <a:xfrm>
            <a:off x="4234375" y="1547446"/>
            <a:ext cx="755200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تعد حزمة </a:t>
            </a:r>
            <a:r>
              <a:rPr lang="en-US" sz="3200" b="1" dirty="0">
                <a:solidFill>
                  <a:srgbClr val="A602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Adobe Creative Cloud </a:t>
            </a:r>
            <a:r>
              <a:rPr lang="ar-SA" sz="3200" b="1" dirty="0">
                <a:solidFill>
                  <a:srgbClr val="A602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ar-SA" sz="3600" b="1" dirty="0">
              <a:solidFill>
                <a:srgbClr val="A6028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مكتبة متكاملة لأدوات التصميم وإدارة الملفات وعرضها من خلال مكتبات ومستندات ســحابية ونماذج أولية وأعمال إبداعية</a:t>
            </a:r>
            <a:endParaRPr lang="ar-SA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4A43AF3-71EF-4E39-9773-67A5279294E4}"/>
              </a:ext>
            </a:extLst>
          </p:cNvPr>
          <p:cNvSpPr txBox="1"/>
          <p:nvPr/>
        </p:nvSpPr>
        <p:spPr>
          <a:xfrm>
            <a:off x="4302368" y="4652333"/>
            <a:ext cx="71065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ولبدء العمل على برنامج 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Adobe XD </a:t>
            </a:r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أحد البرامج التي تســاعد في تصميم واجهة الموقع</a:t>
            </a:r>
          </a:p>
          <a:p>
            <a:pPr algn="ctr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أو التطبيقات.</a:t>
            </a:r>
            <a:endParaRPr lang="ar-SA" sz="3200" dirty="0"/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9119363B-2762-4421-B623-B66AEDD9B77F}"/>
              </a:ext>
            </a:extLst>
          </p:cNvPr>
          <p:cNvGrpSpPr/>
          <p:nvPr/>
        </p:nvGrpSpPr>
        <p:grpSpPr>
          <a:xfrm>
            <a:off x="405618" y="1815631"/>
            <a:ext cx="3295064" cy="3667415"/>
            <a:chOff x="783102" y="2293932"/>
            <a:chExt cx="3295064" cy="3667415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484AE1C7-E62E-4510-8C79-FAF86BDA58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l="15468" t="50305" r="21010"/>
            <a:stretch/>
          </p:blipFill>
          <p:spPr>
            <a:xfrm>
              <a:off x="783102" y="4250950"/>
              <a:ext cx="3295064" cy="1710397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B99F5DD3-880E-4B8E-829D-19AFB732A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5435" y="2293932"/>
              <a:ext cx="1710397" cy="17103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7580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4896AD0-A567-4F23-A19F-8FBAF54B9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424" y="780808"/>
            <a:ext cx="10309151" cy="57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80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BA54F377-6C06-4DA6-8067-86C7FB605626}"/>
              </a:ext>
            </a:extLst>
          </p:cNvPr>
          <p:cNvSpPr txBox="1"/>
          <p:nvPr/>
        </p:nvSpPr>
        <p:spPr>
          <a:xfrm>
            <a:off x="1094934" y="342873"/>
            <a:ext cx="10002129" cy="822305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ثانيًا: اختيار تثبيت (أو تنزيل) تطبيق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XD </a:t>
            </a: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 من بين التطبيقات.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BF54EB8-D3CE-46D2-B787-293E33E85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40" y="1658159"/>
            <a:ext cx="10420319" cy="519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75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C9D93AB-B51E-47CF-BE94-CD06213C9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363" y="681167"/>
            <a:ext cx="3849273" cy="384927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B9344DFD-F014-45C2-A730-B46A2F3832A5}"/>
              </a:ext>
            </a:extLst>
          </p:cNvPr>
          <p:cNvSpPr txBox="1"/>
          <p:nvPr/>
        </p:nvSpPr>
        <p:spPr>
          <a:xfrm>
            <a:off x="795998" y="4858101"/>
            <a:ext cx="100935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5400" b="1" dirty="0">
                <a:latin typeface="Calibri" panose="020F0502020204030204" pitchFamily="34" charset="0"/>
                <a:cs typeface="Calibri" panose="020F0502020204030204" pitchFamily="34" charset="0"/>
              </a:rPr>
              <a:t>برنامج أدوبي إكس دي </a:t>
            </a:r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Adobe XD </a:t>
            </a:r>
            <a:endParaRPr lang="ar-SA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528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806D7611-95B3-44DE-AE0F-9D103AA187D9}"/>
              </a:ext>
            </a:extLst>
          </p:cNvPr>
          <p:cNvSpPr txBox="1"/>
          <p:nvPr/>
        </p:nvSpPr>
        <p:spPr>
          <a:xfrm>
            <a:off x="363415" y="645666"/>
            <a:ext cx="1146517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يعــد برنامج 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Adobe XD </a:t>
            </a:r>
            <a:r>
              <a:rPr lang="ar-SA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من البرامــج المميزة لتصميم الواجهات للمواقــع أو التطبيقات</a:t>
            </a:r>
          </a:p>
          <a:p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 وظهرت النســخة الأولى منه في عام 2015 م </a:t>
            </a:r>
          </a:p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بغــرض تدعيم عملية التصميم الرقمي للواجهات</a:t>
            </a:r>
          </a:p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ببرنامج يســهل العمــل على مصممي واجهات المســتخدم</a:t>
            </a:r>
          </a:p>
          <a:p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 فمصمم واجهــة المســتخدم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UI Designer</a:t>
            </a:r>
            <a:endParaRPr lang="ar-SA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لا يقوم ببرمجة الموقع وكتابة النص البرمجي </a:t>
            </a:r>
          </a:p>
          <a:p>
            <a:r>
              <a:rPr lang="ar-SA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لأنها من عمل مصمم تجربة المســتخدم</a:t>
            </a:r>
            <a:endParaRPr lang="en-US" sz="36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2DDC2D0-B61A-419E-906D-0797F679E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" y="3684667"/>
            <a:ext cx="2970628" cy="297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08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472B8D21-7952-4D0F-9E80-D091897D26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t="17054" b="18554"/>
          <a:stretch/>
        </p:blipFill>
        <p:spPr>
          <a:xfrm>
            <a:off x="2167731" y="413211"/>
            <a:ext cx="8228293" cy="524200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E687FF86-3216-4731-A493-0235CF0A2F85}"/>
              </a:ext>
            </a:extLst>
          </p:cNvPr>
          <p:cNvSpPr txBox="1"/>
          <p:nvPr/>
        </p:nvSpPr>
        <p:spPr>
          <a:xfrm>
            <a:off x="2967177" y="2175470"/>
            <a:ext cx="6629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6000" b="1" dirty="0">
                <a:latin typeface="Calibri" panose="020F0502020204030204" pitchFamily="34" charset="0"/>
                <a:cs typeface="Calibri" panose="020F0502020204030204" pitchFamily="34" charset="0"/>
              </a:rPr>
              <a:t>مميزات مثالية لبرنامج</a:t>
            </a:r>
          </a:p>
          <a:p>
            <a:pPr algn="ctr"/>
            <a:r>
              <a:rPr lang="ar-SA" sz="6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Adobe Design </a:t>
            </a:r>
            <a:r>
              <a:rPr lang="en-US" sz="5400" b="1" dirty="0">
                <a:solidFill>
                  <a:srgbClr val="A602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XD</a:t>
            </a:r>
            <a:endParaRPr lang="ar-SA" sz="6000" b="1" dirty="0">
              <a:solidFill>
                <a:srgbClr val="A6028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91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0534753C-758A-4296-B127-BD0F5036E0D2}"/>
              </a:ext>
            </a:extLst>
          </p:cNvPr>
          <p:cNvSpPr txBox="1"/>
          <p:nvPr/>
        </p:nvSpPr>
        <p:spPr>
          <a:xfrm>
            <a:off x="970670" y="1166842"/>
            <a:ext cx="1099038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ar-SA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يدعم 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Adobe XD </a:t>
            </a:r>
            <a:r>
              <a:rPr lang="ar-SA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حاجة المصممين لإنشاء الرسم اليدوي مما يزيد من سهولة ومرونة التعامل مع البرنامج.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ar-SA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يمكن الاستفادة من مميزات البرنامج في النسخة المجانية المحدودة والتدرب على كافة المزايا التي يقدمها البرنامج.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ar-SA" sz="36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 التركيز على واجهات المستخدم والتخصص في تصميمها بتوفير مساحة عمل مبسطة وفعالة.</a:t>
            </a:r>
          </a:p>
        </p:txBody>
      </p:sp>
    </p:spTree>
    <p:extLst>
      <p:ext uri="{BB962C8B-B14F-4D97-AF65-F5344CB8AC3E}">
        <p14:creationId xmlns:p14="http://schemas.microsoft.com/office/powerpoint/2010/main" val="112719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0534753C-758A-4296-B127-BD0F5036E0D2}"/>
              </a:ext>
            </a:extLst>
          </p:cNvPr>
          <p:cNvSpPr txBox="1"/>
          <p:nvPr/>
        </p:nvSpPr>
        <p:spPr>
          <a:xfrm>
            <a:off x="762584" y="956604"/>
            <a:ext cx="10666831" cy="4443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ar-SA" sz="4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أدوات التعديل تعتمد على السحب والافلات مع عدد غير محدود من اللوحات الفنية.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ar-SA" sz="40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ar-SA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يدعم وظائف الرسوم المتحركة والفيديو وتأثيرات الحركة.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ar-SA" sz="4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 يسمح بمشاركة النماذج الأولية التفاعلية والأصول مع المطورين.</a:t>
            </a:r>
          </a:p>
        </p:txBody>
      </p:sp>
    </p:spTree>
    <p:extLst>
      <p:ext uri="{BB962C8B-B14F-4D97-AF65-F5344CB8AC3E}">
        <p14:creationId xmlns:p14="http://schemas.microsoft.com/office/powerpoint/2010/main" val="297076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F42FEB88-89F2-476A-AF9E-F917D6264304}"/>
              </a:ext>
            </a:extLst>
          </p:cNvPr>
          <p:cNvSpPr txBox="1"/>
          <p:nvPr/>
        </p:nvSpPr>
        <p:spPr>
          <a:xfrm>
            <a:off x="1420837" y="469482"/>
            <a:ext cx="9566031" cy="885885"/>
          </a:xfrm>
          <a:prstGeom prst="roundRect">
            <a:avLst>
              <a:gd name="adj" fmla="val 34629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ثالثًا: التعريف بواجهة صفحة برنامج </a:t>
            </a:r>
            <a:r>
              <a:rPr lang="en-US" sz="4000" b="1" dirty="0"/>
              <a:t>Adobe XD</a:t>
            </a:r>
            <a:endParaRPr lang="ar-SA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976B032-5FC5-4DE7-86BA-50D004075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783" y="1680084"/>
            <a:ext cx="8485686" cy="470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74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6DA5360D-DA56-410C-A909-3B70A3583772}"/>
              </a:ext>
            </a:extLst>
          </p:cNvPr>
          <p:cNvSpPr txBox="1"/>
          <p:nvPr/>
        </p:nvSpPr>
        <p:spPr>
          <a:xfrm>
            <a:off x="4206240" y="797510"/>
            <a:ext cx="779819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ملف جديد: 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 New </a:t>
            </a:r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لإنشاء مشروع جديد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ar-SA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فتح: 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 مشروع سابق.</a:t>
            </a:r>
          </a:p>
          <a:p>
            <a:r>
              <a:rPr lang="ar-SA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الرئيسية: 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 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 شاشة بدء البرنامج. </a:t>
            </a:r>
          </a:p>
          <a:p>
            <a:r>
              <a:rPr lang="ar-SA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التعلم: 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 </a:t>
            </a:r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مكتبة رقمية تتضمن الشروحات التطبيقية. </a:t>
            </a:r>
          </a:p>
          <a:p>
            <a:r>
              <a:rPr lang="ar-SA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الملفات: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Files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ar-SA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ar-SA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ملفك الخاص: 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 Your 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الملفات التي قمت بإنشائها. </a:t>
            </a:r>
          </a:p>
          <a:p>
            <a:r>
              <a:rPr lang="ar-SA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الملفات المشتركة: 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with Shared </a:t>
            </a:r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الملفات التي اشتركت فيها مع مصممين آخرين.</a:t>
            </a:r>
          </a:p>
          <a:p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إدارة الروابط: 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links Manage 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إدارة جميع الروابط في حسابك.</a:t>
            </a:r>
          </a:p>
          <a:p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المحذوفــات: 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Deleted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 الملفــات المحذوفة، وعند عدم اســتعادتها خلال شــهر من حذفها فإنها تحذف بشــكل تلقائي من البرنامج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0D33CCF-060F-4D5C-BB0B-63FC64EDC2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986"/>
          <a:stretch/>
        </p:blipFill>
        <p:spPr>
          <a:xfrm>
            <a:off x="187570" y="162677"/>
            <a:ext cx="3709181" cy="671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5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8C462E5D-E74B-4C2F-8B99-7BC540D4E823}"/>
              </a:ext>
            </a:extLst>
          </p:cNvPr>
          <p:cNvSpPr txBox="1"/>
          <p:nvPr/>
        </p:nvSpPr>
        <p:spPr>
          <a:xfrm>
            <a:off x="1628493" y="221057"/>
            <a:ext cx="8935012" cy="906423"/>
          </a:xfrm>
          <a:prstGeom prst="roundRect">
            <a:avLst>
              <a:gd name="adj" fmla="val 38298"/>
            </a:avLst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3F937C"/>
              </a:buClr>
              <a:buSzPts val="3600"/>
              <a:buFont typeface="Arial"/>
              <a:buNone/>
            </a:pPr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الفصل  السادس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تصميم واجهات مواقع الكترونية او تطبيقات بشكل احترفي ومميز واجهة واحدة -  خمسات">
            <a:extLst>
              <a:ext uri="{FF2B5EF4-FFF2-40B4-BE49-F238E27FC236}">
                <a16:creationId xmlns:a16="http://schemas.microsoft.com/office/drawing/2014/main" id="{ED178C00-3346-4F6F-A0C2-AB41DC2076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" t="16411" r="4143" b="8923"/>
          <a:stretch/>
        </p:blipFill>
        <p:spPr bwMode="auto">
          <a:xfrm>
            <a:off x="2044179" y="1525885"/>
            <a:ext cx="8519326" cy="3373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6AFEBCB8-F8A2-4F62-BA50-DDA521099FFC}"/>
              </a:ext>
            </a:extLst>
          </p:cNvPr>
          <p:cNvSpPr txBox="1"/>
          <p:nvPr/>
        </p:nvSpPr>
        <p:spPr>
          <a:xfrm>
            <a:off x="1501139" y="5297722"/>
            <a:ext cx="918971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latin typeface="Calibri" panose="020F0502020204030204" pitchFamily="34" charset="0"/>
                <a:cs typeface="Calibri" panose="020F0502020204030204" pitchFamily="34" charset="0"/>
              </a:rPr>
              <a:t>تصميم واجهات الموقع الإلكتروني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DecoType Naskh Variants" panose="02010400000000000000" pitchFamily="2" charset="-78"/>
              </a:rPr>
              <a:t>Web Site Interface Design UX </a:t>
            </a:r>
            <a:r>
              <a:rPr lang="en-US" sz="2400" b="1" dirty="0" err="1">
                <a:solidFill>
                  <a:srgbClr val="C00000"/>
                </a:solidFill>
                <a:latin typeface="Calibri" panose="020F0502020204030204" pitchFamily="34" charset="0"/>
                <a:cs typeface="DecoType Naskh Variants" panose="02010400000000000000" pitchFamily="2" charset="-78"/>
              </a:rPr>
              <a:t>UX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DecoType Naskh Variants" panose="02010400000000000000" pitchFamily="2" charset="-78"/>
              </a:rPr>
              <a:t> UI</a:t>
            </a:r>
            <a:endParaRPr lang="ar-SA" sz="2400" b="1" dirty="0">
              <a:solidFill>
                <a:srgbClr val="C00000"/>
              </a:solidFill>
              <a:latin typeface="Calibri" panose="020F0502020204030204" pitchFamily="34" charset="0"/>
              <a:cs typeface="DecoType Naskh Variants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9715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518C14A-AF26-429A-8FE6-E058711DA913}"/>
              </a:ext>
            </a:extLst>
          </p:cNvPr>
          <p:cNvSpPr txBox="1"/>
          <p:nvPr/>
        </p:nvSpPr>
        <p:spPr>
          <a:xfrm>
            <a:off x="1413803" y="454423"/>
            <a:ext cx="9364394" cy="858500"/>
          </a:xfrm>
          <a:prstGeom prst="roundRect">
            <a:avLst>
              <a:gd name="adj" fmla="val 31037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رابعا: إنشاء ملف جديد في برنامج 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Adobe XD.</a:t>
            </a:r>
            <a:endParaRPr lang="ar-SA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98ABD7B-D158-47EF-8DC7-694CFEBC6E20}"/>
              </a:ext>
            </a:extLst>
          </p:cNvPr>
          <p:cNvSpPr txBox="1"/>
          <p:nvPr/>
        </p:nvSpPr>
        <p:spPr>
          <a:xfrm>
            <a:off x="391551" y="1873888"/>
            <a:ext cx="114088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لإنشاء ملف جديد 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Document </a:t>
            </a:r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من خلال تحديد أحد اللوحات الفنية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Art Board:</a:t>
            </a:r>
            <a:endParaRPr lang="ar-SA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05512F0-FDF8-47F1-BB19-6F3CE1AC3741}"/>
              </a:ext>
            </a:extLst>
          </p:cNvPr>
          <p:cNvSpPr txBox="1"/>
          <p:nvPr/>
        </p:nvSpPr>
        <p:spPr>
          <a:xfrm>
            <a:off x="2934286" y="3604314"/>
            <a:ext cx="609834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واجهة تطبيقات الأجهزة الذكية.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 واجهة موقع إلكتروني.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واجهة وسائل التواصل الاجتماعي.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واجهة بحجم مخصص.</a:t>
            </a:r>
          </a:p>
        </p:txBody>
      </p:sp>
    </p:spTree>
    <p:extLst>
      <p:ext uri="{BB962C8B-B14F-4D97-AF65-F5344CB8AC3E}">
        <p14:creationId xmlns:p14="http://schemas.microsoft.com/office/powerpoint/2010/main" val="1336860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FA1769A5-75FB-490B-92C3-909D147ACB39}"/>
              </a:ext>
            </a:extLst>
          </p:cNvPr>
          <p:cNvSpPr txBox="1"/>
          <p:nvPr/>
        </p:nvSpPr>
        <p:spPr>
          <a:xfrm>
            <a:off x="2214196" y="222292"/>
            <a:ext cx="7763607" cy="822305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خامسًا: التعرف على مساحة العمل </a:t>
            </a:r>
            <a:r>
              <a:rPr lang="en-US" sz="3200" b="1" dirty="0"/>
              <a:t>Workspace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6FC17CA-B312-443A-A11F-4CC6DA822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9" y="1171809"/>
            <a:ext cx="7763606" cy="5200201"/>
          </a:xfrm>
          <a:prstGeom prst="rect">
            <a:avLst/>
          </a:prstGeom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FAB18332-8808-47BC-9258-45BAC2EC506A}"/>
              </a:ext>
            </a:extLst>
          </p:cNvPr>
          <p:cNvGrpSpPr/>
          <p:nvPr/>
        </p:nvGrpSpPr>
        <p:grpSpPr>
          <a:xfrm>
            <a:off x="8491052" y="1295768"/>
            <a:ext cx="3582839" cy="5339940"/>
            <a:chOff x="8491052" y="1295768"/>
            <a:chExt cx="3582839" cy="5339940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0377DF65-7278-4797-8BA4-652A081190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528" t="6551" r="5235"/>
            <a:stretch/>
          </p:blipFill>
          <p:spPr>
            <a:xfrm>
              <a:off x="8553157" y="1295768"/>
              <a:ext cx="3394125" cy="1650761"/>
            </a:xfrm>
            <a:prstGeom prst="rect">
              <a:avLst/>
            </a:prstGeom>
          </p:spPr>
        </p:pic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BCAC509B-9BA2-4F37-8DB2-91AD8BBFC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91052" y="2702297"/>
              <a:ext cx="3582839" cy="39334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0722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B081F60-3533-414A-8C74-D3D2AD9E050C}"/>
              </a:ext>
            </a:extLst>
          </p:cNvPr>
          <p:cNvGrpSpPr/>
          <p:nvPr/>
        </p:nvGrpSpPr>
        <p:grpSpPr>
          <a:xfrm>
            <a:off x="5542462" y="351692"/>
            <a:ext cx="6707943" cy="2306751"/>
            <a:chOff x="3953022" y="1270297"/>
            <a:chExt cx="6707943" cy="2066474"/>
          </a:xfrm>
        </p:grpSpPr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CC032E46-8C8C-48A2-868F-4C11ECCBD244}"/>
                </a:ext>
              </a:extLst>
            </p:cNvPr>
            <p:cNvSpPr txBox="1"/>
            <p:nvPr/>
          </p:nvSpPr>
          <p:spPr>
            <a:xfrm>
              <a:off x="3953022" y="1867001"/>
              <a:ext cx="6292736" cy="1068259"/>
            </a:xfrm>
            <a:prstGeom prst="roundRect">
              <a:avLst>
                <a:gd name="adj" fmla="val 25854"/>
              </a:avLst>
            </a:prstGeom>
            <a:solidFill>
              <a:srgbClr val="0C819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6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الهدف الثاني</a:t>
              </a:r>
            </a:p>
          </p:txBody>
        </p:sp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18BBC76D-2CAD-4490-9D06-B1A3C65C8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C6E9FF"/>
                </a:clrFrom>
                <a:clrTo>
                  <a:srgbClr val="C6E9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05666" y="1270297"/>
              <a:ext cx="2755299" cy="2066474"/>
            </a:xfrm>
            <a:prstGeom prst="rect">
              <a:avLst/>
            </a:prstGeom>
          </p:spPr>
        </p:pic>
      </p:grp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79553322-A778-44AB-BB3C-3ED9EFEFFCD5}"/>
              </a:ext>
            </a:extLst>
          </p:cNvPr>
          <p:cNvGrpSpPr/>
          <p:nvPr/>
        </p:nvGrpSpPr>
        <p:grpSpPr>
          <a:xfrm>
            <a:off x="623934" y="3289711"/>
            <a:ext cx="10944132" cy="1200329"/>
            <a:chOff x="820089" y="2962987"/>
            <a:chExt cx="10944132" cy="1200329"/>
          </a:xfrm>
        </p:grpSpPr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20BAB5E8-E5ED-46E8-A4BC-15EC107EA52C}"/>
                </a:ext>
              </a:extLst>
            </p:cNvPr>
            <p:cNvSpPr txBox="1"/>
            <p:nvPr/>
          </p:nvSpPr>
          <p:spPr>
            <a:xfrm>
              <a:off x="820089" y="2962987"/>
              <a:ext cx="1005423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أن  يكون الطلبة قادرين على تطبيــق الخطوات الإجرائية للتعامل مع الأدوات الأساسية لبرنامج تصميم واجهة المستخدم </a:t>
              </a:r>
              <a:r>
                <a:rPr lang="en-US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UI</a:t>
              </a:r>
              <a:endParaRPr lang="ar-SA" sz="3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شكل بيضاوي 10">
              <a:extLst>
                <a:ext uri="{FF2B5EF4-FFF2-40B4-BE49-F238E27FC236}">
                  <a16:creationId xmlns:a16="http://schemas.microsoft.com/office/drawing/2014/main" id="{987A88BA-8231-4791-84B6-13BF2DA0C790}"/>
                </a:ext>
              </a:extLst>
            </p:cNvPr>
            <p:cNvSpPr/>
            <p:nvPr/>
          </p:nvSpPr>
          <p:spPr>
            <a:xfrm>
              <a:off x="10976960" y="3259463"/>
              <a:ext cx="787261" cy="66686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7285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472B8D21-7952-4D0F-9E80-D091897D26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t="17054" b="18554"/>
          <a:stretch/>
        </p:blipFill>
        <p:spPr>
          <a:xfrm>
            <a:off x="2167731" y="413211"/>
            <a:ext cx="8228293" cy="524200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E687FF86-3216-4731-A493-0235CF0A2F85}"/>
              </a:ext>
            </a:extLst>
          </p:cNvPr>
          <p:cNvSpPr txBox="1"/>
          <p:nvPr/>
        </p:nvSpPr>
        <p:spPr>
          <a:xfrm>
            <a:off x="2967177" y="1992591"/>
            <a:ext cx="6629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latin typeface="Calibri" panose="020F0502020204030204" pitchFamily="34" charset="0"/>
                <a:cs typeface="Calibri" panose="020F0502020204030204" pitchFamily="34" charset="0"/>
              </a:rPr>
              <a:t>الخطوات الإجرائية للتعامل</a:t>
            </a:r>
          </a:p>
          <a:p>
            <a:pPr algn="ctr"/>
            <a:r>
              <a:rPr lang="ar-SA" sz="4800" b="1" dirty="0">
                <a:latin typeface="Calibri" panose="020F0502020204030204" pitchFamily="34" charset="0"/>
                <a:cs typeface="Calibri" panose="020F0502020204030204" pitchFamily="34" charset="0"/>
              </a:rPr>
              <a:t> مع الأدوات الأساسية لبرنامج 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Adobe XD</a:t>
            </a:r>
            <a:endParaRPr lang="ar-SA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22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2037EDBE-ECA5-407C-897D-5A9845B918B7}"/>
              </a:ext>
            </a:extLst>
          </p:cNvPr>
          <p:cNvGrpSpPr/>
          <p:nvPr/>
        </p:nvGrpSpPr>
        <p:grpSpPr>
          <a:xfrm>
            <a:off x="1211287" y="252982"/>
            <a:ext cx="9769426" cy="1646192"/>
            <a:chOff x="1434905" y="425278"/>
            <a:chExt cx="9769426" cy="1646192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E6C92AD2-E5F1-4EB1-881E-8AFE88C928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E2E2E2"/>
                </a:clrFrom>
                <a:clrTo>
                  <a:srgbClr val="E2E2E2">
                    <a:alpha val="0"/>
                  </a:srgbClr>
                </a:clrTo>
              </a:clrChange>
            </a:blip>
            <a:srcRect l="36520" t="10275" r="4711" b="68557"/>
            <a:stretch/>
          </p:blipFill>
          <p:spPr>
            <a:xfrm>
              <a:off x="1434905" y="425278"/>
              <a:ext cx="9769426" cy="1646192"/>
            </a:xfrm>
            <a:prstGeom prst="rect">
              <a:avLst/>
            </a:prstGeom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CA9B6407-0942-4991-86BB-1EA2653623A6}"/>
                </a:ext>
              </a:extLst>
            </p:cNvPr>
            <p:cNvSpPr txBox="1"/>
            <p:nvPr/>
          </p:nvSpPr>
          <p:spPr>
            <a:xfrm>
              <a:off x="1547336" y="792282"/>
              <a:ext cx="887223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32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أولاً: </a:t>
              </a:r>
              <a:r>
                <a:rPr lang="ar-SA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التعامل مع الأدوات الأساسية في برنامج </a:t>
              </a:r>
              <a:r>
                <a:rPr lang="en-U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Adobe XD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35BD1CE6-F9FC-411E-9259-89FF1C86649D}"/>
              </a:ext>
            </a:extLst>
          </p:cNvPr>
          <p:cNvGrpSpPr/>
          <p:nvPr/>
        </p:nvGrpSpPr>
        <p:grpSpPr>
          <a:xfrm>
            <a:off x="1322370" y="2484501"/>
            <a:ext cx="9658343" cy="1646192"/>
            <a:chOff x="1322370" y="2429410"/>
            <a:chExt cx="9658343" cy="1646192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B97B0A5C-9B6B-495B-9275-F6E91A6B09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DADBD6"/>
                </a:clrFrom>
                <a:clrTo>
                  <a:srgbClr val="DADBD6">
                    <a:alpha val="0"/>
                  </a:srgbClr>
                </a:clrTo>
              </a:clrChange>
            </a:blip>
            <a:srcRect l="35740" t="41300" r="4711" b="39345"/>
            <a:stretch/>
          </p:blipFill>
          <p:spPr>
            <a:xfrm>
              <a:off x="1322370" y="2429410"/>
              <a:ext cx="9658343" cy="1646192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C2671B96-E5C8-45C6-B953-FD44F563D16D}"/>
                </a:ext>
              </a:extLst>
            </p:cNvPr>
            <p:cNvSpPr txBox="1"/>
            <p:nvPr/>
          </p:nvSpPr>
          <p:spPr>
            <a:xfrm>
              <a:off x="1699047" y="2782669"/>
              <a:ext cx="828139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36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ثانيا: </a:t>
              </a:r>
              <a:r>
                <a:rPr lang="ar-SA" sz="3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التعامل مع المخطط الهيكلي </a:t>
              </a:r>
              <a:r>
                <a:rPr lang="en-US" sz="3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Wire Frame </a:t>
              </a:r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C7FC9DA3-243B-4769-85CC-8BCB67A93A5D}"/>
              </a:ext>
            </a:extLst>
          </p:cNvPr>
          <p:cNvGrpSpPr/>
          <p:nvPr/>
        </p:nvGrpSpPr>
        <p:grpSpPr>
          <a:xfrm>
            <a:off x="1323718" y="4693686"/>
            <a:ext cx="9729749" cy="1521994"/>
            <a:chOff x="1195422" y="4754879"/>
            <a:chExt cx="9729749" cy="1646192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C90B8C87-3E08-4408-8F49-EB0AE124EF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DADBD6"/>
                </a:clrFrom>
                <a:clrTo>
                  <a:srgbClr val="DADBD6">
                    <a:alpha val="0"/>
                  </a:srgbClr>
                </a:clrTo>
              </a:clrChange>
            </a:blip>
            <a:srcRect l="36882" t="71296" r="4711" b="9859"/>
            <a:stretch/>
          </p:blipFill>
          <p:spPr>
            <a:xfrm>
              <a:off x="1195422" y="4754879"/>
              <a:ext cx="9729749" cy="1646192"/>
            </a:xfrm>
            <a:prstGeom prst="rect">
              <a:avLst/>
            </a:prstGeom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BE632BDD-C228-4544-BAC3-4999435ADA69}"/>
                </a:ext>
              </a:extLst>
            </p:cNvPr>
            <p:cNvSpPr txBox="1"/>
            <p:nvPr/>
          </p:nvSpPr>
          <p:spPr>
            <a:xfrm>
              <a:off x="2042548" y="5224032"/>
              <a:ext cx="748330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40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ثالثاً : </a:t>
              </a:r>
              <a:r>
                <a:rPr lang="ar-SA" sz="4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التعامل مع الطبقات </a:t>
              </a:r>
              <a:r>
                <a:rPr lang="en-US" sz="4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Layers</a:t>
              </a:r>
              <a:endParaRPr lang="ar-SA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136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472B8D21-7952-4D0F-9E80-D091897D26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t="17054" b="18554"/>
          <a:stretch/>
        </p:blipFill>
        <p:spPr>
          <a:xfrm>
            <a:off x="2167730" y="525752"/>
            <a:ext cx="8228293" cy="524200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E687FF86-3216-4731-A493-0235CF0A2F85}"/>
              </a:ext>
            </a:extLst>
          </p:cNvPr>
          <p:cNvSpPr txBox="1"/>
          <p:nvPr/>
        </p:nvSpPr>
        <p:spPr>
          <a:xfrm>
            <a:off x="2967177" y="1992591"/>
            <a:ext cx="6629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أولاً: </a:t>
            </a:r>
            <a:r>
              <a:rPr lang="ar-SA" sz="4800" b="1" dirty="0">
                <a:latin typeface="Calibri" panose="020F0502020204030204" pitchFamily="34" charset="0"/>
                <a:cs typeface="Calibri" panose="020F0502020204030204" pitchFamily="34" charset="0"/>
              </a:rPr>
              <a:t>التعامل مع الأدوات الأساسية في برنامج</a:t>
            </a:r>
          </a:p>
          <a:p>
            <a:pPr algn="ctr"/>
            <a:r>
              <a:rPr lang="ar-SA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Adobe XD</a:t>
            </a:r>
          </a:p>
        </p:txBody>
      </p:sp>
    </p:spTree>
    <p:extLst>
      <p:ext uri="{BB962C8B-B14F-4D97-AF65-F5344CB8AC3E}">
        <p14:creationId xmlns:p14="http://schemas.microsoft.com/office/powerpoint/2010/main" val="384950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53E6AEEB-F733-4DDB-AEBF-908ABAD4A5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98"/>
          <a:stretch/>
        </p:blipFill>
        <p:spPr>
          <a:xfrm>
            <a:off x="8676646" y="1317845"/>
            <a:ext cx="3515354" cy="539496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D3C0D52-1D6A-418A-915B-42A22755F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149" y="1317845"/>
            <a:ext cx="5103341" cy="539496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8B214F79-A1C3-4D5B-B24F-EDB98E044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74" y="1177169"/>
            <a:ext cx="3735775" cy="5535636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BA1850A-1371-4BAA-B0DF-2A0A70257EBD}"/>
              </a:ext>
            </a:extLst>
          </p:cNvPr>
          <p:cNvSpPr txBox="1"/>
          <p:nvPr/>
        </p:nvSpPr>
        <p:spPr>
          <a:xfrm>
            <a:off x="3112487" y="268305"/>
            <a:ext cx="5967025" cy="908864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أ- التعامل مع الكائنات </a:t>
            </a:r>
          </a:p>
        </p:txBody>
      </p:sp>
    </p:spTree>
    <p:extLst>
      <p:ext uri="{BB962C8B-B14F-4D97-AF65-F5344CB8AC3E}">
        <p14:creationId xmlns:p14="http://schemas.microsoft.com/office/powerpoint/2010/main" val="2954102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E10FBCF-5867-4F74-837E-6741F9616A78}"/>
              </a:ext>
            </a:extLst>
          </p:cNvPr>
          <p:cNvSpPr txBox="1"/>
          <p:nvPr/>
        </p:nvSpPr>
        <p:spPr>
          <a:xfrm>
            <a:off x="2199249" y="271803"/>
            <a:ext cx="7793501" cy="815102"/>
          </a:xfrm>
          <a:prstGeom prst="roundRect">
            <a:avLst>
              <a:gd name="adj" fmla="val 3607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ب- </a:t>
            </a:r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التعامل مع أدوات الرسم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Line ,PIN</a:t>
            </a:r>
            <a:endParaRPr lang="ar-SA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857BB49-EDA4-4880-B391-FE3BDF40F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686" y="1396121"/>
            <a:ext cx="6192114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64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E10FBCF-5867-4F74-837E-6741F9616A78}"/>
              </a:ext>
            </a:extLst>
          </p:cNvPr>
          <p:cNvSpPr txBox="1"/>
          <p:nvPr/>
        </p:nvSpPr>
        <p:spPr>
          <a:xfrm>
            <a:off x="2740856" y="278620"/>
            <a:ext cx="9045526" cy="815102"/>
          </a:xfrm>
          <a:prstGeom prst="roundRect">
            <a:avLst>
              <a:gd name="adj" fmla="val 3607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 - </a:t>
            </a:r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التعامل مع الحدود، التعبئة، الخطوط المتقطعة</a:t>
            </a:r>
            <a:endParaRPr lang="ar-SA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E2EA0E3-9B0D-41A1-9775-028845CAE5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222"/>
          <a:stretch/>
        </p:blipFill>
        <p:spPr>
          <a:xfrm>
            <a:off x="163323" y="1194366"/>
            <a:ext cx="5773267" cy="540476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F47414B-02E3-44C8-B50C-F827C2CDDD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3" r="4220" b="74267"/>
          <a:stretch/>
        </p:blipFill>
        <p:spPr>
          <a:xfrm>
            <a:off x="5743462" y="3819080"/>
            <a:ext cx="6285215" cy="230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25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E10FBCF-5867-4F74-837E-6741F9616A78}"/>
              </a:ext>
            </a:extLst>
          </p:cNvPr>
          <p:cNvSpPr txBox="1"/>
          <p:nvPr/>
        </p:nvSpPr>
        <p:spPr>
          <a:xfrm>
            <a:off x="2284826" y="177323"/>
            <a:ext cx="7622345" cy="815102"/>
          </a:xfrm>
          <a:prstGeom prst="roundRect">
            <a:avLst>
              <a:gd name="adj" fmla="val 3607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 - </a:t>
            </a:r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التعامل مع تقاطع الأشكال</a:t>
            </a:r>
            <a:endParaRPr lang="ar-SA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98F363F-DAAA-4979-A56D-3AC0E49804FA}"/>
              </a:ext>
            </a:extLst>
          </p:cNvPr>
          <p:cNvSpPr txBox="1"/>
          <p:nvPr/>
        </p:nvSpPr>
        <p:spPr>
          <a:xfrm>
            <a:off x="6963508" y="2070355"/>
            <a:ext cx="490024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من الخيارات التي تســاعد في التصميم في صفحات الويب لرســم الأشكال المختلفة مثل الأيقونات أو الأزرار، وهناك بعض الخصائص المساعدة في برنامج </a:t>
            </a:r>
          </a:p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Adobe XD </a:t>
            </a: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تسهل عملية التصميم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B8169E6-6097-41B9-821E-6A96D6283D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81" r="11914"/>
          <a:stretch/>
        </p:blipFill>
        <p:spPr>
          <a:xfrm>
            <a:off x="79718" y="1297947"/>
            <a:ext cx="6559565" cy="482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85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6A05E22-EEA3-4A5A-8781-0C00982E76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835" t="7265" r="5183"/>
          <a:stretch/>
        </p:blipFill>
        <p:spPr>
          <a:xfrm>
            <a:off x="1584846" y="1702190"/>
            <a:ext cx="8614345" cy="2982351"/>
          </a:xfrm>
          <a:prstGeom prst="rect">
            <a:avLst/>
          </a:prstGeom>
        </p:spPr>
      </p:pic>
      <p:sp>
        <p:nvSpPr>
          <p:cNvPr id="9" name="سهم: لليسار 8">
            <a:extLst>
              <a:ext uri="{FF2B5EF4-FFF2-40B4-BE49-F238E27FC236}">
                <a16:creationId xmlns:a16="http://schemas.microsoft.com/office/drawing/2014/main" id="{725D7778-2226-4FC1-AFB8-D94771865DEE}"/>
              </a:ext>
            </a:extLst>
          </p:cNvPr>
          <p:cNvSpPr/>
          <p:nvPr/>
        </p:nvSpPr>
        <p:spPr>
          <a:xfrm>
            <a:off x="10072354" y="2475913"/>
            <a:ext cx="534800" cy="71745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1846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99216FC-E40D-46AE-A0EE-9CBE3EB6A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25" y="2066967"/>
            <a:ext cx="11488349" cy="2364356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5D3F89C-912B-4AA5-903F-48523D2D8CEA}"/>
              </a:ext>
            </a:extLst>
          </p:cNvPr>
          <p:cNvSpPr txBox="1"/>
          <p:nvPr/>
        </p:nvSpPr>
        <p:spPr>
          <a:xfrm>
            <a:off x="4375052" y="1127820"/>
            <a:ext cx="490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latin typeface="Calibri" panose="020F0502020204030204" pitchFamily="34" charset="0"/>
                <a:cs typeface="Calibri" panose="020F0502020204030204" pitchFamily="34" charset="0"/>
              </a:rPr>
              <a:t>مهمة أدائية </a:t>
            </a:r>
          </a:p>
        </p:txBody>
      </p:sp>
    </p:spTree>
    <p:extLst>
      <p:ext uri="{BB962C8B-B14F-4D97-AF65-F5344CB8AC3E}">
        <p14:creationId xmlns:p14="http://schemas.microsoft.com/office/powerpoint/2010/main" val="923375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97;p46">
            <a:extLst>
              <a:ext uri="{FF2B5EF4-FFF2-40B4-BE49-F238E27FC236}">
                <a16:creationId xmlns:a16="http://schemas.microsoft.com/office/drawing/2014/main" id="{0A8626D3-98E8-4F08-90CF-318A353F966C}"/>
              </a:ext>
            </a:extLst>
          </p:cNvPr>
          <p:cNvSpPr txBox="1">
            <a:spLocks/>
          </p:cNvSpPr>
          <p:nvPr/>
        </p:nvSpPr>
        <p:spPr>
          <a:xfrm>
            <a:off x="3647320" y="502981"/>
            <a:ext cx="5141200" cy="853600"/>
          </a:xfrm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733" b="1">
                <a:solidFill>
                  <a:srgbClr val="C130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تقويم ختامي</a:t>
            </a:r>
            <a:endParaRPr lang="ar-SA" sz="3733" b="1" dirty="0">
              <a:solidFill>
                <a:srgbClr val="C1301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762,020 True Or False Stock Photos, Pictures &amp; Royalty-Free Images - iStock">
            <a:extLst>
              <a:ext uri="{FF2B5EF4-FFF2-40B4-BE49-F238E27FC236}">
                <a16:creationId xmlns:a16="http://schemas.microsoft.com/office/drawing/2014/main" id="{87425839-2F2F-4BC3-888D-66BFF3214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287" y="1199001"/>
            <a:ext cx="1947267" cy="120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F9BF4153-A98F-430A-9E3A-3BDE80FA7399}"/>
              </a:ext>
            </a:extLst>
          </p:cNvPr>
          <p:cNvSpPr/>
          <p:nvPr/>
        </p:nvSpPr>
        <p:spPr>
          <a:xfrm>
            <a:off x="1650548" y="2736859"/>
            <a:ext cx="10030654" cy="853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تقدم منصة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Figma </a:t>
            </a:r>
            <a:r>
              <a:rPr lang="ar-SA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تصميماً لكل من واجهة المستخدم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UI </a:t>
            </a:r>
            <a:r>
              <a:rPr lang="ar-SA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وتجربة المستخدم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UX</a:t>
            </a:r>
            <a:endParaRPr lang="ar-SA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9543B25E-79B9-4072-A406-C96500318FA8}"/>
              </a:ext>
            </a:extLst>
          </p:cNvPr>
          <p:cNvSpPr/>
          <p:nvPr/>
        </p:nvSpPr>
        <p:spPr>
          <a:xfrm>
            <a:off x="1650548" y="3782619"/>
            <a:ext cx="10049351" cy="7836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يدعم برنامج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Adobe XD</a:t>
            </a:r>
            <a:r>
              <a:rPr lang="ar-SA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وظائف الرسوم المتحركة والفيديوهات وتأثيرات الحركة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780A723-D662-4160-88D5-105216FA5D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867" t="30617" r="8194" b="11002"/>
          <a:stretch/>
        </p:blipFill>
        <p:spPr>
          <a:xfrm>
            <a:off x="636032" y="3786805"/>
            <a:ext cx="912656" cy="85359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700CD9F-658B-4A47-8190-71E8B7094D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74" t="29471" r="51287" b="12147"/>
          <a:stretch/>
        </p:blipFill>
        <p:spPr>
          <a:xfrm>
            <a:off x="636031" y="2831816"/>
            <a:ext cx="912657" cy="853600"/>
          </a:xfrm>
          <a:prstGeom prst="rect">
            <a:avLst/>
          </a:prstGeom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B94B1DD1-9E67-478C-8E0A-8030DB0453D9}"/>
              </a:ext>
            </a:extLst>
          </p:cNvPr>
          <p:cNvSpPr/>
          <p:nvPr/>
        </p:nvSpPr>
        <p:spPr>
          <a:xfrm>
            <a:off x="1631851" y="4758427"/>
            <a:ext cx="10049351" cy="7836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يمكن عمل اتحاد للأشكال أو تقاطعات مختلفة في برنامج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Adobe XD</a:t>
            </a:r>
            <a:r>
              <a:rPr lang="ar-SA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E09CE250-78B8-4C63-9B5C-B2F7B61CB5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74" t="29471" r="51287" b="12147"/>
          <a:stretch/>
        </p:blipFill>
        <p:spPr>
          <a:xfrm>
            <a:off x="636030" y="4726775"/>
            <a:ext cx="912657" cy="8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3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AFD5D22-DB0B-4D2A-B863-7A6750598380}"/>
              </a:ext>
            </a:extLst>
          </p:cNvPr>
          <p:cNvSpPr txBox="1"/>
          <p:nvPr/>
        </p:nvSpPr>
        <p:spPr>
          <a:xfrm>
            <a:off x="1062335" y="4398237"/>
            <a:ext cx="108226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الخطوات الإجرائية الأساسية لتصميم واجهات الموقع الإلكتروني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69A4F28-9D40-4797-BC38-BC5F4FE26A70}"/>
              </a:ext>
            </a:extLst>
          </p:cNvPr>
          <p:cNvSpPr txBox="1"/>
          <p:nvPr/>
        </p:nvSpPr>
        <p:spPr>
          <a:xfrm>
            <a:off x="8131127" y="3429000"/>
            <a:ext cx="34707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الدرس الثاني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48E12B4-6108-441D-AE60-8B57829AE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434" y="690881"/>
            <a:ext cx="3537763" cy="353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64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BC6AB92F-E9BF-4729-B283-1700EE8DDA73}"/>
              </a:ext>
            </a:extLst>
          </p:cNvPr>
          <p:cNvGrpSpPr/>
          <p:nvPr/>
        </p:nvGrpSpPr>
        <p:grpSpPr>
          <a:xfrm>
            <a:off x="2527609" y="770569"/>
            <a:ext cx="7917426" cy="2040956"/>
            <a:chOff x="6253315" y="516194"/>
            <a:chExt cx="5427407" cy="1932038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84DDB6A9-3928-4CB7-ACBF-1DD4D0695B28}"/>
                </a:ext>
              </a:extLst>
            </p:cNvPr>
            <p:cNvGrpSpPr/>
            <p:nvPr/>
          </p:nvGrpSpPr>
          <p:grpSpPr>
            <a:xfrm>
              <a:off x="6253315" y="516194"/>
              <a:ext cx="5427407" cy="1769806"/>
              <a:chOff x="6253315" y="516194"/>
              <a:chExt cx="5427407" cy="1769806"/>
            </a:xfrm>
          </p:grpSpPr>
          <p:pic>
            <p:nvPicPr>
              <p:cNvPr id="22" name="Picture 4" descr="Title Box Banner PNG Free Download And Clipart Image For Free Download -  Lovepik | 401442823">
                <a:extLst>
                  <a:ext uri="{FF2B5EF4-FFF2-40B4-BE49-F238E27FC236}">
                    <a16:creationId xmlns:a16="http://schemas.microsoft.com/office/drawing/2014/main" id="{DC3B1D13-2090-4094-BA81-50E95C6511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EBEBEB"/>
                  </a:clrFrom>
                  <a:clrTo>
                    <a:srgbClr val="EBEBE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89" t="62418" r="10072" b="19140"/>
              <a:stretch/>
            </p:blipFill>
            <p:spPr bwMode="auto">
              <a:xfrm>
                <a:off x="6253315" y="516194"/>
                <a:ext cx="5427407" cy="17698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97198540-C3E2-4AEC-AF02-4A040DD509DD}"/>
                  </a:ext>
                </a:extLst>
              </p:cNvPr>
              <p:cNvSpPr txBox="1"/>
              <p:nvPr/>
            </p:nvSpPr>
            <p:spPr>
              <a:xfrm>
                <a:off x="6742992" y="652257"/>
                <a:ext cx="4273799" cy="12060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r-SA" sz="6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أهداف الموضوع</a:t>
                </a:r>
              </a:p>
              <a:p>
                <a:pPr algn="ctr"/>
                <a:r>
                  <a:rPr lang="ar-SA" sz="3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p:grpSp>
        <p:sp>
          <p:nvSpPr>
            <p:cNvPr id="21" name="مستطيل 20">
              <a:extLst>
                <a:ext uri="{FF2B5EF4-FFF2-40B4-BE49-F238E27FC236}">
                  <a16:creationId xmlns:a16="http://schemas.microsoft.com/office/drawing/2014/main" id="{3E1B0CFE-D7EB-4C32-B6C5-CB52895802F1}"/>
                </a:ext>
              </a:extLst>
            </p:cNvPr>
            <p:cNvSpPr/>
            <p:nvPr/>
          </p:nvSpPr>
          <p:spPr>
            <a:xfrm>
              <a:off x="7270955" y="2020529"/>
              <a:ext cx="3392129" cy="4277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48A5E09B-88B0-40B3-9B59-E30D9726C85B}"/>
              </a:ext>
            </a:extLst>
          </p:cNvPr>
          <p:cNvGrpSpPr/>
          <p:nvPr/>
        </p:nvGrpSpPr>
        <p:grpSpPr>
          <a:xfrm>
            <a:off x="719042" y="3359942"/>
            <a:ext cx="10999006" cy="2727489"/>
            <a:chOff x="277271" y="3625445"/>
            <a:chExt cx="10999006" cy="2727489"/>
          </a:xfrm>
        </p:grpSpPr>
        <p:grpSp>
          <p:nvGrpSpPr>
            <p:cNvPr id="9" name="مجموعة 8">
              <a:extLst>
                <a:ext uri="{FF2B5EF4-FFF2-40B4-BE49-F238E27FC236}">
                  <a16:creationId xmlns:a16="http://schemas.microsoft.com/office/drawing/2014/main" id="{ECEAB9BC-9AA5-402C-96C1-74714140E238}"/>
                </a:ext>
              </a:extLst>
            </p:cNvPr>
            <p:cNvGrpSpPr/>
            <p:nvPr/>
          </p:nvGrpSpPr>
          <p:grpSpPr>
            <a:xfrm>
              <a:off x="731521" y="3625445"/>
              <a:ext cx="10544756" cy="2530558"/>
              <a:chOff x="-442055" y="2717082"/>
              <a:chExt cx="10544756" cy="2530558"/>
            </a:xfrm>
          </p:grpSpPr>
          <p:sp>
            <p:nvSpPr>
              <p:cNvPr id="16" name="مستطيل: زوايا مستديرة 15">
                <a:extLst>
                  <a:ext uri="{FF2B5EF4-FFF2-40B4-BE49-F238E27FC236}">
                    <a16:creationId xmlns:a16="http://schemas.microsoft.com/office/drawing/2014/main" id="{DE53261A-5B15-4376-9A83-4DD69C2A1749}"/>
                  </a:ext>
                </a:extLst>
              </p:cNvPr>
              <p:cNvSpPr/>
              <p:nvPr/>
            </p:nvSpPr>
            <p:spPr>
              <a:xfrm>
                <a:off x="-442055" y="2717082"/>
                <a:ext cx="9733596" cy="951548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r>
                  <a:rPr lang="ar-SA" sz="3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تطبيق الخطوات الإجرائية لبدء العمل في أحد برامج تصميم واجهة المستخدم </a:t>
                </a:r>
                <a:r>
                  <a:rPr lang="en-US" sz="3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UI</a:t>
                </a:r>
                <a:endParaRPr lang="ar-SA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2" name="مجموعة 11">
                <a:extLst>
                  <a:ext uri="{FF2B5EF4-FFF2-40B4-BE49-F238E27FC236}">
                    <a16:creationId xmlns:a16="http://schemas.microsoft.com/office/drawing/2014/main" id="{DA03FDBF-2CAF-48CC-A233-96282A3D54E6}"/>
                  </a:ext>
                </a:extLst>
              </p:cNvPr>
              <p:cNvGrpSpPr/>
              <p:nvPr/>
            </p:nvGrpSpPr>
            <p:grpSpPr>
              <a:xfrm>
                <a:off x="9291540" y="2851178"/>
                <a:ext cx="811161" cy="2396462"/>
                <a:chOff x="10119851" y="2196149"/>
                <a:chExt cx="811161" cy="2396462"/>
              </a:xfrm>
            </p:grpSpPr>
            <p:sp>
              <p:nvSpPr>
                <p:cNvPr id="13" name="شكل بيضاوي 12">
                  <a:extLst>
                    <a:ext uri="{FF2B5EF4-FFF2-40B4-BE49-F238E27FC236}">
                      <a16:creationId xmlns:a16="http://schemas.microsoft.com/office/drawing/2014/main" id="{9A3CB561-ACBB-4257-8F3D-8206775D98DC}"/>
                    </a:ext>
                  </a:extLst>
                </p:cNvPr>
                <p:cNvSpPr/>
                <p:nvPr/>
              </p:nvSpPr>
              <p:spPr>
                <a:xfrm>
                  <a:off x="10119851" y="2196149"/>
                  <a:ext cx="811161" cy="68335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SA" sz="32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14" name="شكل بيضاوي 13">
                  <a:extLst>
                    <a:ext uri="{FF2B5EF4-FFF2-40B4-BE49-F238E27FC236}">
                      <a16:creationId xmlns:a16="http://schemas.microsoft.com/office/drawing/2014/main" id="{34161A1E-7A62-4E60-AD2A-B7C074F76113}"/>
                    </a:ext>
                  </a:extLst>
                </p:cNvPr>
                <p:cNvSpPr/>
                <p:nvPr/>
              </p:nvSpPr>
              <p:spPr>
                <a:xfrm>
                  <a:off x="10119851" y="3909255"/>
                  <a:ext cx="811161" cy="683356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SA" sz="32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</a:p>
              </p:txBody>
            </p:sp>
          </p:grpSp>
        </p:grp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74811CDB-FF92-4018-BF8B-9ADCA7B4F6AD}"/>
                </a:ext>
              </a:extLst>
            </p:cNvPr>
            <p:cNvSpPr txBox="1"/>
            <p:nvPr/>
          </p:nvSpPr>
          <p:spPr>
            <a:xfrm>
              <a:off x="277271" y="5275716"/>
              <a:ext cx="10187845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تطبيق الخطوات الإجرائية للتعامل مع الأدوات الأساسية لبرنامج تصميم واجهة المستخدم 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UI</a:t>
              </a:r>
              <a:endParaRPr lang="ar-SA" sz="3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689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B081F60-3533-414A-8C74-D3D2AD9E050C}"/>
              </a:ext>
            </a:extLst>
          </p:cNvPr>
          <p:cNvGrpSpPr/>
          <p:nvPr/>
        </p:nvGrpSpPr>
        <p:grpSpPr>
          <a:xfrm>
            <a:off x="4529797" y="610110"/>
            <a:ext cx="7394917" cy="2306751"/>
            <a:chOff x="3223845" y="1489195"/>
            <a:chExt cx="7394917" cy="2066474"/>
          </a:xfrm>
        </p:grpSpPr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CC032E46-8C8C-48A2-868F-4C11ECCBD244}"/>
                </a:ext>
              </a:extLst>
            </p:cNvPr>
            <p:cNvSpPr txBox="1"/>
            <p:nvPr/>
          </p:nvSpPr>
          <p:spPr>
            <a:xfrm>
              <a:off x="3223845" y="1867001"/>
              <a:ext cx="7021913" cy="1068259"/>
            </a:xfrm>
            <a:prstGeom prst="roundRect">
              <a:avLst>
                <a:gd name="adj" fmla="val 25854"/>
              </a:avLst>
            </a:prstGeom>
            <a:solidFill>
              <a:srgbClr val="0C819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6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الهدف الأول</a:t>
              </a:r>
            </a:p>
          </p:txBody>
        </p:sp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18BBC76D-2CAD-4490-9D06-B1A3C65C8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C6E9FF"/>
                </a:clrFrom>
                <a:clrTo>
                  <a:srgbClr val="C6E9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863463" y="1489195"/>
              <a:ext cx="2755299" cy="2066474"/>
            </a:xfrm>
            <a:prstGeom prst="rect">
              <a:avLst/>
            </a:prstGeom>
          </p:spPr>
        </p:pic>
      </p:grp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293F8361-5C99-488A-AA59-E735CFCB2110}"/>
              </a:ext>
            </a:extLst>
          </p:cNvPr>
          <p:cNvGrpSpPr/>
          <p:nvPr/>
        </p:nvGrpSpPr>
        <p:grpSpPr>
          <a:xfrm>
            <a:off x="370185" y="3092419"/>
            <a:ext cx="11248158" cy="1323439"/>
            <a:chOff x="673842" y="3023883"/>
            <a:chExt cx="11248158" cy="1323439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61AA3716-E3B4-45BD-A8B4-DFF8CA9357A0}"/>
                </a:ext>
              </a:extLst>
            </p:cNvPr>
            <p:cNvSpPr txBox="1"/>
            <p:nvPr/>
          </p:nvSpPr>
          <p:spPr>
            <a:xfrm>
              <a:off x="673842" y="3023883"/>
              <a:ext cx="1034321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أن يكون الطلبة قادرين على تطبيق الخطوات الإجرائية</a:t>
              </a:r>
            </a:p>
            <a:p>
              <a:r>
                <a:rPr lang="ar-SA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لبدء العمل في أحد برامج تصميم واجهة المستخدم 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UI</a:t>
              </a:r>
              <a:r>
                <a:rPr lang="ar-SA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.</a:t>
              </a:r>
              <a:endParaRPr lang="ar-SA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شكل بيضاوي 16">
              <a:extLst>
                <a:ext uri="{FF2B5EF4-FFF2-40B4-BE49-F238E27FC236}">
                  <a16:creationId xmlns:a16="http://schemas.microsoft.com/office/drawing/2014/main" id="{1085BB01-51BB-49B1-944F-CBB5CF77157F}"/>
                </a:ext>
              </a:extLst>
            </p:cNvPr>
            <p:cNvSpPr/>
            <p:nvPr/>
          </p:nvSpPr>
          <p:spPr>
            <a:xfrm>
              <a:off x="11110839" y="3343925"/>
              <a:ext cx="811161" cy="68335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176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472B8D21-7952-4D0F-9E80-D091897D26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t="17054" b="18554"/>
          <a:stretch/>
        </p:blipFill>
        <p:spPr>
          <a:xfrm>
            <a:off x="2167731" y="469481"/>
            <a:ext cx="8228293" cy="524200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E687FF86-3216-4731-A493-0235CF0A2F85}"/>
              </a:ext>
            </a:extLst>
          </p:cNvPr>
          <p:cNvSpPr txBox="1"/>
          <p:nvPr/>
        </p:nvSpPr>
        <p:spPr>
          <a:xfrm>
            <a:off x="2967177" y="1797819"/>
            <a:ext cx="66294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5400" b="1" dirty="0">
                <a:latin typeface="Calibri" panose="020F0502020204030204" pitchFamily="34" charset="0"/>
                <a:cs typeface="Calibri" panose="020F0502020204030204" pitchFamily="34" charset="0"/>
              </a:rPr>
              <a:t>(1)</a:t>
            </a:r>
          </a:p>
          <a:p>
            <a:pPr algn="ctr"/>
            <a:r>
              <a:rPr lang="ar-SA" sz="5400" b="1" dirty="0">
                <a:latin typeface="Calibri" panose="020F0502020204030204" pitchFamily="34" charset="0"/>
                <a:cs typeface="Calibri" panose="020F0502020204030204" pitchFamily="34" charset="0"/>
              </a:rPr>
              <a:t>معرفة بعض أنظمة تصميم </a:t>
            </a:r>
            <a:r>
              <a:rPr lang="ar-SA" sz="5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واجهات الموقع </a:t>
            </a:r>
            <a:r>
              <a:rPr lang="en-US" sz="5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UI</a:t>
            </a:r>
            <a:endParaRPr lang="ar-SA" sz="5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99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6CF6AE06-317B-40EB-B12E-0B89C602B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050032"/>
              </p:ext>
            </p:extLst>
          </p:nvPr>
        </p:nvGraphicFramePr>
        <p:xfrm>
          <a:off x="450167" y="272464"/>
          <a:ext cx="11623430" cy="6226810"/>
        </p:xfrm>
        <a:graphic>
          <a:graphicData uri="http://schemas.openxmlformats.org/drawingml/2006/table">
            <a:tbl>
              <a:tblPr rtl="1" firstRow="1" bandRow="1">
                <a:tableStyleId>{0E3FDE45-AF77-4B5C-9715-49D594BDF05E}</a:tableStyleId>
              </a:tblPr>
              <a:tblGrid>
                <a:gridCol w="3833811">
                  <a:extLst>
                    <a:ext uri="{9D8B030D-6E8A-4147-A177-3AD203B41FA5}">
                      <a16:colId xmlns:a16="http://schemas.microsoft.com/office/drawing/2014/main" val="3766764725"/>
                    </a:ext>
                  </a:extLst>
                </a:gridCol>
                <a:gridCol w="5874913">
                  <a:extLst>
                    <a:ext uri="{9D8B030D-6E8A-4147-A177-3AD203B41FA5}">
                      <a16:colId xmlns:a16="http://schemas.microsoft.com/office/drawing/2014/main" val="1131917711"/>
                    </a:ext>
                  </a:extLst>
                </a:gridCol>
                <a:gridCol w="1914706">
                  <a:extLst>
                    <a:ext uri="{9D8B030D-6E8A-4147-A177-3AD203B41FA5}">
                      <a16:colId xmlns:a16="http://schemas.microsoft.com/office/drawing/2014/main" val="1458106068"/>
                    </a:ext>
                  </a:extLst>
                </a:gridCol>
              </a:tblGrid>
              <a:tr h="83397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أنظمة تصميم واجهات الموقع 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UI</a:t>
                      </a:r>
                      <a:endParaRPr lang="ar-S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مصمم واجهة المستخدم 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UI</a:t>
                      </a:r>
                      <a:endParaRPr lang="ar-S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مدفوع/ مجاني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2316221"/>
                  </a:ext>
                </a:extLst>
              </a:tr>
              <a:tr h="1790068">
                <a:tc>
                  <a:txBody>
                    <a:bodyPr/>
                    <a:lstStyle/>
                    <a:p>
                      <a:pPr marL="0" indent="266700" algn="r" rtl="1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Adobe XD</a:t>
                      </a:r>
                      <a:r>
                        <a:rPr lang="ar-S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تعد منصة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Adobe XD </a:t>
                      </a:r>
                      <a:r>
                        <a:rPr lang="ar-SA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SA" sz="2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من المنصات الشاملة </a:t>
                      </a:r>
                      <a:r>
                        <a:rPr lang="ar-SA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لتصميم واجهة الموقع بما تتميز به</a:t>
                      </a:r>
                    </a:p>
                    <a:p>
                      <a:pPr algn="ctr" rtl="1"/>
                      <a:r>
                        <a:rPr lang="ar-SA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فهي تمكن من التصميم التعاوني والنماذج الأولية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Prototype </a:t>
                      </a:r>
                      <a:r>
                        <a:rPr lang="ar-SA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الواقعية.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مدفوع مع تجربة لمدة أسبوع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658182"/>
                  </a:ext>
                </a:extLst>
              </a:tr>
              <a:tr h="1612685">
                <a:tc>
                  <a:txBody>
                    <a:bodyPr/>
                    <a:lstStyle/>
                    <a:p>
                      <a:pPr marL="0" indent="633413" algn="r" rtl="1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Figma</a:t>
                      </a:r>
                      <a:endParaRPr lang="ar-S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تمكن من التصميم السريع وعمل النماذج الأولية والتعاون مع مصممين آخرين، </a:t>
                      </a:r>
                      <a:r>
                        <a:rPr lang="ar-SA" sz="2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ويتميز بسهولة استخدامه كما يحتوي على أداة السبورة البيضاء على الإنترنت </a:t>
                      </a:r>
                      <a:r>
                        <a:rPr lang="ar-SA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من أجل التفكير التعاوني والعصف الذهني وورش العمل.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مدفوع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930080"/>
                  </a:ext>
                </a:extLst>
              </a:tr>
              <a:tr h="1990085">
                <a:tc>
                  <a:txBody>
                    <a:bodyPr/>
                    <a:lstStyle/>
                    <a:p>
                      <a:pPr marL="0" indent="717550" algn="r" rtl="1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Sketch</a:t>
                      </a:r>
                      <a:endParaRPr lang="ar-S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تقدم منصة 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Sketch </a:t>
                      </a:r>
                      <a:r>
                        <a:rPr lang="ar-S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تصميماً لكل من واجهة المستخدم 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UI  </a:t>
                      </a:r>
                      <a:r>
                        <a:rPr lang="ar-S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وتجربة المستخدم 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UX، </a:t>
                      </a:r>
                      <a:endParaRPr lang="ar-S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ويمكن من خلالها استخدام الرسم، والتخطيط الشبكي، وعمل النماذج الأولية، وعمل التعديلات النهائية للتصميم.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مدفوع مع تجربة مجانية </a:t>
                      </a:r>
                      <a:r>
                        <a:rPr lang="ar-SA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لمدة </a:t>
                      </a:r>
                      <a:r>
                        <a:rPr lang="ar-S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شهر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577681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7D14E642-8FD2-4561-B7C1-F30C107C1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223" y="1239128"/>
            <a:ext cx="1209822" cy="120982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0D398D9-C1A0-4954-9E74-B2D6BA8BA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7898" y="3199228"/>
            <a:ext cx="1209823" cy="120982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0FAA8EC-BF3B-4BCE-84DA-A380244F4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7898" y="4943623"/>
            <a:ext cx="1350498" cy="135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17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472B8D21-7952-4D0F-9E80-D091897D26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t="17054" b="18554"/>
          <a:stretch/>
        </p:blipFill>
        <p:spPr>
          <a:xfrm>
            <a:off x="2167731" y="469481"/>
            <a:ext cx="8228293" cy="524200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E687FF86-3216-4731-A493-0235CF0A2F85}"/>
              </a:ext>
            </a:extLst>
          </p:cNvPr>
          <p:cNvSpPr txBox="1"/>
          <p:nvPr/>
        </p:nvSpPr>
        <p:spPr>
          <a:xfrm>
            <a:off x="2967177" y="1566987"/>
            <a:ext cx="66294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latin typeface="Calibri" panose="020F0502020204030204" pitchFamily="34" charset="0"/>
                <a:cs typeface="Calibri" panose="020F0502020204030204" pitchFamily="34" charset="0"/>
              </a:rPr>
              <a:t>(2)</a:t>
            </a:r>
          </a:p>
          <a:p>
            <a:pPr algn="ctr"/>
            <a:r>
              <a:rPr lang="ar-SA" sz="4800" b="1" dirty="0">
                <a:latin typeface="Calibri" panose="020F0502020204030204" pitchFamily="34" charset="0"/>
                <a:cs typeface="Calibri" panose="020F0502020204030204" pitchFamily="34" charset="0"/>
              </a:rPr>
              <a:t>الخطوات الإجرائية لبدء العمل في أحد برامج تصميم</a:t>
            </a:r>
          </a:p>
          <a:p>
            <a:pPr algn="ctr"/>
            <a:r>
              <a:rPr lang="ar-SA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واجهة الموقع 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UI</a:t>
            </a:r>
            <a:endParaRPr lang="ar-SA" sz="4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44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750</Words>
  <Application>Microsoft Office PowerPoint</Application>
  <PresentationFormat>شاشة عريضة</PresentationFormat>
  <Paragraphs>105</Paragraphs>
  <Slides>31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manal ali</dc:creator>
  <cp:lastModifiedBy>manal ali</cp:lastModifiedBy>
  <cp:revision>134</cp:revision>
  <dcterms:created xsi:type="dcterms:W3CDTF">2023-09-15T03:05:05Z</dcterms:created>
  <dcterms:modified xsi:type="dcterms:W3CDTF">2023-12-11T21:42:21Z</dcterms:modified>
</cp:coreProperties>
</file>