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11088935" r:id="rId3"/>
    <p:sldId id="11088936" r:id="rId4"/>
    <p:sldId id="257" r:id="rId5"/>
    <p:sldId id="11088937" r:id="rId6"/>
    <p:sldId id="258" r:id="rId7"/>
    <p:sldId id="259" r:id="rId8"/>
    <p:sldId id="11088938" r:id="rId9"/>
    <p:sldId id="11088939" r:id="rId10"/>
    <p:sldId id="260" r:id="rId11"/>
    <p:sldId id="11088940" r:id="rId12"/>
    <p:sldId id="11088941" r:id="rId13"/>
    <p:sldId id="261" r:id="rId14"/>
    <p:sldId id="262" r:id="rId15"/>
    <p:sldId id="263" r:id="rId16"/>
    <p:sldId id="11088942" r:id="rId17"/>
    <p:sldId id="264" r:id="rId18"/>
    <p:sldId id="11088954" r:id="rId19"/>
    <p:sldId id="11088943" r:id="rId20"/>
    <p:sldId id="11088944" r:id="rId21"/>
    <p:sldId id="11088945" r:id="rId22"/>
    <p:sldId id="11088946" r:id="rId23"/>
    <p:sldId id="11088947" r:id="rId24"/>
    <p:sldId id="11088948" r:id="rId25"/>
    <p:sldId id="11088949" r:id="rId26"/>
    <p:sldId id="11088950" r:id="rId27"/>
    <p:sldId id="335" r:id="rId28"/>
    <p:sldId id="336" r:id="rId29"/>
    <p:sldId id="11088951" r:id="rId30"/>
    <p:sldId id="11088952" r:id="rId31"/>
    <p:sldId id="11088953" r:id="rId32"/>
    <p:sldId id="265" r:id="rId33"/>
    <p:sldId id="266" r:id="rId34"/>
    <p:sldId id="267" r:id="rId35"/>
  </p:sldIdLst>
  <p:sldSz cx="18288000" cy="10287000"/>
  <p:notesSz cx="6858000" cy="9144000"/>
  <p:embeddedFontLst>
    <p:embeddedFont>
      <p:font typeface="Abu Dhabi Pro." panose="00000800000000000000" pitchFamily="2" charset="-78"/>
      <p:bold r:id="rId36"/>
    </p:embeddedFont>
    <p:embeddedFont>
      <p:font typeface="Calibri" panose="020F0502020204030204" pitchFamily="34" charset="0"/>
      <p:regular r:id="rId37"/>
      <p:bold r:id="rId38"/>
    </p:embeddedFont>
    <p:embeddedFont>
      <p:font typeface="Candal" panose="020B0604020202020204" charset="0"/>
      <p:regular r:id="rId39"/>
    </p:embeddedFont>
    <p:embeddedFont>
      <p:font typeface="Canva Sans Bold" panose="020B0604020202020204" charset="0"/>
      <p:regular r:id="rId40"/>
    </p:embeddedFont>
    <p:embeddedFont>
      <p:font typeface="Dubai" panose="020B0503030403030204" pitchFamily="34" charset="-78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094" y="1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3" Type="http://schemas.openxmlformats.org/officeDocument/2006/relationships/image" Target="../media/image27.svg"/><Relationship Id="rId7" Type="http://schemas.openxmlformats.org/officeDocument/2006/relationships/image" Target="../media/image31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mp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5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mp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3" Type="http://schemas.openxmlformats.org/officeDocument/2006/relationships/image" Target="../media/image42.svg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48.tmp"/><Relationship Id="rId4" Type="http://schemas.openxmlformats.org/officeDocument/2006/relationships/image" Target="../media/image43.png"/><Relationship Id="rId9" Type="http://schemas.openxmlformats.org/officeDocument/2006/relationships/image" Target="../media/image4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1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tmp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4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tmp"/><Relationship Id="rId5" Type="http://schemas.microsoft.com/office/2007/relationships/hdphoto" Target="../media/hdphoto9.wdp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tmp"/><Relationship Id="rId5" Type="http://schemas.microsoft.com/office/2007/relationships/hdphoto" Target="../media/hdphoto10.wdp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tmp"/><Relationship Id="rId5" Type="http://schemas.openxmlformats.org/officeDocument/2006/relationships/image" Target="../media/image68.tmp"/><Relationship Id="rId4" Type="http://schemas.openxmlformats.org/officeDocument/2006/relationships/image" Target="../media/image6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tmp"/><Relationship Id="rId4" Type="http://schemas.openxmlformats.org/officeDocument/2006/relationships/image" Target="../media/image7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m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m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svg"/><Relationship Id="rId18" Type="http://schemas.openxmlformats.org/officeDocument/2006/relationships/image" Target="../media/image98.png"/><Relationship Id="rId26" Type="http://schemas.openxmlformats.org/officeDocument/2006/relationships/image" Target="../media/image102.png"/><Relationship Id="rId39" Type="http://schemas.openxmlformats.org/officeDocument/2006/relationships/image" Target="../media/image109.svg"/><Relationship Id="rId21" Type="http://schemas.openxmlformats.org/officeDocument/2006/relationships/image" Target="../media/image50.svg"/><Relationship Id="rId34" Type="http://schemas.openxmlformats.org/officeDocument/2006/relationships/image" Target="../media/image106.png"/><Relationship Id="rId42" Type="http://schemas.openxmlformats.org/officeDocument/2006/relationships/image" Target="../media/image112.png"/><Relationship Id="rId7" Type="http://schemas.openxmlformats.org/officeDocument/2006/relationships/image" Target="../media/image95.svg"/><Relationship Id="rId2" Type="http://schemas.openxmlformats.org/officeDocument/2006/relationships/image" Target="../media/image92.png"/><Relationship Id="rId16" Type="http://schemas.openxmlformats.org/officeDocument/2006/relationships/image" Target="../media/image96.png"/><Relationship Id="rId20" Type="http://schemas.openxmlformats.org/officeDocument/2006/relationships/image" Target="../media/image49.png"/><Relationship Id="rId29" Type="http://schemas.openxmlformats.org/officeDocument/2006/relationships/image" Target="../media/image105.svg"/><Relationship Id="rId41" Type="http://schemas.openxmlformats.org/officeDocument/2006/relationships/image" Target="../media/image1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9.svg"/><Relationship Id="rId24" Type="http://schemas.openxmlformats.org/officeDocument/2006/relationships/image" Target="../media/image100.png"/><Relationship Id="rId32" Type="http://schemas.openxmlformats.org/officeDocument/2006/relationships/image" Target="../media/image90.png"/><Relationship Id="rId37" Type="http://schemas.openxmlformats.org/officeDocument/2006/relationships/image" Target="../media/image79.svg"/><Relationship Id="rId40" Type="http://schemas.openxmlformats.org/officeDocument/2006/relationships/image" Target="../media/image110.png"/><Relationship Id="rId5" Type="http://schemas.openxmlformats.org/officeDocument/2006/relationships/image" Target="../media/image54.svg"/><Relationship Id="rId15" Type="http://schemas.openxmlformats.org/officeDocument/2006/relationships/image" Target="../media/image2.svg"/><Relationship Id="rId23" Type="http://schemas.openxmlformats.org/officeDocument/2006/relationships/image" Target="../media/image9.svg"/><Relationship Id="rId28" Type="http://schemas.openxmlformats.org/officeDocument/2006/relationships/image" Target="../media/image104.png"/><Relationship Id="rId36" Type="http://schemas.openxmlformats.org/officeDocument/2006/relationships/image" Target="../media/image78.png"/><Relationship Id="rId10" Type="http://schemas.openxmlformats.org/officeDocument/2006/relationships/image" Target="../media/image18.png"/><Relationship Id="rId19" Type="http://schemas.openxmlformats.org/officeDocument/2006/relationships/image" Target="../media/image99.svg"/><Relationship Id="rId31" Type="http://schemas.openxmlformats.org/officeDocument/2006/relationships/image" Target="../media/image40.svg"/><Relationship Id="rId4" Type="http://schemas.openxmlformats.org/officeDocument/2006/relationships/image" Target="../media/image53.png"/><Relationship Id="rId9" Type="http://schemas.openxmlformats.org/officeDocument/2006/relationships/image" Target="../media/image29.svg"/><Relationship Id="rId14" Type="http://schemas.openxmlformats.org/officeDocument/2006/relationships/image" Target="../media/image1.png"/><Relationship Id="rId22" Type="http://schemas.openxmlformats.org/officeDocument/2006/relationships/image" Target="../media/image8.png"/><Relationship Id="rId27" Type="http://schemas.openxmlformats.org/officeDocument/2006/relationships/image" Target="../media/image103.svg"/><Relationship Id="rId30" Type="http://schemas.openxmlformats.org/officeDocument/2006/relationships/image" Target="../media/image39.png"/><Relationship Id="rId35" Type="http://schemas.openxmlformats.org/officeDocument/2006/relationships/image" Target="../media/image107.svg"/><Relationship Id="rId43" Type="http://schemas.openxmlformats.org/officeDocument/2006/relationships/image" Target="../media/image113.svg"/><Relationship Id="rId8" Type="http://schemas.openxmlformats.org/officeDocument/2006/relationships/image" Target="../media/image28.png"/><Relationship Id="rId3" Type="http://schemas.openxmlformats.org/officeDocument/2006/relationships/image" Target="../media/image93.svg"/><Relationship Id="rId12" Type="http://schemas.openxmlformats.org/officeDocument/2006/relationships/image" Target="../media/image56.png"/><Relationship Id="rId17" Type="http://schemas.openxmlformats.org/officeDocument/2006/relationships/image" Target="../media/image97.svg"/><Relationship Id="rId25" Type="http://schemas.openxmlformats.org/officeDocument/2006/relationships/image" Target="../media/image101.svg"/><Relationship Id="rId33" Type="http://schemas.openxmlformats.org/officeDocument/2006/relationships/image" Target="../media/image91.svg"/><Relationship Id="rId38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6074" y="3607279"/>
            <a:ext cx="13276090" cy="1283937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465014" y="1665132"/>
            <a:ext cx="10066288" cy="8657008"/>
          </a:xfrm>
          <a:custGeom>
            <a:avLst/>
            <a:gdLst/>
            <a:ahLst/>
            <a:cxnLst/>
            <a:rect l="l" t="t" r="r" b="b"/>
            <a:pathLst>
              <a:path w="10066288" h="8657008">
                <a:moveTo>
                  <a:pt x="10066288" y="0"/>
                </a:moveTo>
                <a:lnTo>
                  <a:pt x="0" y="0"/>
                </a:lnTo>
                <a:lnTo>
                  <a:pt x="0" y="8657008"/>
                </a:lnTo>
                <a:lnTo>
                  <a:pt x="10066288" y="8657008"/>
                </a:lnTo>
                <a:lnTo>
                  <a:pt x="10066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6" name="Group 6"/>
          <p:cNvGrpSpPr/>
          <p:nvPr/>
        </p:nvGrpSpPr>
        <p:grpSpPr>
          <a:xfrm>
            <a:off x="-3915238" y="-2221508"/>
            <a:ext cx="8477999" cy="84779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24706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5460" y="8581619"/>
            <a:ext cx="3909694" cy="39096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560538" y="237974"/>
            <a:ext cx="3409340" cy="4905526"/>
          </a:xfrm>
          <a:custGeom>
            <a:avLst/>
            <a:gdLst/>
            <a:ahLst/>
            <a:cxnLst/>
            <a:rect l="l" t="t" r="r" b="b"/>
            <a:pathLst>
              <a:path w="3409340" h="4905526">
                <a:moveTo>
                  <a:pt x="0" y="0"/>
                </a:moveTo>
                <a:lnTo>
                  <a:pt x="3409340" y="0"/>
                </a:lnTo>
                <a:lnTo>
                  <a:pt x="3409340" y="4905526"/>
                </a:lnTo>
                <a:lnTo>
                  <a:pt x="0" y="4905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TextBox 13"/>
          <p:cNvSpPr txBox="1"/>
          <p:nvPr/>
        </p:nvSpPr>
        <p:spPr>
          <a:xfrm>
            <a:off x="2200794" y="2994768"/>
            <a:ext cx="9037856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42"/>
              </a:lnSpc>
              <a:spcBef>
                <a:spcPct val="0"/>
              </a:spcBef>
            </a:pPr>
            <a:r>
              <a:rPr lang="ar-SA" sz="10889" dirty="0">
                <a:solidFill>
                  <a:srgbClr val="171A59"/>
                </a:solidFill>
                <a:latin typeface="Candal"/>
              </a:rPr>
              <a:t>الفصل الخامس </a:t>
            </a:r>
          </a:p>
          <a:p>
            <a:pPr marL="0" lvl="0" indent="0" algn="ctr">
              <a:lnSpc>
                <a:spcPts val="11542"/>
              </a:lnSpc>
              <a:spcBef>
                <a:spcPct val="0"/>
              </a:spcBef>
            </a:pPr>
            <a:r>
              <a:rPr lang="ar-SA" sz="10889" dirty="0">
                <a:solidFill>
                  <a:srgbClr val="171A59"/>
                </a:solidFill>
                <a:latin typeface="Candal"/>
              </a:rPr>
              <a:t>التصوير الرقمي </a:t>
            </a:r>
            <a:endParaRPr lang="en-US" sz="10889" dirty="0">
              <a:solidFill>
                <a:srgbClr val="171A59"/>
              </a:solidFill>
              <a:latin typeface="Candal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671756" y="-358207"/>
            <a:ext cx="1192363" cy="119236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E51B8DB3-FE77-56D6-7B44-81783D483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030" y="6493192"/>
            <a:ext cx="3127519" cy="31214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48455" y="-2348718"/>
            <a:ext cx="5821689" cy="563018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54587" y="5838825"/>
            <a:ext cx="9727591" cy="940760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45812" y="214778"/>
            <a:ext cx="11407452" cy="9620526"/>
            <a:chOff x="0" y="0"/>
            <a:chExt cx="3004432" cy="25338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4432" cy="2533801"/>
            </a:xfrm>
            <a:custGeom>
              <a:avLst/>
              <a:gdLst/>
              <a:ahLst/>
              <a:cxnLst/>
              <a:rect l="l" t="t" r="r" b="b"/>
              <a:pathLst>
                <a:path w="3004432" h="2533801">
                  <a:moveTo>
                    <a:pt x="0" y="0"/>
                  </a:moveTo>
                  <a:lnTo>
                    <a:pt x="3004432" y="0"/>
                  </a:lnTo>
                  <a:lnTo>
                    <a:pt x="3004432" y="2533801"/>
                  </a:lnTo>
                  <a:lnTo>
                    <a:pt x="0" y="2533801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004432" cy="2552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0272" y="778493"/>
            <a:ext cx="6164166" cy="8038004"/>
            <a:chOff x="0" y="0"/>
            <a:chExt cx="1623484" cy="21170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23484" cy="2117005"/>
            </a:xfrm>
            <a:custGeom>
              <a:avLst/>
              <a:gdLst/>
              <a:ahLst/>
              <a:cxnLst/>
              <a:rect l="l" t="t" r="r" b="b"/>
              <a:pathLst>
                <a:path w="1623484" h="2117005">
                  <a:moveTo>
                    <a:pt x="0" y="0"/>
                  </a:moveTo>
                  <a:lnTo>
                    <a:pt x="1623484" y="0"/>
                  </a:lnTo>
                  <a:lnTo>
                    <a:pt x="1623484" y="2117005"/>
                  </a:lnTo>
                  <a:lnTo>
                    <a:pt x="0" y="2117005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623484" cy="2136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74256" y="3178887"/>
            <a:ext cx="1348159" cy="134815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E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39951" y="3285365"/>
            <a:ext cx="1007677" cy="925892"/>
            <a:chOff x="0" y="0"/>
            <a:chExt cx="88459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412068" y="136065"/>
            <a:ext cx="3848550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2" name="Freeform 22"/>
          <p:cNvSpPr/>
          <p:nvPr/>
        </p:nvSpPr>
        <p:spPr>
          <a:xfrm>
            <a:off x="6865242" y="78380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3" name="Freeform 23"/>
          <p:cNvSpPr/>
          <p:nvPr/>
        </p:nvSpPr>
        <p:spPr>
          <a:xfrm>
            <a:off x="14348455" y="173809"/>
            <a:ext cx="3730376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3" name="Freeform 33"/>
          <p:cNvSpPr/>
          <p:nvPr/>
        </p:nvSpPr>
        <p:spPr>
          <a:xfrm>
            <a:off x="540525" y="5489505"/>
            <a:ext cx="6458400" cy="6117866"/>
          </a:xfrm>
          <a:custGeom>
            <a:avLst/>
            <a:gdLst/>
            <a:ahLst/>
            <a:cxnLst/>
            <a:rect l="l" t="t" r="r" b="b"/>
            <a:pathLst>
              <a:path w="6458400" h="6117866">
                <a:moveTo>
                  <a:pt x="0" y="0"/>
                </a:moveTo>
                <a:lnTo>
                  <a:pt x="6458400" y="0"/>
                </a:lnTo>
                <a:lnTo>
                  <a:pt x="6458400" y="6117866"/>
                </a:lnTo>
                <a:lnTo>
                  <a:pt x="0" y="611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4" name="TextBox 34"/>
          <p:cNvSpPr txBox="1"/>
          <p:nvPr/>
        </p:nvSpPr>
        <p:spPr>
          <a:xfrm>
            <a:off x="516319" y="2903207"/>
            <a:ext cx="5611592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61"/>
              </a:lnSpc>
              <a:spcBef>
                <a:spcPct val="0"/>
              </a:spcBef>
            </a:pP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ndal"/>
              </a:rPr>
              <a:t>الجدول الزمني لتطور التصوير الرقمي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ndal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04818" y="2005396"/>
            <a:ext cx="5611592" cy="35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40"/>
              </a:lnSpc>
            </a:pPr>
            <a:endParaRPr lang="en-US" sz="2243" dirty="0">
              <a:solidFill>
                <a:srgbClr val="171A59"/>
              </a:solidFill>
              <a:latin typeface="Candal"/>
            </a:endParaRPr>
          </a:p>
        </p:txBody>
      </p:sp>
      <p:pic>
        <p:nvPicPr>
          <p:cNvPr id="50" name="صورة 49" descr="صورة تحتوي على نص, خط يد, الخط, خط&#10;&#10;تم إنشاء الوصف تلقائياً">
            <a:extLst>
              <a:ext uri="{FF2B5EF4-FFF2-40B4-BE49-F238E27FC236}">
                <a16:creationId xmlns:a16="http://schemas.microsoft.com/office/drawing/2014/main" id="{66EC26F3-790F-B403-D5F8-9B99FF52D3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6"/>
          <a:stretch/>
        </p:blipFill>
        <p:spPr>
          <a:xfrm>
            <a:off x="14298050" y="796912"/>
            <a:ext cx="3730376" cy="2880428"/>
          </a:xfrm>
          <a:prstGeom prst="rect">
            <a:avLst/>
          </a:prstGeom>
        </p:spPr>
      </p:pic>
      <p:pic>
        <p:nvPicPr>
          <p:cNvPr id="52" name="صورة 51" descr="صورة تحتوي على نص, الخط, خط&#10;&#10;تم إنشاء الوصف تلقائياً">
            <a:extLst>
              <a:ext uri="{FF2B5EF4-FFF2-40B4-BE49-F238E27FC236}">
                <a16:creationId xmlns:a16="http://schemas.microsoft.com/office/drawing/2014/main" id="{6509BFE2-5136-676F-584A-88974FF65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89" y="837107"/>
            <a:ext cx="3671571" cy="2800037"/>
          </a:xfrm>
          <a:prstGeom prst="rect">
            <a:avLst/>
          </a:prstGeom>
        </p:spPr>
      </p:pic>
      <p:pic>
        <p:nvPicPr>
          <p:cNvPr id="54" name="صورة 53" descr="صورة تحتوي على نص, الخط, خط, لقطة شاشة&#10;&#10;تم إنشاء الوصف تلقائياً">
            <a:extLst>
              <a:ext uri="{FF2B5EF4-FFF2-40B4-BE49-F238E27FC236}">
                <a16:creationId xmlns:a16="http://schemas.microsoft.com/office/drawing/2014/main" id="{65A85BA3-D53A-1180-A35F-DA38357FFF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50" y="899409"/>
            <a:ext cx="3376642" cy="2496811"/>
          </a:xfrm>
          <a:prstGeom prst="rect">
            <a:avLst/>
          </a:prstGeom>
        </p:spPr>
      </p:pic>
      <p:sp>
        <p:nvSpPr>
          <p:cNvPr id="55" name="Freeform 22">
            <a:extLst>
              <a:ext uri="{FF2B5EF4-FFF2-40B4-BE49-F238E27FC236}">
                <a16:creationId xmlns:a16="http://schemas.microsoft.com/office/drawing/2014/main" id="{E7FF11FB-B4A9-4AF2-F277-B1DCE343266A}"/>
              </a:ext>
            </a:extLst>
          </p:cNvPr>
          <p:cNvSpPr/>
          <p:nvPr/>
        </p:nvSpPr>
        <p:spPr>
          <a:xfrm>
            <a:off x="6832952" y="4821773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6" name="Freeform 22">
            <a:extLst>
              <a:ext uri="{FF2B5EF4-FFF2-40B4-BE49-F238E27FC236}">
                <a16:creationId xmlns:a16="http://schemas.microsoft.com/office/drawing/2014/main" id="{FFCAB6C8-E625-92FE-597B-D0F9CDDE03C8}"/>
              </a:ext>
            </a:extLst>
          </p:cNvPr>
          <p:cNvSpPr/>
          <p:nvPr/>
        </p:nvSpPr>
        <p:spPr>
          <a:xfrm>
            <a:off x="10590337" y="4815253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7" name="Freeform 22">
            <a:extLst>
              <a:ext uri="{FF2B5EF4-FFF2-40B4-BE49-F238E27FC236}">
                <a16:creationId xmlns:a16="http://schemas.microsoft.com/office/drawing/2014/main" id="{C09A9FD0-7699-E338-333A-3BF8A78D7393}"/>
              </a:ext>
            </a:extLst>
          </p:cNvPr>
          <p:cNvSpPr/>
          <p:nvPr/>
        </p:nvSpPr>
        <p:spPr>
          <a:xfrm>
            <a:off x="14260467" y="4829678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9" name="صورة 58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683FAF48-AA29-4052-9CFE-DD4A912ECB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5"/>
          <a:stretch/>
        </p:blipFill>
        <p:spPr>
          <a:xfrm>
            <a:off x="7240299" y="5599665"/>
            <a:ext cx="10707429" cy="27073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48455" y="-2348718"/>
            <a:ext cx="5821689" cy="563018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54587" y="5838825"/>
            <a:ext cx="9727591" cy="940760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45812" y="214778"/>
            <a:ext cx="11407452" cy="9620526"/>
            <a:chOff x="0" y="0"/>
            <a:chExt cx="3004432" cy="25338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4432" cy="2533801"/>
            </a:xfrm>
            <a:custGeom>
              <a:avLst/>
              <a:gdLst/>
              <a:ahLst/>
              <a:cxnLst/>
              <a:rect l="l" t="t" r="r" b="b"/>
              <a:pathLst>
                <a:path w="3004432" h="2533801">
                  <a:moveTo>
                    <a:pt x="0" y="0"/>
                  </a:moveTo>
                  <a:lnTo>
                    <a:pt x="3004432" y="0"/>
                  </a:lnTo>
                  <a:lnTo>
                    <a:pt x="3004432" y="2533801"/>
                  </a:lnTo>
                  <a:lnTo>
                    <a:pt x="0" y="2533801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004432" cy="2552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0272" y="778493"/>
            <a:ext cx="6164166" cy="8038004"/>
            <a:chOff x="0" y="0"/>
            <a:chExt cx="1623484" cy="21170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23484" cy="2117005"/>
            </a:xfrm>
            <a:custGeom>
              <a:avLst/>
              <a:gdLst/>
              <a:ahLst/>
              <a:cxnLst/>
              <a:rect l="l" t="t" r="r" b="b"/>
              <a:pathLst>
                <a:path w="1623484" h="2117005">
                  <a:moveTo>
                    <a:pt x="0" y="0"/>
                  </a:moveTo>
                  <a:lnTo>
                    <a:pt x="1623484" y="0"/>
                  </a:lnTo>
                  <a:lnTo>
                    <a:pt x="1623484" y="2117005"/>
                  </a:lnTo>
                  <a:lnTo>
                    <a:pt x="0" y="2117005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623484" cy="2136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74256" y="3178887"/>
            <a:ext cx="1348159" cy="134815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E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39951" y="3285365"/>
            <a:ext cx="1007677" cy="925892"/>
            <a:chOff x="0" y="0"/>
            <a:chExt cx="88459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670784" y="139974"/>
            <a:ext cx="3848550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2" name="Freeform 22"/>
          <p:cNvSpPr/>
          <p:nvPr/>
        </p:nvSpPr>
        <p:spPr>
          <a:xfrm>
            <a:off x="6865242" y="78380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3" name="Freeform 23"/>
          <p:cNvSpPr/>
          <p:nvPr/>
        </p:nvSpPr>
        <p:spPr>
          <a:xfrm>
            <a:off x="14348455" y="173809"/>
            <a:ext cx="3730376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3" name="Freeform 33"/>
          <p:cNvSpPr/>
          <p:nvPr/>
        </p:nvSpPr>
        <p:spPr>
          <a:xfrm>
            <a:off x="540525" y="5489505"/>
            <a:ext cx="6458400" cy="6117866"/>
          </a:xfrm>
          <a:custGeom>
            <a:avLst/>
            <a:gdLst/>
            <a:ahLst/>
            <a:cxnLst/>
            <a:rect l="l" t="t" r="r" b="b"/>
            <a:pathLst>
              <a:path w="6458400" h="6117866">
                <a:moveTo>
                  <a:pt x="0" y="0"/>
                </a:moveTo>
                <a:lnTo>
                  <a:pt x="6458400" y="0"/>
                </a:lnTo>
                <a:lnTo>
                  <a:pt x="6458400" y="6117866"/>
                </a:lnTo>
                <a:lnTo>
                  <a:pt x="0" y="611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4" name="TextBox 34"/>
          <p:cNvSpPr txBox="1"/>
          <p:nvPr/>
        </p:nvSpPr>
        <p:spPr>
          <a:xfrm>
            <a:off x="516319" y="2903207"/>
            <a:ext cx="5611592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61"/>
              </a:lnSpc>
              <a:spcBef>
                <a:spcPct val="0"/>
              </a:spcBef>
            </a:pP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ndal"/>
              </a:rPr>
              <a:t>الجدول الزمني لتطور التصوير الرقمي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ndal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04818" y="2005396"/>
            <a:ext cx="5611592" cy="35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40"/>
              </a:lnSpc>
            </a:pPr>
            <a:endParaRPr lang="en-US" sz="2243" dirty="0">
              <a:solidFill>
                <a:srgbClr val="171A59"/>
              </a:solidFill>
              <a:latin typeface="Candal"/>
            </a:endParaRPr>
          </a:p>
        </p:txBody>
      </p:sp>
      <p:sp>
        <p:nvSpPr>
          <p:cNvPr id="55" name="Freeform 22">
            <a:extLst>
              <a:ext uri="{FF2B5EF4-FFF2-40B4-BE49-F238E27FC236}">
                <a16:creationId xmlns:a16="http://schemas.microsoft.com/office/drawing/2014/main" id="{E7FF11FB-B4A9-4AF2-F277-B1DCE343266A}"/>
              </a:ext>
            </a:extLst>
          </p:cNvPr>
          <p:cNvSpPr/>
          <p:nvPr/>
        </p:nvSpPr>
        <p:spPr>
          <a:xfrm>
            <a:off x="6832952" y="4821773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6" name="Freeform 22">
            <a:extLst>
              <a:ext uri="{FF2B5EF4-FFF2-40B4-BE49-F238E27FC236}">
                <a16:creationId xmlns:a16="http://schemas.microsoft.com/office/drawing/2014/main" id="{FFCAB6C8-E625-92FE-597B-D0F9CDDE03C8}"/>
              </a:ext>
            </a:extLst>
          </p:cNvPr>
          <p:cNvSpPr/>
          <p:nvPr/>
        </p:nvSpPr>
        <p:spPr>
          <a:xfrm>
            <a:off x="10590337" y="4815253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7" name="Freeform 22">
            <a:extLst>
              <a:ext uri="{FF2B5EF4-FFF2-40B4-BE49-F238E27FC236}">
                <a16:creationId xmlns:a16="http://schemas.microsoft.com/office/drawing/2014/main" id="{C09A9FD0-7699-E338-333A-3BF8A78D7393}"/>
              </a:ext>
            </a:extLst>
          </p:cNvPr>
          <p:cNvSpPr/>
          <p:nvPr/>
        </p:nvSpPr>
        <p:spPr>
          <a:xfrm>
            <a:off x="14260467" y="4829678"/>
            <a:ext cx="3805542" cy="3663174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4" name="صورة 23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76A329D9-AFD3-C48C-7650-21423AD3E7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9"/>
          <a:stretch/>
        </p:blipFill>
        <p:spPr>
          <a:xfrm>
            <a:off x="7108065" y="1379339"/>
            <a:ext cx="10797899" cy="2052737"/>
          </a:xfrm>
          <a:prstGeom prst="rect">
            <a:avLst/>
          </a:prstGeom>
        </p:spPr>
      </p:pic>
      <p:pic>
        <p:nvPicPr>
          <p:cNvPr id="26" name="صورة 25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70C23853-DD60-C46B-A963-305A8B1DF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99" y="5608731"/>
            <a:ext cx="10707429" cy="27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00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8103" y="-1736352"/>
            <a:ext cx="6233607" cy="602855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02575" y="-1575883"/>
            <a:ext cx="6233607" cy="602855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54431" y="2694706"/>
            <a:ext cx="5163948" cy="51639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71A59"/>
              </a:solidFill>
              <a:prstDash val="dash"/>
              <a:miter/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0684" y="2286493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80" y="0"/>
                </a:lnTo>
                <a:lnTo>
                  <a:pt x="1603780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16310947" y="4610059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79" y="0"/>
                </a:lnTo>
                <a:lnTo>
                  <a:pt x="1603779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2405109" y="6061580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80" y="0"/>
                </a:lnTo>
                <a:lnTo>
                  <a:pt x="1603780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2932946" y="2594877"/>
            <a:ext cx="1139257" cy="927071"/>
          </a:xfrm>
          <a:custGeom>
            <a:avLst/>
            <a:gdLst/>
            <a:ahLst/>
            <a:cxnLst/>
            <a:rect l="l" t="t" r="r" b="b"/>
            <a:pathLst>
              <a:path w="1139257" h="927071">
                <a:moveTo>
                  <a:pt x="0" y="0"/>
                </a:moveTo>
                <a:lnTo>
                  <a:pt x="1139258" y="0"/>
                </a:lnTo>
                <a:lnTo>
                  <a:pt x="1139258" y="927070"/>
                </a:lnTo>
                <a:lnTo>
                  <a:pt x="0" y="92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619378" y="4766873"/>
            <a:ext cx="1072252" cy="1019614"/>
          </a:xfrm>
          <a:custGeom>
            <a:avLst/>
            <a:gdLst/>
            <a:ahLst/>
            <a:cxnLst/>
            <a:rect l="l" t="t" r="r" b="b"/>
            <a:pathLst>
              <a:path w="1072252" h="1019614">
                <a:moveTo>
                  <a:pt x="0" y="0"/>
                </a:moveTo>
                <a:lnTo>
                  <a:pt x="1072251" y="0"/>
                </a:lnTo>
                <a:lnTo>
                  <a:pt x="1072251" y="1019614"/>
                </a:lnTo>
                <a:lnTo>
                  <a:pt x="0" y="101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2716109" y="6343611"/>
            <a:ext cx="889788" cy="1081810"/>
          </a:xfrm>
          <a:custGeom>
            <a:avLst/>
            <a:gdLst/>
            <a:ahLst/>
            <a:cxnLst/>
            <a:rect l="l" t="t" r="r" b="b"/>
            <a:pathLst>
              <a:path w="889788" h="1081810">
                <a:moveTo>
                  <a:pt x="0" y="0"/>
                </a:moveTo>
                <a:lnTo>
                  <a:pt x="889788" y="0"/>
                </a:lnTo>
                <a:lnTo>
                  <a:pt x="889788" y="1081810"/>
                </a:lnTo>
                <a:lnTo>
                  <a:pt x="0" y="1081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 flipH="1">
            <a:off x="695339" y="5549517"/>
            <a:ext cx="9634143" cy="6708867"/>
          </a:xfrm>
          <a:custGeom>
            <a:avLst/>
            <a:gdLst/>
            <a:ahLst/>
            <a:cxnLst/>
            <a:rect l="l" t="t" r="r" b="b"/>
            <a:pathLst>
              <a:path w="9634143" h="6708867">
                <a:moveTo>
                  <a:pt x="9634143" y="0"/>
                </a:moveTo>
                <a:lnTo>
                  <a:pt x="0" y="0"/>
                </a:lnTo>
                <a:lnTo>
                  <a:pt x="0" y="6708867"/>
                </a:lnTo>
                <a:lnTo>
                  <a:pt x="9634143" y="6708867"/>
                </a:lnTo>
                <a:lnTo>
                  <a:pt x="963414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8" name="Group 18"/>
          <p:cNvGrpSpPr/>
          <p:nvPr/>
        </p:nvGrpSpPr>
        <p:grpSpPr>
          <a:xfrm>
            <a:off x="11390589" y="9644995"/>
            <a:ext cx="1327684" cy="1284010"/>
            <a:chOff x="0" y="0"/>
            <a:chExt cx="840446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940843" y="1830997"/>
            <a:ext cx="5589749" cy="83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809"/>
              </a:lnSpc>
              <a:spcBef>
                <a:spcPct val="0"/>
              </a:spcBef>
            </a:pPr>
            <a:r>
              <a:rPr lang="ar-SA" sz="9600" dirty="0">
                <a:solidFill>
                  <a:srgbClr val="171A59"/>
                </a:solidFill>
                <a:latin typeface="Candal"/>
              </a:rPr>
              <a:t>الأهداف :</a:t>
            </a:r>
            <a:endParaRPr lang="en-US" sz="9600" dirty="0">
              <a:solidFill>
                <a:srgbClr val="171A59"/>
              </a:solidFill>
              <a:latin typeface="Candal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2E04A94-476A-846A-CF0B-6C6958CEAD1A}"/>
              </a:ext>
            </a:extLst>
          </p:cNvPr>
          <p:cNvSpPr txBox="1"/>
          <p:nvPr/>
        </p:nvSpPr>
        <p:spPr>
          <a:xfrm>
            <a:off x="-201693" y="3377807"/>
            <a:ext cx="1127080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توضيح نشأة التصوير الرقمي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800" b="1" dirty="0">
                <a:solidFill>
                  <a:schemeClr val="bg1">
                    <a:lumMod val="95000"/>
                  </a:schemeClr>
                </a:solidFill>
                <a:highlight>
                  <a:srgbClr val="800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تمييز مفهوم التصوير الرقمي في التصميم الرقمي </a:t>
            </a: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تطبيق قواعد التصوير الرقمي .</a:t>
            </a:r>
          </a:p>
          <a:p>
            <a:endParaRPr lang="ar-SA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7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762000" y="1181100"/>
            <a:ext cx="17075201" cy="7924800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grpSp>
        <p:nvGrpSpPr>
          <p:cNvPr id="24" name="Group 24"/>
          <p:cNvGrpSpPr/>
          <p:nvPr/>
        </p:nvGrpSpPr>
        <p:grpSpPr>
          <a:xfrm>
            <a:off x="-477005" y="9580428"/>
            <a:ext cx="19326005" cy="1413145"/>
            <a:chOff x="0" y="0"/>
            <a:chExt cx="5089977" cy="3721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089977" cy="372186"/>
            </a:xfrm>
            <a:custGeom>
              <a:avLst/>
              <a:gdLst/>
              <a:ahLst/>
              <a:cxnLst/>
              <a:rect l="l" t="t" r="r" b="b"/>
              <a:pathLst>
                <a:path w="5089977" h="372186">
                  <a:moveTo>
                    <a:pt x="0" y="0"/>
                  </a:moveTo>
                  <a:lnTo>
                    <a:pt x="5089977" y="0"/>
                  </a:lnTo>
                  <a:lnTo>
                    <a:pt x="5089977" y="372186"/>
                  </a:lnTo>
                  <a:lnTo>
                    <a:pt x="0" y="372186"/>
                  </a:ln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5089977" cy="391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66045" y="2491204"/>
            <a:ext cx="5933428" cy="616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83"/>
              </a:lnSpc>
              <a:spcBef>
                <a:spcPct val="0"/>
              </a:spcBef>
            </a:pPr>
            <a:endParaRPr lang="en-US" sz="4512" dirty="0">
              <a:solidFill>
                <a:srgbClr val="171A59"/>
              </a:solidFill>
              <a:latin typeface="Candal"/>
            </a:endParaRPr>
          </a:p>
        </p:txBody>
      </p:sp>
      <p:pic>
        <p:nvPicPr>
          <p:cNvPr id="48" name="صورة 47" descr="صورة تحتوي على نص, الخط, خط, الجبر&#10;&#10;تم إنشاء الوصف تلقائياً">
            <a:extLst>
              <a:ext uri="{FF2B5EF4-FFF2-40B4-BE49-F238E27FC236}">
                <a16:creationId xmlns:a16="http://schemas.microsoft.com/office/drawing/2014/main" id="{3401EF87-E18A-3779-FBF0-FDFF0B773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08" y="2454724"/>
            <a:ext cx="14502888" cy="5050975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 flipH="1">
            <a:off x="640643" y="7141025"/>
            <a:ext cx="6784231" cy="3971859"/>
          </a:xfrm>
          <a:custGeom>
            <a:avLst/>
            <a:gdLst/>
            <a:ahLst/>
            <a:cxnLst/>
            <a:rect l="l" t="t" r="r" b="b"/>
            <a:pathLst>
              <a:path w="6784231" h="3971859">
                <a:moveTo>
                  <a:pt x="6784230" y="0"/>
                </a:moveTo>
                <a:lnTo>
                  <a:pt x="0" y="0"/>
                </a:lnTo>
                <a:lnTo>
                  <a:pt x="0" y="3971859"/>
                </a:lnTo>
                <a:lnTo>
                  <a:pt x="6784230" y="3971859"/>
                </a:lnTo>
                <a:lnTo>
                  <a:pt x="67842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8086" y="3768239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6967124" y="3768239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1991894" y="3768239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5" name="Group 5"/>
          <p:cNvGrpSpPr/>
          <p:nvPr/>
        </p:nvGrpSpPr>
        <p:grpSpPr>
          <a:xfrm>
            <a:off x="-477005" y="9580428"/>
            <a:ext cx="19326005" cy="1413145"/>
            <a:chOff x="0" y="0"/>
            <a:chExt cx="5089977" cy="372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9977" cy="372186"/>
            </a:xfrm>
            <a:custGeom>
              <a:avLst/>
              <a:gdLst/>
              <a:ahLst/>
              <a:cxnLst/>
              <a:rect l="l" t="t" r="r" b="b"/>
              <a:pathLst>
                <a:path w="5089977" h="372186">
                  <a:moveTo>
                    <a:pt x="0" y="0"/>
                  </a:moveTo>
                  <a:lnTo>
                    <a:pt x="5089977" y="0"/>
                  </a:lnTo>
                  <a:lnTo>
                    <a:pt x="5089977" y="372186"/>
                  </a:lnTo>
                  <a:lnTo>
                    <a:pt x="0" y="372186"/>
                  </a:ln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089977" cy="391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708948" y="6602799"/>
            <a:ext cx="7315200" cy="3684201"/>
          </a:xfrm>
          <a:custGeom>
            <a:avLst/>
            <a:gdLst/>
            <a:ahLst/>
            <a:cxnLst/>
            <a:rect l="l" t="t" r="r" b="b"/>
            <a:pathLst>
              <a:path w="7315200" h="3684201">
                <a:moveTo>
                  <a:pt x="0" y="0"/>
                </a:moveTo>
                <a:lnTo>
                  <a:pt x="7315200" y="0"/>
                </a:lnTo>
                <a:lnTo>
                  <a:pt x="7315200" y="3684201"/>
                </a:lnTo>
                <a:lnTo>
                  <a:pt x="0" y="368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9" name="Group 9"/>
          <p:cNvGrpSpPr/>
          <p:nvPr/>
        </p:nvGrpSpPr>
        <p:grpSpPr>
          <a:xfrm>
            <a:off x="2224156" y="4314266"/>
            <a:ext cx="656743" cy="635139"/>
            <a:chOff x="0" y="0"/>
            <a:chExt cx="8404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>
                  <a:solidFill>
                    <a:srgbClr val="FFFFFF"/>
                  </a:solidFill>
                  <a:latin typeface="Canva Sans Bold"/>
                </a:rPr>
                <a:t>01.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45714" y="4271600"/>
            <a:ext cx="656743" cy="635139"/>
            <a:chOff x="0" y="0"/>
            <a:chExt cx="840446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>
                  <a:solidFill>
                    <a:srgbClr val="FFFFFF"/>
                  </a:solidFill>
                  <a:latin typeface="Canva Sans Bold"/>
                </a:rPr>
                <a:t>02.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77644" y="4271600"/>
            <a:ext cx="656743" cy="635139"/>
            <a:chOff x="0" y="0"/>
            <a:chExt cx="84044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>
                  <a:solidFill>
                    <a:srgbClr val="FFFFFF"/>
                  </a:solidFill>
                  <a:latin typeface="Canva Sans Bold"/>
                </a:rPr>
                <a:t>03.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947488" y="-1985844"/>
            <a:ext cx="4968619" cy="4805178"/>
            <a:chOff x="0" y="0"/>
            <a:chExt cx="840446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738658" y="7496233"/>
            <a:ext cx="1477316" cy="1428720"/>
            <a:chOff x="0" y="0"/>
            <a:chExt cx="840446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34" name="صورة 33">
            <a:extLst>
              <a:ext uri="{FF2B5EF4-FFF2-40B4-BE49-F238E27FC236}">
                <a16:creationId xmlns:a16="http://schemas.microsoft.com/office/drawing/2014/main" id="{702AF48A-2A59-342D-9097-AC5058C4B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6" y="1406467"/>
            <a:ext cx="16487107" cy="123463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269030A7-99E4-4E97-A57A-7FA9635A9A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r="18109"/>
          <a:stretch/>
        </p:blipFill>
        <p:spPr>
          <a:xfrm>
            <a:off x="2326246" y="5269484"/>
            <a:ext cx="3464954" cy="1077014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D838647F-C6A0-4422-F897-56CBF64101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2" b="6495"/>
          <a:stretch/>
        </p:blipFill>
        <p:spPr>
          <a:xfrm>
            <a:off x="6945904" y="5279275"/>
            <a:ext cx="4379240" cy="635139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082B9CDC-5AE8-FA14-4814-AEF7428D3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952" y="5218692"/>
            <a:ext cx="3864098" cy="8147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95590" y="5834148"/>
            <a:ext cx="7831067" cy="757346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2197" y="333237"/>
            <a:ext cx="17550600" cy="9620526"/>
            <a:chOff x="0" y="0"/>
            <a:chExt cx="3004432" cy="2533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04432" cy="2533801"/>
            </a:xfrm>
            <a:custGeom>
              <a:avLst/>
              <a:gdLst/>
              <a:ahLst/>
              <a:cxnLst/>
              <a:rect l="l" t="t" r="r" b="b"/>
              <a:pathLst>
                <a:path w="3004432" h="2533801">
                  <a:moveTo>
                    <a:pt x="8144" y="0"/>
                  </a:moveTo>
                  <a:lnTo>
                    <a:pt x="2996288" y="0"/>
                  </a:lnTo>
                  <a:cubicBezTo>
                    <a:pt x="2998448" y="0"/>
                    <a:pt x="3000519" y="858"/>
                    <a:pt x="3002047" y="2385"/>
                  </a:cubicBezTo>
                  <a:cubicBezTo>
                    <a:pt x="3003574" y="3913"/>
                    <a:pt x="3004432" y="5984"/>
                    <a:pt x="3004432" y="8144"/>
                  </a:cubicBezTo>
                  <a:lnTo>
                    <a:pt x="3004432" y="2525657"/>
                  </a:lnTo>
                  <a:cubicBezTo>
                    <a:pt x="3004432" y="2527817"/>
                    <a:pt x="3003574" y="2529889"/>
                    <a:pt x="3002047" y="2531416"/>
                  </a:cubicBezTo>
                  <a:cubicBezTo>
                    <a:pt x="3000519" y="2532943"/>
                    <a:pt x="2998448" y="2533801"/>
                    <a:pt x="2996288" y="2533801"/>
                  </a:cubicBezTo>
                  <a:lnTo>
                    <a:pt x="8144" y="2533801"/>
                  </a:lnTo>
                  <a:cubicBezTo>
                    <a:pt x="5984" y="2533801"/>
                    <a:pt x="3913" y="2532943"/>
                    <a:pt x="2385" y="2531416"/>
                  </a:cubicBezTo>
                  <a:cubicBezTo>
                    <a:pt x="858" y="2529889"/>
                    <a:pt x="0" y="2527817"/>
                    <a:pt x="0" y="2525657"/>
                  </a:cubicBezTo>
                  <a:lnTo>
                    <a:pt x="0" y="8144"/>
                  </a:lnTo>
                  <a:cubicBezTo>
                    <a:pt x="0" y="5984"/>
                    <a:pt x="858" y="3913"/>
                    <a:pt x="2385" y="2385"/>
                  </a:cubicBezTo>
                  <a:cubicBezTo>
                    <a:pt x="3913" y="858"/>
                    <a:pt x="5984" y="0"/>
                    <a:pt x="8144" y="0"/>
                  </a:cubicBez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004432" cy="2552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564218" y="-8382695"/>
            <a:ext cx="11184637" cy="13911121"/>
            <a:chOff x="0" y="0"/>
            <a:chExt cx="8404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748459" y="-367154"/>
            <a:ext cx="1443332" cy="1395854"/>
            <a:chOff x="0" y="0"/>
            <a:chExt cx="84044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474455" y="7536719"/>
            <a:ext cx="1778965" cy="2130937"/>
          </a:xfrm>
          <a:custGeom>
            <a:avLst/>
            <a:gdLst/>
            <a:ahLst/>
            <a:cxnLst/>
            <a:rect l="l" t="t" r="r" b="b"/>
            <a:pathLst>
              <a:path w="6115866" h="4759256">
                <a:moveTo>
                  <a:pt x="0" y="0"/>
                </a:moveTo>
                <a:lnTo>
                  <a:pt x="6115866" y="0"/>
                </a:lnTo>
                <a:lnTo>
                  <a:pt x="6115866" y="4759256"/>
                </a:lnTo>
                <a:lnTo>
                  <a:pt x="0" y="475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42" name="صورة 41" descr="صورة تحتوي على نص, الخط, المستند&#10;&#10;تم إنشاء الوصف تلقائياً">
            <a:extLst>
              <a:ext uri="{FF2B5EF4-FFF2-40B4-BE49-F238E27FC236}">
                <a16:creationId xmlns:a16="http://schemas.microsoft.com/office/drawing/2014/main" id="{68CBF325-D65D-670F-48FA-E309B8FF5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4" y="455193"/>
            <a:ext cx="17008531" cy="67954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95590" y="5834148"/>
            <a:ext cx="7831067" cy="757346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2197" y="333237"/>
            <a:ext cx="17550600" cy="9620526"/>
            <a:chOff x="0" y="0"/>
            <a:chExt cx="3004432" cy="2533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04432" cy="2533801"/>
            </a:xfrm>
            <a:custGeom>
              <a:avLst/>
              <a:gdLst/>
              <a:ahLst/>
              <a:cxnLst/>
              <a:rect l="l" t="t" r="r" b="b"/>
              <a:pathLst>
                <a:path w="3004432" h="2533801">
                  <a:moveTo>
                    <a:pt x="8144" y="0"/>
                  </a:moveTo>
                  <a:lnTo>
                    <a:pt x="2996288" y="0"/>
                  </a:lnTo>
                  <a:cubicBezTo>
                    <a:pt x="2998448" y="0"/>
                    <a:pt x="3000519" y="858"/>
                    <a:pt x="3002047" y="2385"/>
                  </a:cubicBezTo>
                  <a:cubicBezTo>
                    <a:pt x="3003574" y="3913"/>
                    <a:pt x="3004432" y="5984"/>
                    <a:pt x="3004432" y="8144"/>
                  </a:cubicBezTo>
                  <a:lnTo>
                    <a:pt x="3004432" y="2525657"/>
                  </a:lnTo>
                  <a:cubicBezTo>
                    <a:pt x="3004432" y="2527817"/>
                    <a:pt x="3003574" y="2529889"/>
                    <a:pt x="3002047" y="2531416"/>
                  </a:cubicBezTo>
                  <a:cubicBezTo>
                    <a:pt x="3000519" y="2532943"/>
                    <a:pt x="2998448" y="2533801"/>
                    <a:pt x="2996288" y="2533801"/>
                  </a:cubicBezTo>
                  <a:lnTo>
                    <a:pt x="8144" y="2533801"/>
                  </a:lnTo>
                  <a:cubicBezTo>
                    <a:pt x="5984" y="2533801"/>
                    <a:pt x="3913" y="2532943"/>
                    <a:pt x="2385" y="2531416"/>
                  </a:cubicBezTo>
                  <a:cubicBezTo>
                    <a:pt x="858" y="2529889"/>
                    <a:pt x="0" y="2527817"/>
                    <a:pt x="0" y="2525657"/>
                  </a:cubicBezTo>
                  <a:lnTo>
                    <a:pt x="0" y="8144"/>
                  </a:lnTo>
                  <a:cubicBezTo>
                    <a:pt x="0" y="5984"/>
                    <a:pt x="858" y="3913"/>
                    <a:pt x="2385" y="2385"/>
                  </a:cubicBezTo>
                  <a:cubicBezTo>
                    <a:pt x="3913" y="858"/>
                    <a:pt x="5984" y="0"/>
                    <a:pt x="8144" y="0"/>
                  </a:cubicBez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004432" cy="2552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564218" y="-8382695"/>
            <a:ext cx="11184637" cy="13911121"/>
            <a:chOff x="0" y="0"/>
            <a:chExt cx="8404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748459" y="-367154"/>
            <a:ext cx="1443332" cy="1395854"/>
            <a:chOff x="0" y="0"/>
            <a:chExt cx="84044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474455" y="7536719"/>
            <a:ext cx="1778965" cy="2130937"/>
          </a:xfrm>
          <a:custGeom>
            <a:avLst/>
            <a:gdLst/>
            <a:ahLst/>
            <a:cxnLst/>
            <a:rect l="l" t="t" r="r" b="b"/>
            <a:pathLst>
              <a:path w="6115866" h="4759256">
                <a:moveTo>
                  <a:pt x="0" y="0"/>
                </a:moveTo>
                <a:lnTo>
                  <a:pt x="6115866" y="0"/>
                </a:lnTo>
                <a:lnTo>
                  <a:pt x="6115866" y="4759256"/>
                </a:lnTo>
                <a:lnTo>
                  <a:pt x="0" y="475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2" name="صورة 11" descr="صورة تحتوي على نص, الخط, لقطة شاشة, الجبر&#10;&#10;تم إنشاء الوصف تلقائياً">
            <a:extLst>
              <a:ext uri="{FF2B5EF4-FFF2-40B4-BE49-F238E27FC236}">
                <a16:creationId xmlns:a16="http://schemas.microsoft.com/office/drawing/2014/main" id="{8474277A-FF45-EB7F-112B-F64244C5F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3" y="1125546"/>
            <a:ext cx="17021387" cy="66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60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47447" y="6991186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23" name="صورة 22" descr="صورة تحتوي على نص, لقطة شاشة, الخط, التصميم&#10;&#10;تم إنشاء الوصف تلقائياً">
            <a:extLst>
              <a:ext uri="{FF2B5EF4-FFF2-40B4-BE49-F238E27FC236}">
                <a16:creationId xmlns:a16="http://schemas.microsoft.com/office/drawing/2014/main" id="{AF61D7BA-67E5-A7D2-47D7-913380BCA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8996"/>
            <a:ext cx="15163803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7A9B578E-248D-6F47-D5DB-7BC9EDFC433F}"/>
              </a:ext>
            </a:extLst>
          </p:cNvPr>
          <p:cNvSpPr/>
          <p:nvPr/>
        </p:nvSpPr>
        <p:spPr>
          <a:xfrm>
            <a:off x="1122268" y="2628900"/>
            <a:ext cx="5904759" cy="5945453"/>
          </a:xfrm>
          <a:custGeom>
            <a:avLst/>
            <a:gdLst/>
            <a:ahLst/>
            <a:cxnLst/>
            <a:rect l="l" t="t" r="r" b="b"/>
            <a:pathLst>
              <a:path w="1863928" h="1657201">
                <a:moveTo>
                  <a:pt x="0" y="0"/>
                </a:moveTo>
                <a:lnTo>
                  <a:pt x="1863928" y="0"/>
                </a:lnTo>
                <a:lnTo>
                  <a:pt x="1863928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212FA17-D3C9-CC0F-AF78-89A94D60B4EB}"/>
              </a:ext>
            </a:extLst>
          </p:cNvPr>
          <p:cNvSpPr/>
          <p:nvPr/>
        </p:nvSpPr>
        <p:spPr>
          <a:xfrm>
            <a:off x="7315200" y="1485900"/>
            <a:ext cx="8458200" cy="7620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chemeClr val="bg1"/>
                </a:solidFill>
                <a:highlight>
                  <a:srgbClr val="800080"/>
                </a:highlight>
              </a:rPr>
              <a:t>لعبة المزاد</a:t>
            </a:r>
            <a:endParaRPr lang="en-US" sz="6000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algn="ctr"/>
            <a:r>
              <a:rPr lang="ar-SA" sz="6000" dirty="0">
                <a:solidFill>
                  <a:schemeClr val="bg2">
                    <a:lumMod val="10000"/>
                  </a:schemeClr>
                </a:solidFill>
              </a:rPr>
              <a:t>اذكري أكبر عدد ممكن من </a:t>
            </a:r>
          </a:p>
          <a:p>
            <a:pPr algn="ctr"/>
            <a:r>
              <a:rPr lang="ar-SA" sz="6000" dirty="0">
                <a:solidFill>
                  <a:schemeClr val="bg2">
                    <a:lumMod val="10000"/>
                  </a:schemeClr>
                </a:solidFill>
              </a:rPr>
              <a:t>أنواع التصميم الرقمي؟  </a:t>
            </a:r>
            <a:endParaRPr lang="en-US" sz="6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ar-SA" sz="6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A22E7D2-4F95-0676-9AB4-8EC8E39B05BE}"/>
              </a:ext>
            </a:extLst>
          </p:cNvPr>
          <p:cNvSpPr txBox="1"/>
          <p:nvPr/>
        </p:nvSpPr>
        <p:spPr>
          <a:xfrm>
            <a:off x="12407485" y="337766"/>
            <a:ext cx="51054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bg1"/>
                </a:solidFill>
                <a:highlight>
                  <a:srgbClr val="800080"/>
                </a:highlight>
              </a:rPr>
              <a:t>نشـــــــــــــــــــــــــــــــاط</a:t>
            </a:r>
          </a:p>
        </p:txBody>
      </p:sp>
    </p:spTree>
    <p:extLst>
      <p:ext uri="{BB962C8B-B14F-4D97-AF65-F5344CB8AC3E}">
        <p14:creationId xmlns:p14="http://schemas.microsoft.com/office/powerpoint/2010/main" val="398758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47447" y="6991186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2" name="صورة 11" descr="صورة تحتوي على نص, لقطة شاشة, شخص, طعام&#10;&#10;تم إنشاء الوصف تلقائياً">
            <a:extLst>
              <a:ext uri="{FF2B5EF4-FFF2-40B4-BE49-F238E27FC236}">
                <a16:creationId xmlns:a16="http://schemas.microsoft.com/office/drawing/2014/main" id="{D187F6F4-8B54-94D9-85AE-DAD6A98FA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5" y="821962"/>
            <a:ext cx="16860135" cy="82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3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C92563F-9FBF-49F9-95A5-D88BBEB293E9}"/>
              </a:ext>
            </a:extLst>
          </p:cNvPr>
          <p:cNvSpPr txBox="1"/>
          <p:nvPr/>
        </p:nvSpPr>
        <p:spPr>
          <a:xfrm>
            <a:off x="11122511" y="626420"/>
            <a:ext cx="7005485" cy="1209080"/>
          </a:xfrm>
          <a:prstGeom prst="roundRect">
            <a:avLst>
              <a:gd name="adj" fmla="val 41417"/>
            </a:avLst>
          </a:prstGeom>
          <a:solidFill>
            <a:srgbClr val="417477"/>
          </a:solidFill>
        </p:spPr>
        <p:txBody>
          <a:bodyPr wrap="square">
            <a:spAutoFit/>
          </a:bodyPr>
          <a:lstStyle/>
          <a:p>
            <a:pPr algn="ctr" rtl="1">
              <a:buClr>
                <a:srgbClr val="3F937C"/>
              </a:buClr>
              <a:buSzPts val="3600"/>
            </a:pPr>
            <a:r>
              <a:rPr lang="ar-SA" sz="5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الفكرة المحورية 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A52ED16-C56E-4A0D-BB24-FFB27C2EA4FB}"/>
              </a:ext>
            </a:extLst>
          </p:cNvPr>
          <p:cNvSpPr txBox="1"/>
          <p:nvPr/>
        </p:nvSpPr>
        <p:spPr>
          <a:xfrm>
            <a:off x="732620" y="2615711"/>
            <a:ext cx="173953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atin typeface="Calibri" panose="020F0502020204030204" pitchFamily="34" charset="0"/>
                <a:cs typeface="Calibri" panose="020F0502020204030204" pitchFamily="34" charset="0"/>
              </a:rPr>
              <a:t>اكساب مهارة التصوير الرقمي والمعالجة لتحقيق التواصل الفعال مع المجموعة المستهدفة، من خلال صياغة رسالة اتصالية مؤثرة في الصورة الرقمية، قائم على معرفة الممارسات العالمية </a:t>
            </a:r>
          </a:p>
          <a:p>
            <a:pPr algn="ctr"/>
            <a:r>
              <a:rPr lang="ar-SA" sz="5400" b="1" dirty="0">
                <a:latin typeface="Calibri" panose="020F0502020204030204" pitchFamily="34" charset="0"/>
                <a:cs typeface="Calibri" panose="020F0502020204030204" pitchFamily="34" charset="0"/>
              </a:rPr>
              <a:t>وتحليل مكونات الثقافية السعودية.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102C50C-CFA6-4371-B8E2-F8393AE06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4" t="34355" r="57540" b="33926"/>
          <a:stretch/>
        </p:blipFill>
        <p:spPr>
          <a:xfrm>
            <a:off x="7306539" y="6078197"/>
            <a:ext cx="4247535" cy="326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97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47447" y="6991186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7" name="صورة 6" descr="صورة تحتوي على نص, الخط, لقطة شاشة, خط&#10;&#10;تم إنشاء الوصف تلقائياً">
            <a:extLst>
              <a:ext uri="{FF2B5EF4-FFF2-40B4-BE49-F238E27FC236}">
                <a16:creationId xmlns:a16="http://schemas.microsoft.com/office/drawing/2014/main" id="{A5DEBD2D-1609-F111-9C1F-73C70CA32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5978"/>
            <a:ext cx="16401316" cy="1687881"/>
          </a:xfrm>
          <a:prstGeom prst="rect">
            <a:avLst/>
          </a:prstGeom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3B499B34-5018-2769-3E03-64D592ACC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176652"/>
            <a:ext cx="6488562" cy="4457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صورة 14" descr="صورة تحتوي على الحيوان الثديي, قطة كبيرة, نجيل, الفهد&#10;&#10;تم إنشاء الوصف تلقائياً">
            <a:extLst>
              <a:ext uri="{FF2B5EF4-FFF2-40B4-BE49-F238E27FC236}">
                <a16:creationId xmlns:a16="http://schemas.microsoft.com/office/drawing/2014/main" id="{8A4FF83D-936D-1D11-85FF-775F47177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61" y="3176652"/>
            <a:ext cx="6488561" cy="45026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19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47447" y="6991186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53BFDC1B-C00B-1AD8-2CAD-0D452590A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0" y="267818"/>
            <a:ext cx="17234577" cy="2772823"/>
          </a:xfrm>
          <a:prstGeom prst="rect">
            <a:avLst/>
          </a:prstGeom>
        </p:spPr>
      </p:pic>
      <p:pic>
        <p:nvPicPr>
          <p:cNvPr id="14" name="صورة 13" descr="صورة تحتوي على رسم بياني, خط, مستطيل, رقم&#10;&#10;تم إنشاء الوصف تلقائياً">
            <a:extLst>
              <a:ext uri="{FF2B5EF4-FFF2-40B4-BE49-F238E27FC236}">
                <a16:creationId xmlns:a16="http://schemas.microsoft.com/office/drawing/2014/main" id="{A9B73212-BD65-6633-F64E-3DC0ABBE6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918" y="3429404"/>
            <a:ext cx="5555871" cy="3653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صورة 16" descr="صورة تحتوي على لقطة شاشة, في الخارج, شتاء&#10;&#10;تم إنشاء الوصف تلقائياً">
            <a:extLst>
              <a:ext uri="{FF2B5EF4-FFF2-40B4-BE49-F238E27FC236}">
                <a16:creationId xmlns:a16="http://schemas.microsoft.com/office/drawing/2014/main" id="{4A5A4162-3FA1-AFC6-F10F-BC05E9FD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0" y="3445284"/>
            <a:ext cx="10009064" cy="36120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24122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47447" y="6991186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7" name="صورة 6" descr="صورة تحتوي على نص, الخط, لقطة شاشة, خط&#10;&#10;تم إنشاء الوصف تلقائياً">
            <a:extLst>
              <a:ext uri="{FF2B5EF4-FFF2-40B4-BE49-F238E27FC236}">
                <a16:creationId xmlns:a16="http://schemas.microsoft.com/office/drawing/2014/main" id="{DB32A22C-75F4-DA45-C491-6D66B9D46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8892"/>
            <a:ext cx="16987740" cy="3257608"/>
          </a:xfrm>
          <a:prstGeom prst="rect">
            <a:avLst/>
          </a:prstGeom>
        </p:spPr>
      </p:pic>
      <p:pic>
        <p:nvPicPr>
          <p:cNvPr id="13" name="صورة 12" descr="صورة تحتوي على في الخارج, غيم, طريق, سماء&#10;&#10;تم إنشاء الوصف تلقائياً">
            <a:extLst>
              <a:ext uri="{FF2B5EF4-FFF2-40B4-BE49-F238E27FC236}">
                <a16:creationId xmlns:a16="http://schemas.microsoft.com/office/drawing/2014/main" id="{6444F233-90ED-B53E-A63D-00547DC9C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3966107"/>
            <a:ext cx="9906178" cy="5668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09228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47447" y="6991186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1" name="صورة 10" descr="صورة تحتوي على نص, الخط, خط, الجبر&#10;&#10;تم إنشاء الوصف تلقائياً">
            <a:extLst>
              <a:ext uri="{FF2B5EF4-FFF2-40B4-BE49-F238E27FC236}">
                <a16:creationId xmlns:a16="http://schemas.microsoft.com/office/drawing/2014/main" id="{11F6CBAF-9043-1753-902E-220EA0AE7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5" y="440319"/>
            <a:ext cx="17228715" cy="2766186"/>
          </a:xfrm>
          <a:prstGeom prst="rect">
            <a:avLst/>
          </a:prstGeom>
        </p:spPr>
      </p:pic>
      <p:pic>
        <p:nvPicPr>
          <p:cNvPr id="14" name="صورة 13" descr="صورة تحتوي على غيم, سماء, عمارة, ناطحة سحاب&#10;&#10;تم إنشاء الوصف تلقائياً">
            <a:extLst>
              <a:ext uri="{FF2B5EF4-FFF2-40B4-BE49-F238E27FC236}">
                <a16:creationId xmlns:a16="http://schemas.microsoft.com/office/drawing/2014/main" id="{19E34079-201F-0808-A663-CCFE6C0C2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27" y="3433711"/>
            <a:ext cx="4309206" cy="63823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صورة 15" descr="صورة تحتوي على دائرة, شكل, فن, فسيفساء&#10;&#10;تم إنشاء الوصف تلقائياً">
            <a:extLst>
              <a:ext uri="{FF2B5EF4-FFF2-40B4-BE49-F238E27FC236}">
                <a16:creationId xmlns:a16="http://schemas.microsoft.com/office/drawing/2014/main" id="{B0F7336B-C96D-1CAB-A558-B4B3934BB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09" y="3992780"/>
            <a:ext cx="6846492" cy="4960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07868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52400" y="7282450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7" name="صورة 6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DCDBA33A-12BC-003E-216D-690E5A6A3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186817"/>
            <a:ext cx="11729940" cy="42957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صورة 12" descr="صورة تحتوي على غيم, الطبيعة, شروق الشمس, المناظر الطبيعية&#10;&#10;تم إنشاء الوصف تلقائياً">
            <a:extLst>
              <a:ext uri="{FF2B5EF4-FFF2-40B4-BE49-F238E27FC236}">
                <a16:creationId xmlns:a16="http://schemas.microsoft.com/office/drawing/2014/main" id="{CFFFC7C3-AC7E-BBF5-3DEA-25411FE5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30" y="5266872"/>
            <a:ext cx="7265682" cy="4743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06691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52400" y="7282450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1" name="صورة 10" descr="صورة تحتوي على نص, لقطة شاشة, الخط, رقم&#10;&#10;تم إنشاء الوصف تلقائياً">
            <a:extLst>
              <a:ext uri="{FF2B5EF4-FFF2-40B4-BE49-F238E27FC236}">
                <a16:creationId xmlns:a16="http://schemas.microsoft.com/office/drawing/2014/main" id="{70F724E3-E479-BB6A-A43A-7E1536531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5" y="238837"/>
            <a:ext cx="17228715" cy="78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7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25" y="267818"/>
            <a:ext cx="17228715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52400" y="7282450"/>
            <a:ext cx="3406684" cy="303678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E5DEF15-2BBA-01A1-D1D9-3338E438B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96" y="960132"/>
            <a:ext cx="10932704" cy="8221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20707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CFDFD212-A804-0718-C74A-8E9F21D770C3}"/>
              </a:ext>
            </a:extLst>
          </p:cNvPr>
          <p:cNvSpPr/>
          <p:nvPr/>
        </p:nvSpPr>
        <p:spPr>
          <a:xfrm>
            <a:off x="3690257" y="326297"/>
            <a:ext cx="10907486" cy="93202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>
              <a:defRPr/>
            </a:pPr>
            <a:r>
              <a:rPr lang="ar-SA" sz="4800" dirty="0">
                <a:solidFill>
                  <a:prstClr val="white"/>
                </a:solidFill>
                <a:latin typeface="Abu Dhabi Pro." panose="00000800000000000000" pitchFamily="50" charset="-78"/>
                <a:cs typeface="Abu Dhabi Pro." panose="00000800000000000000" pitchFamily="50" charset="-78"/>
              </a:rPr>
              <a:t>نشـــــــــــــــــــــــــــــــــــــــــــــاط</a:t>
            </a:r>
            <a:endParaRPr lang="en-US" sz="4800" dirty="0">
              <a:solidFill>
                <a:prstClr val="white"/>
              </a:solidFill>
              <a:latin typeface="Abu Dhabi Pro." panose="00000800000000000000" pitchFamily="50" charset="-78"/>
              <a:cs typeface="Abu Dhabi Pro." panose="00000800000000000000" pitchFamily="50" charset="-78"/>
            </a:endParaRPr>
          </a:p>
        </p:txBody>
      </p:sp>
      <p:pic>
        <p:nvPicPr>
          <p:cNvPr id="4" name="صورة 3" descr="صورة تحتوي على أسود, الظلام&#10;&#10;تم إنشاء الوصف تلقائياً">
            <a:extLst>
              <a:ext uri="{FF2B5EF4-FFF2-40B4-BE49-F238E27FC236}">
                <a16:creationId xmlns:a16="http://schemas.microsoft.com/office/drawing/2014/main" id="{40753AD6-FC03-6050-DBE7-DFE0BAFBA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9" b="39958"/>
          <a:stretch/>
        </p:blipFill>
        <p:spPr>
          <a:xfrm>
            <a:off x="2285932" y="1604074"/>
            <a:ext cx="13716134" cy="1951127"/>
          </a:xfrm>
          <a:prstGeom prst="rect">
            <a:avLst/>
          </a:prstGeom>
        </p:spPr>
      </p:pic>
      <p:pic>
        <p:nvPicPr>
          <p:cNvPr id="5" name="صورة 4" descr="صورة تحتوي على قصاصة فنية, صبي, رسوم متحركة&#10;&#10;تم إنشاء الوصف تلقائياً">
            <a:extLst>
              <a:ext uri="{FF2B5EF4-FFF2-40B4-BE49-F238E27FC236}">
                <a16:creationId xmlns:a16="http://schemas.microsoft.com/office/drawing/2014/main" id="{FE09DE54-8621-B646-0B12-02512F581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7" y="2223808"/>
            <a:ext cx="7053944" cy="70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3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وجبة خفيفة, طعام, الفشار, حبوب ذرة&#10;&#10;تم إنشاء الوصف تلقائياً">
            <a:extLst>
              <a:ext uri="{FF2B5EF4-FFF2-40B4-BE49-F238E27FC236}">
                <a16:creationId xmlns:a16="http://schemas.microsoft.com/office/drawing/2014/main" id="{BE18866B-F27A-A489-E5B1-213EFC7A0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5" y="1371600"/>
            <a:ext cx="6783549" cy="8915400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D5B9E92-8760-094C-BEC1-27E4E787E084}"/>
              </a:ext>
            </a:extLst>
          </p:cNvPr>
          <p:cNvGrpSpPr/>
          <p:nvPr/>
        </p:nvGrpSpPr>
        <p:grpSpPr>
          <a:xfrm>
            <a:off x="12910862" y="2158502"/>
            <a:ext cx="4325336" cy="3944249"/>
            <a:chOff x="8607241" y="1439001"/>
            <a:chExt cx="2883557" cy="2629499"/>
          </a:xfrm>
        </p:grpSpPr>
        <p:pic>
          <p:nvPicPr>
            <p:cNvPr id="21" name="صورة 2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B372973-E702-51EA-C820-0FCE19C05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241" y="1439001"/>
              <a:ext cx="2883557" cy="2629499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8B8A0F-C141-A9CF-53DE-A539289BA971}"/>
                </a:ext>
              </a:extLst>
            </p:cNvPr>
            <p:cNvSpPr txBox="1"/>
            <p:nvPr/>
          </p:nvSpPr>
          <p:spPr>
            <a:xfrm>
              <a:off x="8877726" y="2123992"/>
              <a:ext cx="26130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قاعدة الاثلاث 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891A749-5302-A744-2A50-097638CE2E65}"/>
              </a:ext>
            </a:extLst>
          </p:cNvPr>
          <p:cNvGrpSpPr/>
          <p:nvPr/>
        </p:nvGrpSpPr>
        <p:grpSpPr>
          <a:xfrm>
            <a:off x="8047531" y="5816114"/>
            <a:ext cx="4325336" cy="3944249"/>
            <a:chOff x="8607241" y="1439001"/>
            <a:chExt cx="2883557" cy="2629499"/>
          </a:xfrm>
        </p:grpSpPr>
        <p:pic>
          <p:nvPicPr>
            <p:cNvPr id="31" name="صورة 3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8D23A66-11D2-229A-D725-B109D33FB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241" y="1439001"/>
              <a:ext cx="2883557" cy="2629499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CBF4C97C-FC26-AB0D-25C3-1A887E391553}"/>
                </a:ext>
              </a:extLst>
            </p:cNvPr>
            <p:cNvSpPr txBox="1"/>
            <p:nvPr/>
          </p:nvSpPr>
          <p:spPr>
            <a:xfrm>
              <a:off x="8877726" y="2123992"/>
              <a:ext cx="2613072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المساحة السلبية 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0F391C7-CBF7-137D-33BE-F1010AB18F52}"/>
              </a:ext>
            </a:extLst>
          </p:cNvPr>
          <p:cNvGrpSpPr/>
          <p:nvPr/>
        </p:nvGrpSpPr>
        <p:grpSpPr>
          <a:xfrm>
            <a:off x="12910864" y="5829300"/>
            <a:ext cx="4325336" cy="3944249"/>
            <a:chOff x="8635378" y="651210"/>
            <a:chExt cx="2883557" cy="2629499"/>
          </a:xfrm>
        </p:grpSpPr>
        <p:pic>
          <p:nvPicPr>
            <p:cNvPr id="34" name="صورة 33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D61EDD24-BCA3-2F7D-24DB-4B0055CB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378" y="651210"/>
              <a:ext cx="2883557" cy="2629499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AB6E3E3C-958F-F61D-EE41-2AB99853941D}"/>
                </a:ext>
              </a:extLst>
            </p:cNvPr>
            <p:cNvSpPr txBox="1"/>
            <p:nvPr/>
          </p:nvSpPr>
          <p:spPr>
            <a:xfrm>
              <a:off x="9200271" y="1364566"/>
              <a:ext cx="1871003" cy="10464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القاعدة الذهبية</a:t>
              </a:r>
            </a:p>
          </p:txBody>
        </p:sp>
      </p:grpSp>
      <p:pic>
        <p:nvPicPr>
          <p:cNvPr id="2" name="صورة 1" descr="صورة تحتوي على نص, الخط, لقطة شاشة, خط&#10;&#10;تم إنشاء الوصف تلقائياً">
            <a:extLst>
              <a:ext uri="{FF2B5EF4-FFF2-40B4-BE49-F238E27FC236}">
                <a16:creationId xmlns:a16="http://schemas.microsoft.com/office/drawing/2014/main" id="{D23C4DC0-FB7D-1879-AF26-E9C0CE718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93"/>
          <a:stretch/>
        </p:blipFill>
        <p:spPr>
          <a:xfrm>
            <a:off x="943342" y="503319"/>
            <a:ext cx="16401316" cy="11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60156 -0.58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78" y="-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Chim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وجبة خفيفة, طعام, الفشار, حبوب ذرة&#10;&#10;تم إنشاء الوصف تلقائياً">
            <a:extLst>
              <a:ext uri="{FF2B5EF4-FFF2-40B4-BE49-F238E27FC236}">
                <a16:creationId xmlns:a16="http://schemas.microsoft.com/office/drawing/2014/main" id="{BE18866B-F27A-A489-E5B1-213EFC7A0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5" y="1371600"/>
            <a:ext cx="6783549" cy="8915400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D5B9E92-8760-094C-BEC1-27E4E787E084}"/>
              </a:ext>
            </a:extLst>
          </p:cNvPr>
          <p:cNvGrpSpPr/>
          <p:nvPr/>
        </p:nvGrpSpPr>
        <p:grpSpPr>
          <a:xfrm>
            <a:off x="10073850" y="1128200"/>
            <a:ext cx="6261356" cy="4879731"/>
            <a:chOff x="8742483" y="1345679"/>
            <a:chExt cx="2883557" cy="2629499"/>
          </a:xfrm>
        </p:grpSpPr>
        <p:pic>
          <p:nvPicPr>
            <p:cNvPr id="21" name="صورة 2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B372973-E702-51EA-C820-0FCE19C05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2483" y="1345679"/>
              <a:ext cx="2883557" cy="2629499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8B8A0F-C141-A9CF-53DE-A539289BA971}"/>
                </a:ext>
              </a:extLst>
            </p:cNvPr>
            <p:cNvSpPr txBox="1"/>
            <p:nvPr/>
          </p:nvSpPr>
          <p:spPr>
            <a:xfrm>
              <a:off x="8877726" y="2123992"/>
              <a:ext cx="2613072" cy="447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schemeClr val="bg2">
                      <a:lumMod val="10000"/>
                    </a:schemeClr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قاعدة الاثلاث 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891A749-5302-A744-2A50-097638CE2E65}"/>
              </a:ext>
            </a:extLst>
          </p:cNvPr>
          <p:cNvGrpSpPr/>
          <p:nvPr/>
        </p:nvGrpSpPr>
        <p:grpSpPr>
          <a:xfrm>
            <a:off x="8047531" y="5816114"/>
            <a:ext cx="4325336" cy="3944249"/>
            <a:chOff x="8607241" y="1439001"/>
            <a:chExt cx="2883557" cy="2629499"/>
          </a:xfrm>
        </p:grpSpPr>
        <p:pic>
          <p:nvPicPr>
            <p:cNvPr id="31" name="صورة 3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8D23A66-11D2-229A-D725-B109D33FB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241" y="1439001"/>
              <a:ext cx="2883557" cy="2629499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CBF4C97C-FC26-AB0D-25C3-1A887E391553}"/>
                </a:ext>
              </a:extLst>
            </p:cNvPr>
            <p:cNvSpPr txBox="1"/>
            <p:nvPr/>
          </p:nvSpPr>
          <p:spPr>
            <a:xfrm>
              <a:off x="8877726" y="2123992"/>
              <a:ext cx="2613072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المساحة السلبية 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0F391C7-CBF7-137D-33BE-F1010AB18F52}"/>
              </a:ext>
            </a:extLst>
          </p:cNvPr>
          <p:cNvGrpSpPr/>
          <p:nvPr/>
        </p:nvGrpSpPr>
        <p:grpSpPr>
          <a:xfrm>
            <a:off x="12910864" y="5829300"/>
            <a:ext cx="4325336" cy="3944249"/>
            <a:chOff x="8635378" y="651210"/>
            <a:chExt cx="2883557" cy="2629499"/>
          </a:xfrm>
        </p:grpSpPr>
        <p:pic>
          <p:nvPicPr>
            <p:cNvPr id="34" name="صورة 33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D61EDD24-BCA3-2F7D-24DB-4B0055CB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378" y="651210"/>
              <a:ext cx="2883557" cy="2629499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AB6E3E3C-958F-F61D-EE41-2AB99853941D}"/>
                </a:ext>
              </a:extLst>
            </p:cNvPr>
            <p:cNvSpPr txBox="1"/>
            <p:nvPr/>
          </p:nvSpPr>
          <p:spPr>
            <a:xfrm>
              <a:off x="9200271" y="1364566"/>
              <a:ext cx="1871003" cy="10464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القاعدة الذهبية</a:t>
              </a:r>
            </a:p>
          </p:txBody>
        </p:sp>
      </p:grpSp>
      <p:pic>
        <p:nvPicPr>
          <p:cNvPr id="2" name="صورة 1" descr="صورة تحتوي على نص, الخط, لقطة شاشة, خط&#10;&#10;تم إنشاء الوصف تلقائياً">
            <a:extLst>
              <a:ext uri="{FF2B5EF4-FFF2-40B4-BE49-F238E27FC236}">
                <a16:creationId xmlns:a16="http://schemas.microsoft.com/office/drawing/2014/main" id="{D23C4DC0-FB7D-1879-AF26-E9C0CE718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93"/>
          <a:stretch/>
        </p:blipFill>
        <p:spPr>
          <a:xfrm>
            <a:off x="943342" y="503319"/>
            <a:ext cx="16401316" cy="1163064"/>
          </a:xfrm>
          <a:prstGeom prst="rect">
            <a:avLst/>
          </a:prstGeom>
        </p:spPr>
      </p:pic>
      <p:sp>
        <p:nvSpPr>
          <p:cNvPr id="3" name="قلب 2">
            <a:extLst>
              <a:ext uri="{FF2B5EF4-FFF2-40B4-BE49-F238E27FC236}">
                <a16:creationId xmlns:a16="http://schemas.microsoft.com/office/drawing/2014/main" id="{93AE2BB5-8695-4EB8-4505-32B3C5761DAD}"/>
              </a:ext>
            </a:extLst>
          </p:cNvPr>
          <p:cNvSpPr/>
          <p:nvPr/>
        </p:nvSpPr>
        <p:spPr>
          <a:xfrm>
            <a:off x="10515600" y="1943100"/>
            <a:ext cx="1143000" cy="1460463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416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60156 -0.58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78" y="-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Chim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7CA0B88-C572-4958-89A2-C0330741A6A3}"/>
              </a:ext>
            </a:extLst>
          </p:cNvPr>
          <p:cNvSpPr txBox="1"/>
          <p:nvPr/>
        </p:nvSpPr>
        <p:spPr>
          <a:xfrm>
            <a:off x="6938064" y="3607935"/>
            <a:ext cx="1065209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توضيح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 نشأة التصوير الرقمي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تمييز 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مفهوم التصوير الرقمي في التصميم الرقمي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تطبيق 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قواعد التصوير الرقمي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مراعاة 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المبادئ الأساسية في التصوير.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اتباع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 إرشادات قبل وأثناء عملية التصوير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التمييز 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بين أنواع الكاميرات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حفظ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 وإخراج الصورة الرقمية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تجريب 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التصوير باستخدام الهاتف الذكي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معالجة</a:t>
            </a:r>
            <a:r>
              <a:rPr lang="ar-SA" sz="4200" b="1" dirty="0">
                <a:latin typeface="Calibri" panose="020F0502020204030204" pitchFamily="34" charset="0"/>
                <a:cs typeface="Calibri" panose="020F0502020204030204" pitchFamily="34" charset="0"/>
              </a:rPr>
              <a:t> الصور باستخدام تطبيقات الهاتف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7C1B21-F3EE-4D63-82DC-505E979A5659}"/>
              </a:ext>
            </a:extLst>
          </p:cNvPr>
          <p:cNvSpPr txBox="1"/>
          <p:nvPr/>
        </p:nvSpPr>
        <p:spPr>
          <a:xfrm>
            <a:off x="2831690" y="672885"/>
            <a:ext cx="13778681" cy="1359456"/>
          </a:xfrm>
          <a:prstGeom prst="roundRect">
            <a:avLst>
              <a:gd name="adj" fmla="val 43937"/>
            </a:avLst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6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سنتعلم في هذه الباب</a:t>
            </a:r>
            <a:endParaRPr lang="ar-SA" sz="6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0309D8F-02D1-4D34-810C-3EECD674544F}"/>
              </a:ext>
            </a:extLst>
          </p:cNvPr>
          <p:cNvSpPr txBox="1"/>
          <p:nvPr/>
        </p:nvSpPr>
        <p:spPr>
          <a:xfrm>
            <a:off x="2495639" y="2654579"/>
            <a:ext cx="147621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يتوقع من الطلبة بعد دراسة هذا الموضوع أن يكونوا قادرين على :</a:t>
            </a:r>
            <a:endParaRPr lang="ar-SA" sz="4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0F93701-F9ED-42E8-BCA9-E083D716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377" y="4892320"/>
            <a:ext cx="3908192" cy="39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وجبة خفيفة, طعام, الفشار, حبوب ذرة&#10;&#10;تم إنشاء الوصف تلقائياً">
            <a:extLst>
              <a:ext uri="{FF2B5EF4-FFF2-40B4-BE49-F238E27FC236}">
                <a16:creationId xmlns:a16="http://schemas.microsoft.com/office/drawing/2014/main" id="{BE18866B-F27A-A489-E5B1-213EFC7A0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5" y="1371600"/>
            <a:ext cx="6783549" cy="8915400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D5B9E92-8760-094C-BEC1-27E4E787E084}"/>
              </a:ext>
            </a:extLst>
          </p:cNvPr>
          <p:cNvGrpSpPr/>
          <p:nvPr/>
        </p:nvGrpSpPr>
        <p:grpSpPr>
          <a:xfrm>
            <a:off x="12910864" y="3217113"/>
            <a:ext cx="4325336" cy="3944249"/>
            <a:chOff x="8607241" y="1439001"/>
            <a:chExt cx="2883557" cy="2629499"/>
          </a:xfrm>
        </p:grpSpPr>
        <p:pic>
          <p:nvPicPr>
            <p:cNvPr id="21" name="صورة 2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B372973-E702-51EA-C820-0FCE19C05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241" y="1439001"/>
              <a:ext cx="2883557" cy="2629499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8B8A0F-C141-A9CF-53DE-A539289BA971}"/>
                </a:ext>
              </a:extLst>
            </p:cNvPr>
            <p:cNvSpPr txBox="1"/>
            <p:nvPr/>
          </p:nvSpPr>
          <p:spPr>
            <a:xfrm>
              <a:off x="8877726" y="2123992"/>
              <a:ext cx="26130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قاعدة الاثلاث 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891A749-5302-A744-2A50-097638CE2E65}"/>
              </a:ext>
            </a:extLst>
          </p:cNvPr>
          <p:cNvGrpSpPr/>
          <p:nvPr/>
        </p:nvGrpSpPr>
        <p:grpSpPr>
          <a:xfrm>
            <a:off x="8047531" y="5816114"/>
            <a:ext cx="4325336" cy="3944249"/>
            <a:chOff x="8607241" y="1439001"/>
            <a:chExt cx="2883557" cy="2629499"/>
          </a:xfrm>
        </p:grpSpPr>
        <p:pic>
          <p:nvPicPr>
            <p:cNvPr id="31" name="صورة 3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8D23A66-11D2-229A-D725-B109D33FB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241" y="1439001"/>
              <a:ext cx="2883557" cy="2629499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CBF4C97C-FC26-AB0D-25C3-1A887E391553}"/>
                </a:ext>
              </a:extLst>
            </p:cNvPr>
            <p:cNvSpPr txBox="1"/>
            <p:nvPr/>
          </p:nvSpPr>
          <p:spPr>
            <a:xfrm>
              <a:off x="8877726" y="2123992"/>
              <a:ext cx="2613072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اللقطة </a:t>
              </a:r>
            </a:p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العميقة 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0F391C7-CBF7-137D-33BE-F1010AB18F52}"/>
              </a:ext>
            </a:extLst>
          </p:cNvPr>
          <p:cNvGrpSpPr/>
          <p:nvPr/>
        </p:nvGrpSpPr>
        <p:grpSpPr>
          <a:xfrm>
            <a:off x="12910864" y="5829300"/>
            <a:ext cx="4325336" cy="3944249"/>
            <a:chOff x="8635378" y="651210"/>
            <a:chExt cx="2883557" cy="2629499"/>
          </a:xfrm>
        </p:grpSpPr>
        <p:pic>
          <p:nvPicPr>
            <p:cNvPr id="34" name="صورة 33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D61EDD24-BCA3-2F7D-24DB-4B0055CB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378" y="651210"/>
              <a:ext cx="2883557" cy="2629499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AB6E3E3C-958F-F61D-EE41-2AB99853941D}"/>
                </a:ext>
              </a:extLst>
            </p:cNvPr>
            <p:cNvSpPr txBox="1"/>
            <p:nvPr/>
          </p:nvSpPr>
          <p:spPr>
            <a:xfrm>
              <a:off x="9200271" y="1364566"/>
              <a:ext cx="1871003" cy="10464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القاعدة الذهبية</a:t>
              </a:r>
            </a:p>
          </p:txBody>
        </p:sp>
      </p:grpSp>
      <p:pic>
        <p:nvPicPr>
          <p:cNvPr id="3" name="صورة 2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DDCAE636-9A48-F47B-0073-61FE6136B2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0" b="10839"/>
          <a:stretch/>
        </p:blipFill>
        <p:spPr>
          <a:xfrm>
            <a:off x="6248400" y="210929"/>
            <a:ext cx="11729940" cy="31630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144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60156 -0.58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78" y="-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Chim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وجبة خفيفة, طعام, الفشار, حبوب ذرة&#10;&#10;تم إنشاء الوصف تلقائياً">
            <a:extLst>
              <a:ext uri="{FF2B5EF4-FFF2-40B4-BE49-F238E27FC236}">
                <a16:creationId xmlns:a16="http://schemas.microsoft.com/office/drawing/2014/main" id="{BE18866B-F27A-A489-E5B1-213EFC7A0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5" y="1371600"/>
            <a:ext cx="6783549" cy="8915400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D5B9E92-8760-094C-BEC1-27E4E787E084}"/>
              </a:ext>
            </a:extLst>
          </p:cNvPr>
          <p:cNvGrpSpPr/>
          <p:nvPr/>
        </p:nvGrpSpPr>
        <p:grpSpPr>
          <a:xfrm>
            <a:off x="12910864" y="3217113"/>
            <a:ext cx="4325336" cy="3944249"/>
            <a:chOff x="8607241" y="1439001"/>
            <a:chExt cx="2883557" cy="2629499"/>
          </a:xfrm>
        </p:grpSpPr>
        <p:pic>
          <p:nvPicPr>
            <p:cNvPr id="21" name="صورة 2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B372973-E702-51EA-C820-0FCE19C05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241" y="1439001"/>
              <a:ext cx="2883557" cy="2629499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8B8A0F-C141-A9CF-53DE-A539289BA971}"/>
                </a:ext>
              </a:extLst>
            </p:cNvPr>
            <p:cNvSpPr txBox="1"/>
            <p:nvPr/>
          </p:nvSpPr>
          <p:spPr>
            <a:xfrm>
              <a:off x="8877726" y="2123992"/>
              <a:ext cx="26130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قاعدة الاثلاث 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891A749-5302-A744-2A50-097638CE2E65}"/>
              </a:ext>
            </a:extLst>
          </p:cNvPr>
          <p:cNvGrpSpPr/>
          <p:nvPr/>
        </p:nvGrpSpPr>
        <p:grpSpPr>
          <a:xfrm>
            <a:off x="7043090" y="5195403"/>
            <a:ext cx="5819667" cy="5347186"/>
            <a:chOff x="8849974" y="1133764"/>
            <a:chExt cx="2883557" cy="2629499"/>
          </a:xfrm>
        </p:grpSpPr>
        <p:pic>
          <p:nvPicPr>
            <p:cNvPr id="31" name="صورة 30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A8D23A66-11D2-229A-D725-B109D33FB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9974" y="1133764"/>
              <a:ext cx="2883557" cy="2629499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CBF4C97C-FC26-AB0D-25C3-1A887E391553}"/>
                </a:ext>
              </a:extLst>
            </p:cNvPr>
            <p:cNvSpPr txBox="1"/>
            <p:nvPr/>
          </p:nvSpPr>
          <p:spPr>
            <a:xfrm>
              <a:off x="9081090" y="1971679"/>
              <a:ext cx="2613072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اللقطة </a:t>
              </a:r>
            </a:p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العميقة 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0F391C7-CBF7-137D-33BE-F1010AB18F52}"/>
              </a:ext>
            </a:extLst>
          </p:cNvPr>
          <p:cNvGrpSpPr/>
          <p:nvPr/>
        </p:nvGrpSpPr>
        <p:grpSpPr>
          <a:xfrm>
            <a:off x="12910864" y="5829300"/>
            <a:ext cx="4325336" cy="3944249"/>
            <a:chOff x="8635378" y="651210"/>
            <a:chExt cx="2883557" cy="2629499"/>
          </a:xfrm>
        </p:grpSpPr>
        <p:pic>
          <p:nvPicPr>
            <p:cNvPr id="34" name="صورة 33" descr="صورة تحتوي على رمز, الإبداع&#10;&#10;تم إنشاء الوصف تلقائياً">
              <a:extLst>
                <a:ext uri="{FF2B5EF4-FFF2-40B4-BE49-F238E27FC236}">
                  <a16:creationId xmlns:a16="http://schemas.microsoft.com/office/drawing/2014/main" id="{D61EDD24-BCA3-2F7D-24DB-4B0055CB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378" y="651210"/>
              <a:ext cx="2883557" cy="2629499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AB6E3E3C-958F-F61D-EE41-2AB99853941D}"/>
                </a:ext>
              </a:extLst>
            </p:cNvPr>
            <p:cNvSpPr txBox="1"/>
            <p:nvPr/>
          </p:nvSpPr>
          <p:spPr>
            <a:xfrm>
              <a:off x="9200271" y="1364566"/>
              <a:ext cx="1871003" cy="10464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800" b="1" dirty="0">
                  <a:solidFill>
                    <a:prstClr val="black"/>
                  </a:solidFill>
                  <a:latin typeface="Abu Dhabi Pro." panose="00000800000000000000" pitchFamily="50" charset="-78"/>
                  <a:cs typeface="Abu Dhabi Pro." panose="00000800000000000000" pitchFamily="50" charset="-78"/>
                </a:rPr>
                <a:t>القاعدة الذهبية</a:t>
              </a:r>
            </a:p>
          </p:txBody>
        </p:sp>
      </p:grpSp>
      <p:pic>
        <p:nvPicPr>
          <p:cNvPr id="3" name="صورة 2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DDCAE636-9A48-F47B-0073-61FE6136B2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0" b="10839"/>
          <a:stretch/>
        </p:blipFill>
        <p:spPr>
          <a:xfrm>
            <a:off x="6248400" y="210929"/>
            <a:ext cx="11729940" cy="31630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قلب 4">
            <a:extLst>
              <a:ext uri="{FF2B5EF4-FFF2-40B4-BE49-F238E27FC236}">
                <a16:creationId xmlns:a16="http://schemas.microsoft.com/office/drawing/2014/main" id="{C51AFF29-7C51-AD99-082E-DD70DDD99F75}"/>
              </a:ext>
            </a:extLst>
          </p:cNvPr>
          <p:cNvSpPr/>
          <p:nvPr/>
        </p:nvSpPr>
        <p:spPr>
          <a:xfrm>
            <a:off x="7975978" y="5829300"/>
            <a:ext cx="1472822" cy="1332062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6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Notification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60156 -0.58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78" y="-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Chim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0813" y="-3240621"/>
            <a:ext cx="6701692" cy="6481241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2474043"/>
            <a:ext cx="8405161" cy="8282904"/>
          </a:xfrm>
          <a:custGeom>
            <a:avLst/>
            <a:gdLst/>
            <a:ahLst/>
            <a:cxnLst/>
            <a:rect l="l" t="t" r="r" b="b"/>
            <a:pathLst>
              <a:path w="8405161" h="8282904">
                <a:moveTo>
                  <a:pt x="0" y="0"/>
                </a:moveTo>
                <a:lnTo>
                  <a:pt x="8405161" y="0"/>
                </a:lnTo>
                <a:lnTo>
                  <a:pt x="8405161" y="8282904"/>
                </a:lnTo>
                <a:lnTo>
                  <a:pt x="0" y="828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6" name="Group 6"/>
          <p:cNvGrpSpPr/>
          <p:nvPr/>
        </p:nvGrpSpPr>
        <p:grpSpPr>
          <a:xfrm>
            <a:off x="-1805772" y="4275706"/>
            <a:ext cx="8460216" cy="8181919"/>
            <a:chOff x="0" y="0"/>
            <a:chExt cx="840446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849727">
            <a:off x="7348709" y="8124015"/>
            <a:ext cx="1533222" cy="1457954"/>
          </a:xfrm>
          <a:custGeom>
            <a:avLst/>
            <a:gdLst/>
            <a:ahLst/>
            <a:cxnLst/>
            <a:rect l="l" t="t" r="r" b="b"/>
            <a:pathLst>
              <a:path w="1533222" h="1457954">
                <a:moveTo>
                  <a:pt x="0" y="0"/>
                </a:moveTo>
                <a:lnTo>
                  <a:pt x="1533221" y="0"/>
                </a:lnTo>
                <a:lnTo>
                  <a:pt x="1533221" y="1457954"/>
                </a:lnTo>
                <a:lnTo>
                  <a:pt x="0" y="1457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309536" y="1898333"/>
            <a:ext cx="8720397" cy="6839572"/>
          </a:xfrm>
          <a:custGeom>
            <a:avLst/>
            <a:gdLst/>
            <a:ahLst/>
            <a:cxnLst/>
            <a:rect l="l" t="t" r="r" b="b"/>
            <a:pathLst>
              <a:path w="7388282" h="5227210">
                <a:moveTo>
                  <a:pt x="0" y="0"/>
                </a:moveTo>
                <a:lnTo>
                  <a:pt x="7388283" y="0"/>
                </a:lnTo>
                <a:lnTo>
                  <a:pt x="7388283" y="5227210"/>
                </a:lnTo>
                <a:lnTo>
                  <a:pt x="0" y="5227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r>
              <a:rPr lang="ar-SA" sz="6600" dirty="0">
                <a:solidFill>
                  <a:schemeClr val="bg1">
                    <a:lumMod val="95000"/>
                  </a:schemeClr>
                </a:solidFill>
              </a:rPr>
              <a:t>ٍ اجمع ثلاث صور ً حصلت على جوائز، ثم اعرض الملف على زملائك، موضحا فيه موضوع الصورة والرسـالة الاتصالية التي تحملها، والجهة المانحة للجائزة</a:t>
            </a:r>
            <a:r>
              <a:rPr lang="ar-SA" sz="28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2000" y="650484"/>
            <a:ext cx="7395336" cy="90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53"/>
              </a:lnSpc>
              <a:spcBef>
                <a:spcPct val="0"/>
              </a:spcBef>
            </a:pPr>
            <a:r>
              <a:rPr lang="ar-SA" sz="6654" dirty="0">
                <a:solidFill>
                  <a:srgbClr val="FFFEF7"/>
                </a:solidFill>
                <a:highlight>
                  <a:srgbClr val="800080"/>
                </a:highlight>
                <a:latin typeface="Candal"/>
              </a:rPr>
              <a:t>تقويم ختامي</a:t>
            </a:r>
            <a:endParaRPr lang="en-US" sz="6654" dirty="0">
              <a:solidFill>
                <a:srgbClr val="FFFEF7"/>
              </a:solidFill>
              <a:highlight>
                <a:srgbClr val="800080"/>
              </a:highlight>
              <a:latin typeface="Candal"/>
            </a:endParaRPr>
          </a:p>
        </p:txBody>
      </p:sp>
      <p:sp>
        <p:nvSpPr>
          <p:cNvPr id="14" name="Freeform 14"/>
          <p:cNvSpPr/>
          <p:nvPr/>
        </p:nvSpPr>
        <p:spPr>
          <a:xfrm rot="690390">
            <a:off x="406114" y="487176"/>
            <a:ext cx="1138960" cy="1083047"/>
          </a:xfrm>
          <a:custGeom>
            <a:avLst/>
            <a:gdLst/>
            <a:ahLst/>
            <a:cxnLst/>
            <a:rect l="l" t="t" r="r" b="b"/>
            <a:pathLst>
              <a:path w="1138960" h="1083047">
                <a:moveTo>
                  <a:pt x="0" y="0"/>
                </a:moveTo>
                <a:lnTo>
                  <a:pt x="1138960" y="0"/>
                </a:lnTo>
                <a:lnTo>
                  <a:pt x="1138960" y="1083048"/>
                </a:lnTo>
                <a:lnTo>
                  <a:pt x="0" y="1083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 rot="-1074085">
            <a:off x="10871117" y="1497889"/>
            <a:ext cx="842234" cy="800888"/>
          </a:xfrm>
          <a:custGeom>
            <a:avLst/>
            <a:gdLst/>
            <a:ahLst/>
            <a:cxnLst/>
            <a:rect l="l" t="t" r="r" b="b"/>
            <a:pathLst>
              <a:path w="842234" h="800888">
                <a:moveTo>
                  <a:pt x="0" y="0"/>
                </a:moveTo>
                <a:lnTo>
                  <a:pt x="842234" y="0"/>
                </a:lnTo>
                <a:lnTo>
                  <a:pt x="842234" y="800888"/>
                </a:lnTo>
                <a:lnTo>
                  <a:pt x="0" y="800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 rot="727951">
            <a:off x="543009" y="7871533"/>
            <a:ext cx="1851743" cy="2139620"/>
          </a:xfrm>
          <a:custGeom>
            <a:avLst/>
            <a:gdLst/>
            <a:ahLst/>
            <a:cxnLst/>
            <a:rect l="l" t="t" r="r" b="b"/>
            <a:pathLst>
              <a:path w="1851743" h="2139620">
                <a:moveTo>
                  <a:pt x="0" y="0"/>
                </a:moveTo>
                <a:lnTo>
                  <a:pt x="1851743" y="0"/>
                </a:lnTo>
                <a:lnTo>
                  <a:pt x="1851743" y="2139619"/>
                </a:lnTo>
                <a:lnTo>
                  <a:pt x="0" y="2139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 rot="-1074085">
            <a:off x="7735950" y="7558161"/>
            <a:ext cx="842234" cy="800888"/>
          </a:xfrm>
          <a:custGeom>
            <a:avLst/>
            <a:gdLst/>
            <a:ahLst/>
            <a:cxnLst/>
            <a:rect l="l" t="t" r="r" b="b"/>
            <a:pathLst>
              <a:path w="842234" h="800888">
                <a:moveTo>
                  <a:pt x="0" y="0"/>
                </a:moveTo>
                <a:lnTo>
                  <a:pt x="842234" y="0"/>
                </a:lnTo>
                <a:lnTo>
                  <a:pt x="842234" y="800888"/>
                </a:lnTo>
                <a:lnTo>
                  <a:pt x="0" y="800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8126" y="-5456738"/>
            <a:ext cx="15481409" cy="14972152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14181" y="3862809"/>
            <a:ext cx="3547638" cy="3430939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8434" y="9656493"/>
            <a:ext cx="1303906" cy="1261015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4735" y="1716547"/>
            <a:ext cx="7579265" cy="325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24"/>
              </a:lnSpc>
              <a:spcBef>
                <a:spcPct val="0"/>
              </a:spcBef>
            </a:pPr>
            <a:r>
              <a:rPr lang="en-US" sz="11909">
                <a:solidFill>
                  <a:srgbClr val="171A59"/>
                </a:solidFill>
                <a:latin typeface="Candal"/>
              </a:rPr>
              <a:t>THANK YOU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792073" y="5339548"/>
            <a:ext cx="5601010" cy="869556"/>
            <a:chOff x="0" y="0"/>
            <a:chExt cx="2550324" cy="3959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50324" cy="395938"/>
            </a:xfrm>
            <a:custGeom>
              <a:avLst/>
              <a:gdLst/>
              <a:ahLst/>
              <a:cxnLst/>
              <a:rect l="l" t="t" r="r" b="b"/>
              <a:pathLst>
                <a:path w="2550324" h="395938">
                  <a:moveTo>
                    <a:pt x="46996" y="0"/>
                  </a:moveTo>
                  <a:lnTo>
                    <a:pt x="2503328" y="0"/>
                  </a:lnTo>
                  <a:cubicBezTo>
                    <a:pt x="2515792" y="0"/>
                    <a:pt x="2527746" y="4951"/>
                    <a:pt x="2536559" y="13765"/>
                  </a:cubicBezTo>
                  <a:cubicBezTo>
                    <a:pt x="2545373" y="22578"/>
                    <a:pt x="2550324" y="34532"/>
                    <a:pt x="2550324" y="46996"/>
                  </a:cubicBezTo>
                  <a:lnTo>
                    <a:pt x="2550324" y="348941"/>
                  </a:lnTo>
                  <a:cubicBezTo>
                    <a:pt x="2550324" y="374897"/>
                    <a:pt x="2529283" y="395938"/>
                    <a:pt x="2503328" y="395938"/>
                  </a:cubicBezTo>
                  <a:lnTo>
                    <a:pt x="46996" y="395938"/>
                  </a:lnTo>
                  <a:cubicBezTo>
                    <a:pt x="21041" y="395938"/>
                    <a:pt x="0" y="374897"/>
                    <a:pt x="0" y="348941"/>
                  </a:cubicBezTo>
                  <a:lnTo>
                    <a:pt x="0" y="46996"/>
                  </a:lnTo>
                  <a:cubicBezTo>
                    <a:pt x="0" y="21041"/>
                    <a:pt x="21041" y="0"/>
                    <a:pt x="46996" y="0"/>
                  </a:cubicBezTo>
                  <a:close/>
                </a:path>
              </a:pathLst>
            </a:custGeom>
            <a:solidFill>
              <a:srgbClr val="FFEEB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550324" cy="4340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379"/>
                </a:lnSpc>
                <a:spcBef>
                  <a:spcPct val="0"/>
                </a:spcBef>
              </a:pPr>
              <a:r>
                <a:rPr lang="ar-SA" sz="4800" dirty="0">
                  <a:solidFill>
                    <a:srgbClr val="171A59"/>
                  </a:solidFill>
                  <a:latin typeface="Candal"/>
                </a:rPr>
                <a:t>مشاعل </a:t>
              </a:r>
              <a:r>
                <a:rPr lang="ar-SA" sz="4800">
                  <a:solidFill>
                    <a:srgbClr val="171A59"/>
                  </a:solidFill>
                  <a:latin typeface="Candal"/>
                </a:rPr>
                <a:t>فارس القحطاني</a:t>
              </a:r>
              <a:endParaRPr lang="en-US" sz="4800" u="none" strike="noStrike" dirty="0">
                <a:solidFill>
                  <a:srgbClr val="171A59"/>
                </a:solidFill>
                <a:latin typeface="Candal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1244255">
            <a:off x="7241274" y="6283246"/>
            <a:ext cx="766196" cy="1265488"/>
          </a:xfrm>
          <a:custGeom>
            <a:avLst/>
            <a:gdLst/>
            <a:ahLst/>
            <a:cxnLst/>
            <a:rect l="l" t="t" r="r" b="b"/>
            <a:pathLst>
              <a:path w="766196" h="1265488">
                <a:moveTo>
                  <a:pt x="0" y="0"/>
                </a:moveTo>
                <a:lnTo>
                  <a:pt x="766195" y="0"/>
                </a:lnTo>
                <a:lnTo>
                  <a:pt x="766195" y="1265488"/>
                </a:lnTo>
                <a:lnTo>
                  <a:pt x="0" y="126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8276325" y="3641637"/>
            <a:ext cx="9760374" cy="8003507"/>
          </a:xfrm>
          <a:custGeom>
            <a:avLst/>
            <a:gdLst/>
            <a:ahLst/>
            <a:cxnLst/>
            <a:rect l="l" t="t" r="r" b="b"/>
            <a:pathLst>
              <a:path w="9760374" h="8003507">
                <a:moveTo>
                  <a:pt x="0" y="0"/>
                </a:moveTo>
                <a:lnTo>
                  <a:pt x="9760374" y="0"/>
                </a:lnTo>
                <a:lnTo>
                  <a:pt x="9760374" y="8003507"/>
                </a:lnTo>
                <a:lnTo>
                  <a:pt x="0" y="8003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7" name="Group 17"/>
          <p:cNvGrpSpPr/>
          <p:nvPr/>
        </p:nvGrpSpPr>
        <p:grpSpPr>
          <a:xfrm>
            <a:off x="15210275" y="768323"/>
            <a:ext cx="1303906" cy="1261015"/>
            <a:chOff x="0" y="0"/>
            <a:chExt cx="84044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33725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4480" y="5343365"/>
            <a:ext cx="1890455" cy="1567359"/>
          </a:xfrm>
          <a:custGeom>
            <a:avLst/>
            <a:gdLst/>
            <a:ahLst/>
            <a:cxnLst/>
            <a:rect l="l" t="t" r="r" b="b"/>
            <a:pathLst>
              <a:path w="1890455" h="1567359">
                <a:moveTo>
                  <a:pt x="0" y="0"/>
                </a:moveTo>
                <a:lnTo>
                  <a:pt x="1890455" y="0"/>
                </a:lnTo>
                <a:lnTo>
                  <a:pt x="1890455" y="1567359"/>
                </a:lnTo>
                <a:lnTo>
                  <a:pt x="0" y="156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5451350" y="5298444"/>
            <a:ext cx="1955924" cy="1657201"/>
          </a:xfrm>
          <a:custGeom>
            <a:avLst/>
            <a:gdLst/>
            <a:ahLst/>
            <a:cxnLst/>
            <a:rect l="l" t="t" r="r" b="b"/>
            <a:pathLst>
              <a:path w="1955924" h="1657201">
                <a:moveTo>
                  <a:pt x="0" y="0"/>
                </a:moveTo>
                <a:lnTo>
                  <a:pt x="1955924" y="0"/>
                </a:lnTo>
                <a:lnTo>
                  <a:pt x="1955924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2506037" y="3262976"/>
            <a:ext cx="1780197" cy="1657201"/>
          </a:xfrm>
          <a:custGeom>
            <a:avLst/>
            <a:gdLst/>
            <a:ahLst/>
            <a:cxnLst/>
            <a:rect l="l" t="t" r="r" b="b"/>
            <a:pathLst>
              <a:path w="1780197" h="1657201">
                <a:moveTo>
                  <a:pt x="0" y="0"/>
                </a:moveTo>
                <a:lnTo>
                  <a:pt x="1780196" y="0"/>
                </a:lnTo>
                <a:lnTo>
                  <a:pt x="1780196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9885136" y="3262976"/>
            <a:ext cx="1749445" cy="1657201"/>
          </a:xfrm>
          <a:custGeom>
            <a:avLst/>
            <a:gdLst/>
            <a:ahLst/>
            <a:cxnLst/>
            <a:rect l="l" t="t" r="r" b="b"/>
            <a:pathLst>
              <a:path w="1749445" h="1657201">
                <a:moveTo>
                  <a:pt x="0" y="0"/>
                </a:moveTo>
                <a:lnTo>
                  <a:pt x="1749444" y="0"/>
                </a:lnTo>
                <a:lnTo>
                  <a:pt x="1749444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7407274" y="7409196"/>
            <a:ext cx="2124867" cy="1479680"/>
          </a:xfrm>
          <a:custGeom>
            <a:avLst/>
            <a:gdLst/>
            <a:ahLst/>
            <a:cxnLst/>
            <a:rect l="l" t="t" r="r" b="b"/>
            <a:pathLst>
              <a:path w="2124867" h="1479680">
                <a:moveTo>
                  <a:pt x="0" y="0"/>
                </a:moveTo>
                <a:lnTo>
                  <a:pt x="2124867" y="0"/>
                </a:lnTo>
                <a:lnTo>
                  <a:pt x="2124867" y="1479681"/>
                </a:lnTo>
                <a:lnTo>
                  <a:pt x="0" y="1479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029441" y="5298444"/>
            <a:ext cx="1863928" cy="1657201"/>
          </a:xfrm>
          <a:custGeom>
            <a:avLst/>
            <a:gdLst/>
            <a:ahLst/>
            <a:cxnLst/>
            <a:rect l="l" t="t" r="r" b="b"/>
            <a:pathLst>
              <a:path w="1863928" h="1657201">
                <a:moveTo>
                  <a:pt x="0" y="0"/>
                </a:moveTo>
                <a:lnTo>
                  <a:pt x="1863928" y="0"/>
                </a:lnTo>
                <a:lnTo>
                  <a:pt x="1863928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257280" y="5298444"/>
            <a:ext cx="1926978" cy="1657201"/>
          </a:xfrm>
          <a:custGeom>
            <a:avLst/>
            <a:gdLst/>
            <a:ahLst/>
            <a:cxnLst/>
            <a:rect l="l" t="t" r="r" b="b"/>
            <a:pathLst>
              <a:path w="1926978" h="1657201">
                <a:moveTo>
                  <a:pt x="0" y="0"/>
                </a:moveTo>
                <a:lnTo>
                  <a:pt x="1926978" y="0"/>
                </a:lnTo>
                <a:lnTo>
                  <a:pt x="1926978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5410679" y="7511432"/>
            <a:ext cx="1745609" cy="1377444"/>
          </a:xfrm>
          <a:custGeom>
            <a:avLst/>
            <a:gdLst/>
            <a:ahLst/>
            <a:cxnLst/>
            <a:rect l="l" t="t" r="r" b="b"/>
            <a:pathLst>
              <a:path w="1745609" h="1377444">
                <a:moveTo>
                  <a:pt x="0" y="0"/>
                </a:moveTo>
                <a:lnTo>
                  <a:pt x="1745609" y="0"/>
                </a:lnTo>
                <a:lnTo>
                  <a:pt x="1745609" y="1377445"/>
                </a:lnTo>
                <a:lnTo>
                  <a:pt x="0" y="13774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969110" y="7448647"/>
            <a:ext cx="1805176" cy="1427730"/>
          </a:xfrm>
          <a:custGeom>
            <a:avLst/>
            <a:gdLst/>
            <a:ahLst/>
            <a:cxnLst/>
            <a:rect l="l" t="t" r="r" b="b"/>
            <a:pathLst>
              <a:path w="1805176" h="1427730">
                <a:moveTo>
                  <a:pt x="0" y="0"/>
                </a:moveTo>
                <a:lnTo>
                  <a:pt x="1805176" y="0"/>
                </a:lnTo>
                <a:lnTo>
                  <a:pt x="1805176" y="1427730"/>
                </a:lnTo>
                <a:lnTo>
                  <a:pt x="0" y="1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5189309" y="7333912"/>
            <a:ext cx="2129581" cy="1657201"/>
          </a:xfrm>
          <a:custGeom>
            <a:avLst/>
            <a:gdLst/>
            <a:ahLst/>
            <a:cxnLst/>
            <a:rect l="l" t="t" r="r" b="b"/>
            <a:pathLst>
              <a:path w="2129581" h="1657201">
                <a:moveTo>
                  <a:pt x="0" y="0"/>
                </a:moveTo>
                <a:lnTo>
                  <a:pt x="2129581" y="0"/>
                </a:lnTo>
                <a:lnTo>
                  <a:pt x="2129581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3584186" y="3262976"/>
            <a:ext cx="1381331" cy="1880524"/>
          </a:xfrm>
          <a:custGeom>
            <a:avLst/>
            <a:gdLst/>
            <a:ahLst/>
            <a:cxnLst/>
            <a:rect l="l" t="t" r="r" b="b"/>
            <a:pathLst>
              <a:path w="1381331" h="1880524">
                <a:moveTo>
                  <a:pt x="0" y="0"/>
                </a:moveTo>
                <a:lnTo>
                  <a:pt x="1381330" y="0"/>
                </a:lnTo>
                <a:lnTo>
                  <a:pt x="1381330" y="1880524"/>
                </a:lnTo>
                <a:lnTo>
                  <a:pt x="0" y="18805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5374311" y="3262976"/>
            <a:ext cx="1759577" cy="1657201"/>
          </a:xfrm>
          <a:custGeom>
            <a:avLst/>
            <a:gdLst/>
            <a:ahLst/>
            <a:cxnLst/>
            <a:rect l="l" t="t" r="r" b="b"/>
            <a:pathLst>
              <a:path w="1759577" h="1657201">
                <a:moveTo>
                  <a:pt x="0" y="0"/>
                </a:moveTo>
                <a:lnTo>
                  <a:pt x="1759577" y="0"/>
                </a:lnTo>
                <a:lnTo>
                  <a:pt x="1759577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5557274" y="3262976"/>
            <a:ext cx="1256460" cy="1657201"/>
          </a:xfrm>
          <a:custGeom>
            <a:avLst/>
            <a:gdLst/>
            <a:ahLst/>
            <a:cxnLst/>
            <a:rect l="l" t="t" r="r" b="b"/>
            <a:pathLst>
              <a:path w="1256460" h="1657201">
                <a:moveTo>
                  <a:pt x="0" y="0"/>
                </a:moveTo>
                <a:lnTo>
                  <a:pt x="1256460" y="0"/>
                </a:lnTo>
                <a:lnTo>
                  <a:pt x="1256460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2497034" y="5298444"/>
            <a:ext cx="2016506" cy="1657201"/>
          </a:xfrm>
          <a:custGeom>
            <a:avLst/>
            <a:gdLst/>
            <a:ahLst/>
            <a:cxnLst/>
            <a:rect l="l" t="t" r="r" b="b"/>
            <a:pathLst>
              <a:path w="2016506" h="1657201">
                <a:moveTo>
                  <a:pt x="0" y="0"/>
                </a:moveTo>
                <a:lnTo>
                  <a:pt x="2016506" y="0"/>
                </a:lnTo>
                <a:lnTo>
                  <a:pt x="2016506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2212331" y="7333912"/>
            <a:ext cx="2655996" cy="1554965"/>
          </a:xfrm>
          <a:custGeom>
            <a:avLst/>
            <a:gdLst/>
            <a:ahLst/>
            <a:cxnLst/>
            <a:rect l="l" t="t" r="r" b="b"/>
            <a:pathLst>
              <a:path w="2655996" h="1554965">
                <a:moveTo>
                  <a:pt x="0" y="0"/>
                </a:moveTo>
                <a:lnTo>
                  <a:pt x="2655995" y="0"/>
                </a:lnTo>
                <a:lnTo>
                  <a:pt x="2655995" y="1554965"/>
                </a:lnTo>
                <a:lnTo>
                  <a:pt x="0" y="155496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5112911" y="5298444"/>
            <a:ext cx="2020977" cy="1657201"/>
          </a:xfrm>
          <a:custGeom>
            <a:avLst/>
            <a:gdLst/>
            <a:ahLst/>
            <a:cxnLst/>
            <a:rect l="l" t="t" r="r" b="b"/>
            <a:pathLst>
              <a:path w="2020977" h="1657201">
                <a:moveTo>
                  <a:pt x="0" y="0"/>
                </a:moveTo>
                <a:lnTo>
                  <a:pt x="2020977" y="0"/>
                </a:lnTo>
                <a:lnTo>
                  <a:pt x="2020977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>
            <a:off x="9779791" y="7440124"/>
            <a:ext cx="2153551" cy="1448753"/>
          </a:xfrm>
          <a:custGeom>
            <a:avLst/>
            <a:gdLst/>
            <a:ahLst/>
            <a:cxnLst/>
            <a:rect l="l" t="t" r="r" b="b"/>
            <a:pathLst>
              <a:path w="2153551" h="1448753">
                <a:moveTo>
                  <a:pt x="0" y="0"/>
                </a:moveTo>
                <a:lnTo>
                  <a:pt x="2153552" y="0"/>
                </a:lnTo>
                <a:lnTo>
                  <a:pt x="2153552" y="1448753"/>
                </a:lnTo>
                <a:lnTo>
                  <a:pt x="0" y="144875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7502524" y="3262976"/>
            <a:ext cx="1681662" cy="1657201"/>
          </a:xfrm>
          <a:custGeom>
            <a:avLst/>
            <a:gdLst/>
            <a:ahLst/>
            <a:cxnLst/>
            <a:rect l="l" t="t" r="r" b="b"/>
            <a:pathLst>
              <a:path w="1681662" h="1657201">
                <a:moveTo>
                  <a:pt x="0" y="0"/>
                </a:moveTo>
                <a:lnTo>
                  <a:pt x="1681661" y="0"/>
                </a:lnTo>
                <a:lnTo>
                  <a:pt x="1681661" y="1657201"/>
                </a:lnTo>
                <a:lnTo>
                  <a:pt x="0" y="1657201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Freeform 20"/>
          <p:cNvSpPr/>
          <p:nvPr/>
        </p:nvSpPr>
        <p:spPr>
          <a:xfrm>
            <a:off x="1158023" y="3262976"/>
            <a:ext cx="1835612" cy="1768863"/>
          </a:xfrm>
          <a:custGeom>
            <a:avLst/>
            <a:gdLst/>
            <a:ahLst/>
            <a:cxnLst/>
            <a:rect l="l" t="t" r="r" b="b"/>
            <a:pathLst>
              <a:path w="1835612" h="1768863">
                <a:moveTo>
                  <a:pt x="0" y="0"/>
                </a:moveTo>
                <a:lnTo>
                  <a:pt x="1835613" y="0"/>
                </a:lnTo>
                <a:lnTo>
                  <a:pt x="1835613" y="1768862"/>
                </a:lnTo>
                <a:lnTo>
                  <a:pt x="0" y="176886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1" name="Freeform 21"/>
          <p:cNvSpPr/>
          <p:nvPr/>
        </p:nvSpPr>
        <p:spPr>
          <a:xfrm>
            <a:off x="9885136" y="5454591"/>
            <a:ext cx="2079545" cy="1501053"/>
          </a:xfrm>
          <a:custGeom>
            <a:avLst/>
            <a:gdLst/>
            <a:ahLst/>
            <a:cxnLst/>
            <a:rect l="l" t="t" r="r" b="b"/>
            <a:pathLst>
              <a:path w="2079545" h="1501053">
                <a:moveTo>
                  <a:pt x="0" y="0"/>
                </a:moveTo>
                <a:lnTo>
                  <a:pt x="2079545" y="0"/>
                </a:lnTo>
                <a:lnTo>
                  <a:pt x="2079545" y="1501054"/>
                </a:lnTo>
                <a:lnTo>
                  <a:pt x="0" y="1501054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2" name="Freeform 22"/>
          <p:cNvSpPr/>
          <p:nvPr/>
        </p:nvSpPr>
        <p:spPr>
          <a:xfrm>
            <a:off x="3286554" y="7333912"/>
            <a:ext cx="1859197" cy="1554965"/>
          </a:xfrm>
          <a:custGeom>
            <a:avLst/>
            <a:gdLst/>
            <a:ahLst/>
            <a:cxnLst/>
            <a:rect l="l" t="t" r="r" b="b"/>
            <a:pathLst>
              <a:path w="1859197" h="1554965">
                <a:moveTo>
                  <a:pt x="0" y="0"/>
                </a:moveTo>
                <a:lnTo>
                  <a:pt x="1859197" y="0"/>
                </a:lnTo>
                <a:lnTo>
                  <a:pt x="1859197" y="1554965"/>
                </a:lnTo>
                <a:lnTo>
                  <a:pt x="0" y="1554965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3" name="TextBox 23"/>
          <p:cNvSpPr txBox="1"/>
          <p:nvPr/>
        </p:nvSpPr>
        <p:spPr>
          <a:xfrm>
            <a:off x="5344537" y="1836081"/>
            <a:ext cx="7598926" cy="67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5"/>
              </a:lnSpc>
              <a:spcBef>
                <a:spcPct val="0"/>
              </a:spcBef>
            </a:pPr>
            <a:r>
              <a:rPr lang="en-US" sz="4995">
                <a:solidFill>
                  <a:srgbClr val="171A59"/>
                </a:solidFill>
                <a:latin typeface="Candal"/>
              </a:rPr>
              <a:t>Resource page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02426" y="392278"/>
            <a:ext cx="9727591" cy="940760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144115"/>
            <a:ext cx="6498460" cy="8846913"/>
          </a:xfrm>
          <a:custGeom>
            <a:avLst/>
            <a:gdLst/>
            <a:ahLst/>
            <a:cxnLst/>
            <a:rect l="l" t="t" r="r" b="b"/>
            <a:pathLst>
              <a:path w="6498460" h="8846913">
                <a:moveTo>
                  <a:pt x="0" y="0"/>
                </a:moveTo>
                <a:lnTo>
                  <a:pt x="6498460" y="0"/>
                </a:lnTo>
                <a:lnTo>
                  <a:pt x="6498460" y="8846913"/>
                </a:lnTo>
                <a:lnTo>
                  <a:pt x="0" y="8846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TextBox 6"/>
          <p:cNvSpPr txBox="1"/>
          <p:nvPr/>
        </p:nvSpPr>
        <p:spPr>
          <a:xfrm>
            <a:off x="7031893" y="4317601"/>
            <a:ext cx="6498460" cy="3089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accent2">
                    <a:lumMod val="50000"/>
                  </a:schemeClr>
                </a:solidFill>
                <a:latin typeface="Abu Dhabi Pro." panose="00000800000000000000" pitchFamily="2" charset="-78"/>
                <a:cs typeface="Akhbar MT" pitchFamily="2" charset="-78"/>
              </a:rPr>
              <a:t>مفهوم التصوير الرقمي. </a:t>
            </a: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endParaRPr lang="ar-SA" sz="54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accent2">
                    <a:lumMod val="50000"/>
                  </a:schemeClr>
                </a:solidFill>
                <a:latin typeface="Abu Dhabi Pro." panose="00000800000000000000" pitchFamily="2" charset="-78"/>
                <a:cs typeface="Akhbar MT" pitchFamily="2" charset="-78"/>
              </a:rPr>
              <a:t>أسس التصوير الرقمي. </a:t>
            </a: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endParaRPr lang="ar-SA" sz="54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accent2">
                    <a:lumMod val="50000"/>
                  </a:schemeClr>
                </a:solidFill>
                <a:latin typeface="Abu Dhabi Pro." panose="00000800000000000000" pitchFamily="2" charset="-78"/>
                <a:cs typeface="Akhbar MT" pitchFamily="2" charset="-78"/>
              </a:rPr>
              <a:t>أنواع الكاميرات وإخراج الصور.</a:t>
            </a: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endParaRPr lang="ar-SA" sz="54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accent2">
                    <a:lumMod val="50000"/>
                  </a:schemeClr>
                </a:solidFill>
                <a:latin typeface="Abu Dhabi Pro." panose="00000800000000000000" pitchFamily="2" charset="-78"/>
                <a:cs typeface="Akhbar MT" pitchFamily="2" charset="-78"/>
              </a:rPr>
              <a:t>التصوير الرقمي باستخدام الهاتف الذكي.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98291" y="2998470"/>
            <a:ext cx="6211411" cy="83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55"/>
              </a:lnSpc>
              <a:spcBef>
                <a:spcPct val="0"/>
              </a:spcBef>
            </a:pPr>
            <a:r>
              <a:rPr lang="ar-SA" sz="6090" dirty="0">
                <a:solidFill>
                  <a:srgbClr val="171A59"/>
                </a:solidFill>
                <a:latin typeface="Candal"/>
              </a:rPr>
              <a:t>الدروس:</a:t>
            </a:r>
            <a:endParaRPr lang="en-US" sz="6090" dirty="0">
              <a:solidFill>
                <a:srgbClr val="171A59"/>
              </a:solidFill>
              <a:latin typeface="Cand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309353" y="4267041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16979" y="4980487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25707" y="5693933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25707" y="6484565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04.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822554" y="5962474"/>
            <a:ext cx="6233607" cy="6028554"/>
            <a:chOff x="0" y="0"/>
            <a:chExt cx="840446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727017" y="7871589"/>
            <a:ext cx="1750640" cy="175064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A31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84150"/>
              <a:ext cx="7112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1510111" y="-1724076"/>
            <a:ext cx="4474743" cy="4327548"/>
            <a:chOff x="0" y="0"/>
            <a:chExt cx="840446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997848" y="2276912"/>
            <a:ext cx="896699" cy="867202"/>
            <a:chOff x="0" y="0"/>
            <a:chExt cx="840446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2892" y="602311"/>
            <a:ext cx="9727591" cy="940760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144115"/>
            <a:ext cx="6498460" cy="8846913"/>
          </a:xfrm>
          <a:custGeom>
            <a:avLst/>
            <a:gdLst/>
            <a:ahLst/>
            <a:cxnLst/>
            <a:rect l="l" t="t" r="r" b="b"/>
            <a:pathLst>
              <a:path w="6498460" h="8846913">
                <a:moveTo>
                  <a:pt x="0" y="0"/>
                </a:moveTo>
                <a:lnTo>
                  <a:pt x="6498460" y="0"/>
                </a:lnTo>
                <a:lnTo>
                  <a:pt x="6498460" y="8846913"/>
                </a:lnTo>
                <a:lnTo>
                  <a:pt x="0" y="8846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TextBox 6"/>
          <p:cNvSpPr txBox="1"/>
          <p:nvPr/>
        </p:nvSpPr>
        <p:spPr>
          <a:xfrm>
            <a:off x="7031893" y="4317601"/>
            <a:ext cx="6498460" cy="3089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bg1"/>
                </a:solidFill>
                <a:highlight>
                  <a:srgbClr val="800080"/>
                </a:highlight>
                <a:latin typeface="Abu Dhabi Pro." panose="00000800000000000000" pitchFamily="2" charset="-78"/>
                <a:cs typeface="Akhbar MT" pitchFamily="2" charset="-78"/>
              </a:rPr>
              <a:t>مفهوم التصوير الرقمي. </a:t>
            </a: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endParaRPr lang="ar-SA" sz="54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accent2">
                    <a:lumMod val="50000"/>
                  </a:schemeClr>
                </a:solidFill>
                <a:latin typeface="Abu Dhabi Pro." panose="00000800000000000000" pitchFamily="2" charset="-78"/>
                <a:cs typeface="Akhbar MT" pitchFamily="2" charset="-78"/>
              </a:rPr>
              <a:t>أسس التصوير الرقمي. </a:t>
            </a: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endParaRPr lang="ar-SA" sz="54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accent2">
                    <a:lumMod val="50000"/>
                  </a:schemeClr>
                </a:solidFill>
                <a:latin typeface="Abu Dhabi Pro." panose="00000800000000000000" pitchFamily="2" charset="-78"/>
                <a:cs typeface="Akhbar MT" pitchFamily="2" charset="-78"/>
              </a:rPr>
              <a:t>أنواع الكاميرات وإخراج الصور.</a:t>
            </a: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endParaRPr lang="ar-SA" sz="54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  <a:p>
            <a:pPr marL="0" lvl="0" indent="0" algn="r" rtl="1">
              <a:lnSpc>
                <a:spcPts val="2941"/>
              </a:lnSpc>
              <a:spcBef>
                <a:spcPct val="0"/>
              </a:spcBef>
            </a:pPr>
            <a:r>
              <a:rPr lang="ar-SA" sz="5400" dirty="0">
                <a:solidFill>
                  <a:schemeClr val="accent2">
                    <a:lumMod val="50000"/>
                  </a:schemeClr>
                </a:solidFill>
                <a:latin typeface="Abu Dhabi Pro." panose="00000800000000000000" pitchFamily="2" charset="-78"/>
                <a:cs typeface="Akhbar MT" pitchFamily="2" charset="-78"/>
              </a:rPr>
              <a:t>التصوير الرقمي باستخدام الهاتف الذكي.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Abu Dhabi Pro." panose="00000800000000000000" pitchFamily="2" charset="-78"/>
              <a:cs typeface="Akhbar MT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44991" y="2064466"/>
            <a:ext cx="6211411" cy="83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55"/>
              </a:lnSpc>
              <a:spcBef>
                <a:spcPct val="0"/>
              </a:spcBef>
            </a:pPr>
            <a:r>
              <a:rPr lang="ar-SA" sz="6090" dirty="0">
                <a:solidFill>
                  <a:srgbClr val="171A59"/>
                </a:solidFill>
                <a:latin typeface="Candal"/>
              </a:rPr>
              <a:t>الدروس:</a:t>
            </a:r>
            <a:endParaRPr lang="en-US" sz="6090" dirty="0">
              <a:solidFill>
                <a:srgbClr val="171A59"/>
              </a:solidFill>
              <a:latin typeface="Cand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309353" y="4267041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16979" y="4980487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25707" y="5693933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25707" y="6484565"/>
            <a:ext cx="590977" cy="38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1"/>
              </a:lnSpc>
              <a:spcBef>
                <a:spcPct val="0"/>
              </a:spcBef>
            </a:pPr>
            <a:r>
              <a:rPr lang="en-US" sz="2774" dirty="0">
                <a:solidFill>
                  <a:srgbClr val="171A59"/>
                </a:solidFill>
                <a:latin typeface="Canva Sans Bold"/>
              </a:rPr>
              <a:t>04.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822554" y="5962474"/>
            <a:ext cx="6233607" cy="6028554"/>
            <a:chOff x="0" y="0"/>
            <a:chExt cx="840446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727017" y="7871589"/>
            <a:ext cx="1750640" cy="175064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A31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84150"/>
              <a:ext cx="7112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1510111" y="-1724076"/>
            <a:ext cx="4474743" cy="4327548"/>
            <a:chOff x="0" y="0"/>
            <a:chExt cx="840446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997848" y="2276912"/>
            <a:ext cx="896699" cy="867202"/>
            <a:chOff x="0" y="0"/>
            <a:chExt cx="840446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0773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8103" y="-1736352"/>
            <a:ext cx="6233607" cy="602855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02575" y="-1575883"/>
            <a:ext cx="6233607" cy="602855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54431" y="2694706"/>
            <a:ext cx="5163948" cy="51639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71A59"/>
              </a:solidFill>
              <a:prstDash val="dash"/>
              <a:miter/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0684" y="2286493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80" y="0"/>
                </a:lnTo>
                <a:lnTo>
                  <a:pt x="1603780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16310947" y="4610059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79" y="0"/>
                </a:lnTo>
                <a:lnTo>
                  <a:pt x="1603779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2405109" y="6061580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80" y="0"/>
                </a:lnTo>
                <a:lnTo>
                  <a:pt x="1603780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2932946" y="2594877"/>
            <a:ext cx="1139257" cy="927071"/>
          </a:xfrm>
          <a:custGeom>
            <a:avLst/>
            <a:gdLst/>
            <a:ahLst/>
            <a:cxnLst/>
            <a:rect l="l" t="t" r="r" b="b"/>
            <a:pathLst>
              <a:path w="1139257" h="927071">
                <a:moveTo>
                  <a:pt x="0" y="0"/>
                </a:moveTo>
                <a:lnTo>
                  <a:pt x="1139258" y="0"/>
                </a:lnTo>
                <a:lnTo>
                  <a:pt x="1139258" y="927070"/>
                </a:lnTo>
                <a:lnTo>
                  <a:pt x="0" y="92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619378" y="4766873"/>
            <a:ext cx="1072252" cy="1019614"/>
          </a:xfrm>
          <a:custGeom>
            <a:avLst/>
            <a:gdLst/>
            <a:ahLst/>
            <a:cxnLst/>
            <a:rect l="l" t="t" r="r" b="b"/>
            <a:pathLst>
              <a:path w="1072252" h="1019614">
                <a:moveTo>
                  <a:pt x="0" y="0"/>
                </a:moveTo>
                <a:lnTo>
                  <a:pt x="1072251" y="0"/>
                </a:lnTo>
                <a:lnTo>
                  <a:pt x="1072251" y="1019614"/>
                </a:lnTo>
                <a:lnTo>
                  <a:pt x="0" y="101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2716109" y="6343611"/>
            <a:ext cx="889788" cy="1081810"/>
          </a:xfrm>
          <a:custGeom>
            <a:avLst/>
            <a:gdLst/>
            <a:ahLst/>
            <a:cxnLst/>
            <a:rect l="l" t="t" r="r" b="b"/>
            <a:pathLst>
              <a:path w="889788" h="1081810">
                <a:moveTo>
                  <a:pt x="0" y="0"/>
                </a:moveTo>
                <a:lnTo>
                  <a:pt x="889788" y="0"/>
                </a:lnTo>
                <a:lnTo>
                  <a:pt x="889788" y="1081810"/>
                </a:lnTo>
                <a:lnTo>
                  <a:pt x="0" y="1081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 flipH="1">
            <a:off x="695339" y="5549517"/>
            <a:ext cx="9634143" cy="6708867"/>
          </a:xfrm>
          <a:custGeom>
            <a:avLst/>
            <a:gdLst/>
            <a:ahLst/>
            <a:cxnLst/>
            <a:rect l="l" t="t" r="r" b="b"/>
            <a:pathLst>
              <a:path w="9634143" h="6708867">
                <a:moveTo>
                  <a:pt x="9634143" y="0"/>
                </a:moveTo>
                <a:lnTo>
                  <a:pt x="0" y="0"/>
                </a:lnTo>
                <a:lnTo>
                  <a:pt x="0" y="6708867"/>
                </a:lnTo>
                <a:lnTo>
                  <a:pt x="9634143" y="6708867"/>
                </a:lnTo>
                <a:lnTo>
                  <a:pt x="963414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8" name="Group 18"/>
          <p:cNvGrpSpPr/>
          <p:nvPr/>
        </p:nvGrpSpPr>
        <p:grpSpPr>
          <a:xfrm>
            <a:off x="11390589" y="9644995"/>
            <a:ext cx="1327684" cy="1284010"/>
            <a:chOff x="0" y="0"/>
            <a:chExt cx="840446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940843" y="1830997"/>
            <a:ext cx="5589749" cy="83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809"/>
              </a:lnSpc>
              <a:spcBef>
                <a:spcPct val="0"/>
              </a:spcBef>
            </a:pPr>
            <a:r>
              <a:rPr lang="ar-SA" sz="9600" dirty="0">
                <a:solidFill>
                  <a:srgbClr val="171A59"/>
                </a:solidFill>
                <a:latin typeface="Candal"/>
              </a:rPr>
              <a:t>الأهداف :</a:t>
            </a:r>
            <a:endParaRPr lang="en-US" sz="9600" dirty="0">
              <a:solidFill>
                <a:srgbClr val="171A59"/>
              </a:solidFill>
              <a:latin typeface="Candal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2E04A94-476A-846A-CF0B-6C6958CEAD1A}"/>
              </a:ext>
            </a:extLst>
          </p:cNvPr>
          <p:cNvSpPr txBox="1"/>
          <p:nvPr/>
        </p:nvSpPr>
        <p:spPr>
          <a:xfrm>
            <a:off x="-201693" y="3377807"/>
            <a:ext cx="1127080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800" b="1" dirty="0">
                <a:solidFill>
                  <a:schemeClr val="bg1"/>
                </a:solidFill>
                <a:highlight>
                  <a:srgbClr val="800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توضيح نشأة التصوير الرقمي </a:t>
            </a: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تمييز مفهوم التصوير الرقمي في التصميم الرقمي .</a:t>
            </a: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تطبيق قواعد التصوير الرقمي .</a:t>
            </a:r>
          </a:p>
          <a:p>
            <a:endParaRPr lang="ar-SA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96440" y="3873892"/>
            <a:ext cx="10050281" cy="9719679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25816" y="-1924190"/>
            <a:ext cx="6106658" cy="5905781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28643" y="5103881"/>
            <a:ext cx="11263940" cy="5172410"/>
            <a:chOff x="0" y="0"/>
            <a:chExt cx="2966634" cy="25537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66634" cy="2553761"/>
            </a:xfrm>
            <a:custGeom>
              <a:avLst/>
              <a:gdLst/>
              <a:ahLst/>
              <a:cxnLst/>
              <a:rect l="l" t="t" r="r" b="b"/>
              <a:pathLst>
                <a:path w="2966634" h="2553761">
                  <a:moveTo>
                    <a:pt x="0" y="0"/>
                  </a:moveTo>
                  <a:lnTo>
                    <a:pt x="2966634" y="0"/>
                  </a:lnTo>
                  <a:lnTo>
                    <a:pt x="2966634" y="2553761"/>
                  </a:lnTo>
                  <a:lnTo>
                    <a:pt x="0" y="2553761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966634" cy="2572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1750" y="794743"/>
            <a:ext cx="16804500" cy="3836360"/>
            <a:chOff x="0" y="0"/>
            <a:chExt cx="18981265" cy="11931675"/>
          </a:xfrm>
        </p:grpSpPr>
        <p:sp>
          <p:nvSpPr>
            <p:cNvPr id="12" name="Freeform 12"/>
            <p:cNvSpPr/>
            <p:nvPr/>
          </p:nvSpPr>
          <p:spPr>
            <a:xfrm>
              <a:off x="304800" y="304800"/>
              <a:ext cx="18676466" cy="11626875"/>
            </a:xfrm>
            <a:custGeom>
              <a:avLst/>
              <a:gdLst/>
              <a:ahLst/>
              <a:cxnLst/>
              <a:rect l="l" t="t" r="r" b="b"/>
              <a:pathLst>
                <a:path w="18676466" h="11626875">
                  <a:moveTo>
                    <a:pt x="18676466" y="0"/>
                  </a:moveTo>
                  <a:lnTo>
                    <a:pt x="18676466" y="11626875"/>
                  </a:lnTo>
                  <a:lnTo>
                    <a:pt x="0" y="11626875"/>
                  </a:lnTo>
                  <a:lnTo>
                    <a:pt x="0" y="11322075"/>
                  </a:lnTo>
                  <a:lnTo>
                    <a:pt x="18371666" y="11322075"/>
                  </a:lnTo>
                  <a:lnTo>
                    <a:pt x="18371666" y="0"/>
                  </a:lnTo>
                  <a:close/>
                </a:path>
              </a:pathLst>
            </a:custGeom>
            <a:solidFill>
              <a:srgbClr val="EBA54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8676466" cy="11626875"/>
            </a:xfrm>
            <a:custGeom>
              <a:avLst/>
              <a:gdLst/>
              <a:ahLst/>
              <a:cxnLst/>
              <a:rect l="l" t="t" r="r" b="b"/>
              <a:pathLst>
                <a:path w="18676466" h="11626875">
                  <a:moveTo>
                    <a:pt x="0" y="0"/>
                  </a:moveTo>
                  <a:lnTo>
                    <a:pt x="18676466" y="0"/>
                  </a:lnTo>
                  <a:lnTo>
                    <a:pt x="18676466" y="11626875"/>
                  </a:lnTo>
                  <a:lnTo>
                    <a:pt x="0" y="11626875"/>
                  </a:lnTo>
                  <a:close/>
                </a:path>
              </a:pathLst>
            </a:custGeom>
            <a:solidFill>
              <a:srgbClr val="FEFAF1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6176" y="5800056"/>
            <a:ext cx="6009683" cy="4184925"/>
          </a:xfrm>
          <a:custGeom>
            <a:avLst/>
            <a:gdLst/>
            <a:ahLst/>
            <a:cxnLst/>
            <a:rect l="l" t="t" r="r" b="b"/>
            <a:pathLst>
              <a:path w="6009683" h="4184925">
                <a:moveTo>
                  <a:pt x="0" y="0"/>
                </a:moveTo>
                <a:lnTo>
                  <a:pt x="6009683" y="0"/>
                </a:lnTo>
                <a:lnTo>
                  <a:pt x="6009683" y="4184925"/>
                </a:lnTo>
                <a:lnTo>
                  <a:pt x="0" y="418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0" name="TextBox 30"/>
          <p:cNvSpPr txBox="1"/>
          <p:nvPr/>
        </p:nvSpPr>
        <p:spPr>
          <a:xfrm>
            <a:off x="5890234" y="5926679"/>
            <a:ext cx="11263939" cy="33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65"/>
              </a:lnSpc>
              <a:spcBef>
                <a:spcPct val="0"/>
              </a:spcBef>
            </a:pPr>
            <a:r>
              <a:rPr lang="ar-SA" sz="6000" dirty="0">
                <a:solidFill>
                  <a:schemeClr val="accent1">
                    <a:lumMod val="50000"/>
                  </a:schemeClr>
                </a:solidFill>
                <a:latin typeface="Candal"/>
              </a:rPr>
              <a:t>ثم شهد التصوير الرقمي مرحلتين أساسيتين :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Candal"/>
            </a:endParaRPr>
          </a:p>
        </p:txBody>
      </p:sp>
      <p:pic>
        <p:nvPicPr>
          <p:cNvPr id="34" name="صورة 33" descr="صورة تحتوي على نص, الخط, خط, لقطة شاشة&#10;&#10;تم إنشاء الوصف تلقائياً">
            <a:extLst>
              <a:ext uri="{FF2B5EF4-FFF2-40B4-BE49-F238E27FC236}">
                <a16:creationId xmlns:a16="http://schemas.microsoft.com/office/drawing/2014/main" id="{BA16D333-4EE3-70A8-8278-51D5BE1E8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54" y="1104900"/>
            <a:ext cx="15429145" cy="2974693"/>
          </a:xfrm>
          <a:prstGeom prst="rect">
            <a:avLst/>
          </a:prstGeom>
        </p:spPr>
      </p:pic>
      <p:pic>
        <p:nvPicPr>
          <p:cNvPr id="36" name="صورة 35" descr="صورة تحتوي على رضيع, رسم, طفل صغير, أسود وأبيض&#10;&#10;تم إنشاء الوصف تلقائياً">
            <a:extLst>
              <a:ext uri="{FF2B5EF4-FFF2-40B4-BE49-F238E27FC236}">
                <a16:creationId xmlns:a16="http://schemas.microsoft.com/office/drawing/2014/main" id="{EB896587-6526-35B7-BEEE-B1642D2E8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1" y="6706544"/>
            <a:ext cx="2606356" cy="3301384"/>
          </a:xfrm>
          <a:prstGeom prst="rect">
            <a:avLst/>
          </a:prstGeom>
        </p:spPr>
      </p:pic>
      <p:pic>
        <p:nvPicPr>
          <p:cNvPr id="38" name="صورة 37" descr="صورة تحتوي على آلة, كاميرا, داخلي&#10;&#10;تم إنشاء الوصف تلقائياً">
            <a:extLst>
              <a:ext uri="{FF2B5EF4-FFF2-40B4-BE49-F238E27FC236}">
                <a16:creationId xmlns:a16="http://schemas.microsoft.com/office/drawing/2014/main" id="{7C61F603-21AB-02B7-3C75-A7E8BB46F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12" y="6706544"/>
            <a:ext cx="3171280" cy="33013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05200" y="3696410"/>
            <a:ext cx="10050281" cy="9719679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25816" y="-1924190"/>
            <a:ext cx="6106658" cy="5905781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1750" y="794742"/>
            <a:ext cx="16804500" cy="7320557"/>
            <a:chOff x="0" y="0"/>
            <a:chExt cx="18981265" cy="11931675"/>
          </a:xfrm>
        </p:grpSpPr>
        <p:sp>
          <p:nvSpPr>
            <p:cNvPr id="12" name="Freeform 12"/>
            <p:cNvSpPr/>
            <p:nvPr/>
          </p:nvSpPr>
          <p:spPr>
            <a:xfrm>
              <a:off x="304800" y="304800"/>
              <a:ext cx="18676466" cy="11626875"/>
            </a:xfrm>
            <a:custGeom>
              <a:avLst/>
              <a:gdLst/>
              <a:ahLst/>
              <a:cxnLst/>
              <a:rect l="l" t="t" r="r" b="b"/>
              <a:pathLst>
                <a:path w="18676466" h="11626875">
                  <a:moveTo>
                    <a:pt x="18676466" y="0"/>
                  </a:moveTo>
                  <a:lnTo>
                    <a:pt x="18676466" y="11626875"/>
                  </a:lnTo>
                  <a:lnTo>
                    <a:pt x="0" y="11626875"/>
                  </a:lnTo>
                  <a:lnTo>
                    <a:pt x="0" y="11322075"/>
                  </a:lnTo>
                  <a:lnTo>
                    <a:pt x="18371666" y="11322075"/>
                  </a:lnTo>
                  <a:lnTo>
                    <a:pt x="18371666" y="0"/>
                  </a:lnTo>
                  <a:close/>
                </a:path>
              </a:pathLst>
            </a:custGeom>
            <a:solidFill>
              <a:srgbClr val="EBA54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8676466" cy="11626875"/>
            </a:xfrm>
            <a:custGeom>
              <a:avLst/>
              <a:gdLst/>
              <a:ahLst/>
              <a:cxnLst/>
              <a:rect l="l" t="t" r="r" b="b"/>
              <a:pathLst>
                <a:path w="18676466" h="11626875">
                  <a:moveTo>
                    <a:pt x="0" y="0"/>
                  </a:moveTo>
                  <a:lnTo>
                    <a:pt x="18676466" y="0"/>
                  </a:lnTo>
                  <a:lnTo>
                    <a:pt x="18676466" y="11626875"/>
                  </a:lnTo>
                  <a:lnTo>
                    <a:pt x="0" y="11626875"/>
                  </a:lnTo>
                  <a:close/>
                </a:path>
              </a:pathLst>
            </a:custGeom>
            <a:solidFill>
              <a:srgbClr val="FEFAF1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972365" y="8302306"/>
            <a:ext cx="4073424" cy="1795866"/>
          </a:xfrm>
          <a:custGeom>
            <a:avLst/>
            <a:gdLst/>
            <a:ahLst/>
            <a:cxnLst/>
            <a:rect l="l" t="t" r="r" b="b"/>
            <a:pathLst>
              <a:path w="6009683" h="4184925">
                <a:moveTo>
                  <a:pt x="0" y="0"/>
                </a:moveTo>
                <a:lnTo>
                  <a:pt x="6009683" y="0"/>
                </a:lnTo>
                <a:lnTo>
                  <a:pt x="6009683" y="4184925"/>
                </a:lnTo>
                <a:lnTo>
                  <a:pt x="0" y="418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8" name="صورة 17" descr="صورة تحتوي على نص, لقطة شاشة, فيلم التصوير بالأشعة السينية&#10;&#10;تم إنشاء الوصف تلقائياً">
            <a:extLst>
              <a:ext uri="{FF2B5EF4-FFF2-40B4-BE49-F238E27FC236}">
                <a16:creationId xmlns:a16="http://schemas.microsoft.com/office/drawing/2014/main" id="{E76959BC-5E2A-AA32-CCF7-FCD78E87B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7" y="1235693"/>
            <a:ext cx="16534655" cy="62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83936" y="3389823"/>
            <a:ext cx="10050281" cy="9719679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25816" y="-1924190"/>
            <a:ext cx="6106658" cy="5905781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1750" y="794742"/>
            <a:ext cx="16804500" cy="7320557"/>
            <a:chOff x="0" y="0"/>
            <a:chExt cx="18981265" cy="11931675"/>
          </a:xfrm>
        </p:grpSpPr>
        <p:sp>
          <p:nvSpPr>
            <p:cNvPr id="12" name="Freeform 12"/>
            <p:cNvSpPr/>
            <p:nvPr/>
          </p:nvSpPr>
          <p:spPr>
            <a:xfrm>
              <a:off x="304800" y="304800"/>
              <a:ext cx="18676466" cy="11626875"/>
            </a:xfrm>
            <a:custGeom>
              <a:avLst/>
              <a:gdLst/>
              <a:ahLst/>
              <a:cxnLst/>
              <a:rect l="l" t="t" r="r" b="b"/>
              <a:pathLst>
                <a:path w="18676466" h="11626875">
                  <a:moveTo>
                    <a:pt x="18676466" y="0"/>
                  </a:moveTo>
                  <a:lnTo>
                    <a:pt x="18676466" y="11626875"/>
                  </a:lnTo>
                  <a:lnTo>
                    <a:pt x="0" y="11626875"/>
                  </a:lnTo>
                  <a:lnTo>
                    <a:pt x="0" y="11322075"/>
                  </a:lnTo>
                  <a:lnTo>
                    <a:pt x="18371666" y="11322075"/>
                  </a:lnTo>
                  <a:lnTo>
                    <a:pt x="18371666" y="0"/>
                  </a:lnTo>
                  <a:close/>
                </a:path>
              </a:pathLst>
            </a:custGeom>
            <a:solidFill>
              <a:srgbClr val="EBA54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8676466" cy="11626875"/>
            </a:xfrm>
            <a:custGeom>
              <a:avLst/>
              <a:gdLst/>
              <a:ahLst/>
              <a:cxnLst/>
              <a:rect l="l" t="t" r="r" b="b"/>
              <a:pathLst>
                <a:path w="18676466" h="11626875">
                  <a:moveTo>
                    <a:pt x="0" y="0"/>
                  </a:moveTo>
                  <a:lnTo>
                    <a:pt x="18676466" y="0"/>
                  </a:lnTo>
                  <a:lnTo>
                    <a:pt x="18676466" y="11626875"/>
                  </a:lnTo>
                  <a:lnTo>
                    <a:pt x="0" y="11626875"/>
                  </a:lnTo>
                  <a:close/>
                </a:path>
              </a:pathLst>
            </a:custGeom>
            <a:solidFill>
              <a:srgbClr val="FEFAF1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3D8B16BC-9621-BB7F-6258-59F93331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02" y="910688"/>
            <a:ext cx="15094943" cy="1540377"/>
          </a:xfrm>
          <a:prstGeom prst="rect">
            <a:avLst/>
          </a:prstGeom>
        </p:spPr>
      </p:pic>
      <p:pic>
        <p:nvPicPr>
          <p:cNvPr id="10" name="صورة 9" descr="صورة تحتوي على آلة, كاميرا, داخلي&#10;&#10;تم إنشاء الوصف تلقائياً">
            <a:extLst>
              <a:ext uri="{FF2B5EF4-FFF2-40B4-BE49-F238E27FC236}">
                <a16:creationId xmlns:a16="http://schemas.microsoft.com/office/drawing/2014/main" id="{A89184B1-387C-91EF-0812-64BB61846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34" y="6791655"/>
            <a:ext cx="3171280" cy="3301383"/>
          </a:xfrm>
          <a:prstGeom prst="rect">
            <a:avLst/>
          </a:prstGeom>
        </p:spPr>
      </p:pic>
      <p:pic>
        <p:nvPicPr>
          <p:cNvPr id="16" name="صورة 15" descr="صورة تحتوي على نص, الخط, خط, لقطة شاشة&#10;&#10;تم إنشاء الوصف تلقائياً">
            <a:extLst>
              <a:ext uri="{FF2B5EF4-FFF2-40B4-BE49-F238E27FC236}">
                <a16:creationId xmlns:a16="http://schemas.microsoft.com/office/drawing/2014/main" id="{A230A9E5-B241-B16D-73E0-18FBB27C8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19" y="3427923"/>
            <a:ext cx="15232767" cy="32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2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303</Words>
  <Application>Microsoft Office PowerPoint</Application>
  <PresentationFormat>مخصص</PresentationFormat>
  <Paragraphs>78</Paragraphs>
  <Slides>34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2" baseType="lpstr">
      <vt:lpstr>Dubai</vt:lpstr>
      <vt:lpstr>Wingdings</vt:lpstr>
      <vt:lpstr>Candal</vt:lpstr>
      <vt:lpstr>Canva Sans Bold</vt:lpstr>
      <vt:lpstr>Calibri</vt:lpstr>
      <vt:lpstr>Arial</vt:lpstr>
      <vt:lpstr>Abu Dhabi Pro.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Illustrative Brainstorming Presentation</dc:title>
  <dc:creator>ma ma</dc:creator>
  <cp:lastModifiedBy>saeed almoriee</cp:lastModifiedBy>
  <cp:revision>3</cp:revision>
  <dcterms:created xsi:type="dcterms:W3CDTF">2006-08-16T00:00:00Z</dcterms:created>
  <dcterms:modified xsi:type="dcterms:W3CDTF">2023-11-26T08:08:20Z</dcterms:modified>
  <dc:identifier>DAF1PQtnABY</dc:identifier>
</cp:coreProperties>
</file>