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</p:embeddedFont>
    <p:embeddedFont>
      <p:font typeface="Hacen Tunisia" panose="020B0604020202020204" pitchFamily="34" charset="-78"/>
      <p:regular r:id="rId32"/>
    </p:embeddedFont>
    <p:embeddedFont>
      <p:font typeface="Hacen Tunisia Bold" panose="020B0604020202020204" pitchFamily="34" charset="-78"/>
      <p:regular r:id="rId33"/>
    </p:embeddedFont>
    <p:embeddedFont>
      <p:font typeface="Hacen Tunisia Light" panose="020B0604020202020204" pitchFamily="34" charset="-78"/>
      <p:regular r:id="rId34"/>
    </p:embeddedFont>
    <p:embeddedFont>
      <p:font typeface="TS Qamus" panose="020B0604020202020204" pitchFamily="34" charset="-78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1.svg"/><Relationship Id="rId10" Type="http://schemas.openxmlformats.org/officeDocument/2006/relationships/image" Target="../media/image43.sv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51.svg"/><Relationship Id="rId18" Type="http://schemas.openxmlformats.org/officeDocument/2006/relationships/image" Target="../media/image54.png"/><Relationship Id="rId26" Type="http://schemas.openxmlformats.org/officeDocument/2006/relationships/slide" Target="slide13.xml"/><Relationship Id="rId3" Type="http://schemas.openxmlformats.org/officeDocument/2006/relationships/image" Target="../media/image44.png"/><Relationship Id="rId21" Type="http://schemas.openxmlformats.org/officeDocument/2006/relationships/slide" Target="slide21.xml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17" Type="http://schemas.openxmlformats.org/officeDocument/2006/relationships/slide" Target="slide25.xml"/><Relationship Id="rId25" Type="http://schemas.openxmlformats.org/officeDocument/2006/relationships/image" Target="../media/image57.svg"/><Relationship Id="rId2" Type="http://schemas.openxmlformats.org/officeDocument/2006/relationships/slide" Target="slide20.xml"/><Relationship Id="rId16" Type="http://schemas.openxmlformats.org/officeDocument/2006/relationships/image" Target="../media/image53.svg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slide" Target="slide24.xml"/><Relationship Id="rId24" Type="http://schemas.openxmlformats.org/officeDocument/2006/relationships/image" Target="../media/image56.png"/><Relationship Id="rId5" Type="http://schemas.openxmlformats.org/officeDocument/2006/relationships/slide" Target="slide18.xml"/><Relationship Id="rId15" Type="http://schemas.openxmlformats.org/officeDocument/2006/relationships/image" Target="../media/image52.png"/><Relationship Id="rId23" Type="http://schemas.openxmlformats.org/officeDocument/2006/relationships/slide" Target="slide22.xml"/><Relationship Id="rId10" Type="http://schemas.openxmlformats.org/officeDocument/2006/relationships/image" Target="../media/image49.svg"/><Relationship Id="rId19" Type="http://schemas.openxmlformats.org/officeDocument/2006/relationships/image" Target="../media/image55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Relationship Id="rId14" Type="http://schemas.openxmlformats.org/officeDocument/2006/relationships/slide" Target="slide27.xml"/><Relationship Id="rId22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9250" y="2497466"/>
            <a:ext cx="10737752" cy="4951073"/>
            <a:chOff x="0" y="-76200"/>
            <a:chExt cx="14317003" cy="6601430"/>
          </a:xfrm>
        </p:grpSpPr>
        <p:sp>
          <p:nvSpPr>
            <p:cNvPr id="3" name="TextBox 3"/>
            <p:cNvSpPr txBox="1"/>
            <p:nvPr/>
          </p:nvSpPr>
          <p:spPr>
            <a:xfrm>
              <a:off x="0" y="2097382"/>
              <a:ext cx="14317003" cy="1714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13"/>
                </a:lnSpc>
              </a:pPr>
              <a:r>
                <a:rPr lang="ar-SA" sz="9600" b="1" i="0" dirty="0">
                  <a:solidFill>
                    <a:srgbClr val="F7B4A7"/>
                  </a:solidFill>
                  <a:effectLst/>
                </a:rPr>
                <a:t>مدخل المجال </a:t>
              </a:r>
              <a:r>
                <a:rPr lang="ar-SA" sz="9600" b="1" i="0" dirty="0" err="1">
                  <a:solidFill>
                    <a:srgbClr val="F7B4A7"/>
                  </a:solidFill>
                  <a:effectLst/>
                </a:rPr>
                <a:t>الإختياري</a:t>
              </a:r>
              <a:r>
                <a:rPr lang="ar-SA" sz="9600" b="1" i="0" dirty="0">
                  <a:solidFill>
                    <a:srgbClr val="F7B4A7"/>
                  </a:solidFill>
                  <a:effectLst/>
                </a:rPr>
                <a:t> 2</a:t>
              </a:r>
              <a:endParaRPr lang="en-US" sz="9425" dirty="0">
                <a:solidFill>
                  <a:srgbClr val="F7B4A7"/>
                </a:solidFill>
                <a:cs typeface="Hacen Tunisia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4317003" cy="553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82797"/>
              <a:ext cx="14317003" cy="842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75"/>
                </a:lnSpc>
              </a:pPr>
              <a:r>
                <a:rPr lang="ar-SA" sz="4000" b="0" i="0" dirty="0">
                  <a:solidFill>
                    <a:srgbClr val="94DDDE"/>
                  </a:solidFill>
                  <a:effectLst/>
                </a:rPr>
                <a:t>معلمة </a:t>
              </a:r>
              <a:r>
                <a:rPr lang="ar-SA" sz="4000" b="0" i="0" dirty="0" err="1">
                  <a:solidFill>
                    <a:srgbClr val="94DDDE"/>
                  </a:solidFill>
                  <a:effectLst/>
                </a:rPr>
                <a:t>الحـــاسب"أ</a:t>
              </a:r>
              <a:r>
                <a:rPr lang="ar-SA" sz="4000" b="0" i="0" dirty="0">
                  <a:solidFill>
                    <a:srgbClr val="94DDDE"/>
                  </a:solidFill>
                  <a:effectLst/>
                </a:rPr>
                <a:t>/ليلى نمازي</a:t>
              </a:r>
              <a:endParaRPr lang="en-US" sz="3625" dirty="0">
                <a:solidFill>
                  <a:srgbClr val="94DDDE"/>
                </a:solidFill>
                <a:cs typeface="Hacen Tunisia Light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0238368" y="141961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6755642" y="0"/>
                </a:moveTo>
                <a:lnTo>
                  <a:pt x="0" y="0"/>
                </a:lnTo>
                <a:lnTo>
                  <a:pt x="0" y="4114800"/>
                </a:lnTo>
                <a:lnTo>
                  <a:pt x="6755642" y="4114800"/>
                </a:lnTo>
                <a:lnTo>
                  <a:pt x="67556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/>
          <p:cNvSpPr/>
          <p:nvPr/>
        </p:nvSpPr>
        <p:spPr>
          <a:xfrm flipH="1">
            <a:off x="10789839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1194327" y="0"/>
                </a:moveTo>
                <a:lnTo>
                  <a:pt x="0" y="0"/>
                </a:lnTo>
                <a:lnTo>
                  <a:pt x="0" y="2586142"/>
                </a:lnTo>
                <a:lnTo>
                  <a:pt x="1194327" y="2586142"/>
                </a:lnTo>
                <a:lnTo>
                  <a:pt x="11943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" name="Freeform 8"/>
          <p:cNvSpPr/>
          <p:nvPr/>
        </p:nvSpPr>
        <p:spPr>
          <a:xfrm>
            <a:off x="10433194" y="1865559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3" y="0"/>
                </a:lnTo>
                <a:lnTo>
                  <a:pt x="5357753" y="5591582"/>
                </a:lnTo>
                <a:lnTo>
                  <a:pt x="0" y="5591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flipH="1">
            <a:off x="15143960" y="3036302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3144040" y="0"/>
                </a:moveTo>
                <a:lnTo>
                  <a:pt x="0" y="0"/>
                </a:lnTo>
                <a:lnTo>
                  <a:pt x="0" y="2440918"/>
                </a:lnTo>
                <a:lnTo>
                  <a:pt x="3144040" y="2440918"/>
                </a:lnTo>
                <a:lnTo>
                  <a:pt x="31440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 flipH="1">
            <a:off x="15768833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1894295" y="0"/>
                </a:moveTo>
                <a:lnTo>
                  <a:pt x="0" y="0"/>
                </a:lnTo>
                <a:lnTo>
                  <a:pt x="0" y="4252500"/>
                </a:lnTo>
                <a:lnTo>
                  <a:pt x="1894295" y="4252500"/>
                </a:lnTo>
                <a:lnTo>
                  <a:pt x="18942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flipH="1">
            <a:off x="10441883" y="6161314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3486358" y="0"/>
                </a:moveTo>
                <a:lnTo>
                  <a:pt x="0" y="0"/>
                </a:lnTo>
                <a:lnTo>
                  <a:pt x="0" y="4114800"/>
                </a:lnTo>
                <a:lnTo>
                  <a:pt x="3486358" y="4114800"/>
                </a:lnTo>
                <a:lnTo>
                  <a:pt x="348635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TextBox 12"/>
          <p:cNvSpPr txBox="1"/>
          <p:nvPr/>
        </p:nvSpPr>
        <p:spPr>
          <a:xfrm>
            <a:off x="-2076883" y="49930"/>
            <a:ext cx="10737752" cy="586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</a:rPr>
              <a:t>تصميم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رقمي</a:t>
            </a:r>
            <a:r>
              <a:rPr lang="en-US" sz="3500" dirty="0">
                <a:solidFill>
                  <a:srgbClr val="FFFFFF"/>
                </a:solidFill>
              </a:rPr>
              <a:t> -</a:t>
            </a:r>
            <a:r>
              <a:rPr lang="en-US" sz="3500" dirty="0" err="1">
                <a:solidFill>
                  <a:srgbClr val="FFFFFF"/>
                </a:solidFill>
              </a:rPr>
              <a:t>ثالث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ثانوي-مسار</a:t>
            </a:r>
            <a:r>
              <a:rPr lang="en-US" sz="3500" dirty="0">
                <a:solidFill>
                  <a:srgbClr val="FFFFFF"/>
                </a:solidFill>
              </a:rPr>
              <a:t> </a:t>
            </a:r>
            <a:r>
              <a:rPr lang="en-US" sz="3500" dirty="0" err="1">
                <a:solidFill>
                  <a:srgbClr val="FFFFFF"/>
                </a:solidFill>
              </a:rPr>
              <a:t>عام</a:t>
            </a:r>
            <a:endParaRPr lang="en-US" sz="3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TextBox 7"/>
          <p:cNvSpPr txBox="1"/>
          <p:nvPr/>
        </p:nvSpPr>
        <p:spPr>
          <a:xfrm>
            <a:off x="0" y="2160045"/>
            <a:ext cx="10652833" cy="613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939"/>
              </a:lnSpc>
            </a:pPr>
            <a:r>
              <a:rPr lang="en-US" sz="3599" dirty="0" err="1">
                <a:solidFill>
                  <a:srgbClr val="FFFFFF"/>
                </a:solidFill>
              </a:rPr>
              <a:t>يقصد</a:t>
            </a:r>
            <a:r>
              <a:rPr lang="en-US" sz="3599" dirty="0">
                <a:solidFill>
                  <a:srgbClr val="FFFFFF"/>
                </a:solidFill>
              </a:rPr>
              <a:t> </a:t>
            </a:r>
            <a:r>
              <a:rPr lang="en-US" sz="3599" dirty="0" err="1">
                <a:solidFill>
                  <a:srgbClr val="FFFFFF"/>
                </a:solidFill>
              </a:rPr>
              <a:t>بها</a:t>
            </a:r>
            <a:r>
              <a:rPr lang="en-US" sz="3599" dirty="0">
                <a:solidFill>
                  <a:srgbClr val="FFFFFF"/>
                </a:solidFill>
              </a:rPr>
              <a:t>    </a:t>
            </a:r>
          </a:p>
          <a:p>
            <a:pPr algn="ctr" rtl="1">
              <a:lnSpc>
                <a:spcPts val="6434"/>
              </a:lnSpc>
            </a:pPr>
            <a:r>
              <a:rPr lang="en-US" sz="3899" dirty="0">
                <a:solidFill>
                  <a:srgbClr val="FFFFFF"/>
                </a:solidFill>
                <a:latin typeface="Hacen Tunisia"/>
              </a:rPr>
              <a:t>»شــ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هادة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 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مه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ـــــ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ارة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«</a:t>
            </a:r>
          </a:p>
          <a:p>
            <a:pPr algn="ctr" rtl="1">
              <a:lnSpc>
                <a:spcPts val="6434"/>
              </a:lnSpc>
            </a:pPr>
            <a:endParaRPr lang="en-US" sz="3899" dirty="0">
              <a:solidFill>
                <a:srgbClr val="FFFFFF"/>
              </a:solidFill>
              <a:latin typeface="Hacen Tunisia"/>
            </a:endParaRPr>
          </a:p>
          <a:p>
            <a:pPr algn="ctr" rtl="1">
              <a:lnSpc>
                <a:spcPts val="6434"/>
              </a:lnSpc>
            </a:pPr>
            <a:r>
              <a:rPr lang="en-US" sz="3899" dirty="0">
                <a:solidFill>
                  <a:srgbClr val="FFFFFF"/>
                </a:solidFill>
                <a:latin typeface="Hacen Tunisia"/>
              </a:rPr>
              <a:t>     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بعد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 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إجتياز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 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الم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ــ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ادة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 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الإختياريه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 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وتنفيذ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 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مشروع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 </a:t>
            </a:r>
            <a:r>
              <a:rPr lang="en-US" sz="3899" dirty="0" err="1">
                <a:solidFill>
                  <a:srgbClr val="FFFFFF"/>
                </a:solidFill>
                <a:latin typeface="Hacen Tunisia"/>
              </a:rPr>
              <a:t>التخرج</a:t>
            </a:r>
            <a:r>
              <a:rPr lang="en-US" sz="3899" dirty="0">
                <a:solidFill>
                  <a:srgbClr val="FFFFFF"/>
                </a:solidFill>
                <a:latin typeface="Hacen Tunisia"/>
              </a:rPr>
              <a:t>..</a:t>
            </a:r>
          </a:p>
          <a:p>
            <a:pPr algn="ctr" rtl="1">
              <a:lnSpc>
                <a:spcPts val="5939"/>
              </a:lnSpc>
            </a:pPr>
            <a:endParaRPr lang="en-US" sz="3899" dirty="0">
              <a:solidFill>
                <a:srgbClr val="FFFFFF"/>
              </a:solidFill>
              <a:latin typeface="Hacen Tunisia"/>
            </a:endParaRPr>
          </a:p>
          <a:p>
            <a:pPr algn="ctr" rtl="1">
              <a:lnSpc>
                <a:spcPts val="5939"/>
              </a:lnSpc>
            </a:pPr>
            <a:endParaRPr lang="en-US" sz="3899" dirty="0">
              <a:solidFill>
                <a:srgbClr val="FFFFFF"/>
              </a:solidFill>
              <a:latin typeface="Hacen Tunisia"/>
            </a:endParaRPr>
          </a:p>
          <a:p>
            <a:pPr algn="ctr" rtl="1">
              <a:lnSpc>
                <a:spcPts val="5939"/>
              </a:lnSpc>
            </a:pPr>
            <a:endParaRPr lang="en-US" sz="3899" dirty="0">
              <a:solidFill>
                <a:srgbClr val="FFFFFF"/>
              </a:solidFill>
              <a:latin typeface="Hacen Tunisia"/>
            </a:endParaRPr>
          </a:p>
          <a:p>
            <a:pPr marL="777237" lvl="1" indent="-388618" algn="ctr" rtl="1">
              <a:lnSpc>
                <a:spcPts val="5939"/>
              </a:lnSpc>
              <a:buFont typeface="Arial"/>
              <a:buChar char="•"/>
            </a:pPr>
            <a:r>
              <a:rPr lang="en-US" sz="3599" dirty="0">
                <a:solidFill>
                  <a:srgbClr val="F0ABC1"/>
                </a:solidFill>
                <a:latin typeface="Hacen Tunisia Light"/>
              </a:rPr>
              <a:t>                                  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4953E0-57D7-54D3-DD51-98B209BF1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9044" y="499551"/>
            <a:ext cx="5194744" cy="1633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430142"/>
            <a:ext cx="10652834" cy="6684031"/>
            <a:chOff x="0" y="-76200"/>
            <a:chExt cx="14203778" cy="8912041"/>
          </a:xfrm>
        </p:grpSpPr>
        <p:sp>
          <p:nvSpPr>
            <p:cNvPr id="6" name="TextBox 6"/>
            <p:cNvSpPr txBox="1"/>
            <p:nvPr/>
          </p:nvSpPr>
          <p:spPr>
            <a:xfrm>
              <a:off x="1533741" y="-76200"/>
              <a:ext cx="12670037" cy="1267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7440"/>
                </a:lnSpc>
              </a:pPr>
              <a:r>
                <a:rPr lang="en-US" sz="6200">
                  <a:solidFill>
                    <a:srgbClr val="F7B4A7"/>
                  </a:solidFill>
                  <a:latin typeface="Hacen Tunisia Bold"/>
                </a:rPr>
                <a:t> المرونة والتكامل::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841619"/>
              <a:ext cx="14203777" cy="6994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939"/>
                </a:lnSpc>
              </a:pP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0ABC1"/>
                  </a:solidFill>
                </a:rPr>
                <a:t>تتكامل</a:t>
              </a:r>
              <a:r>
                <a:rPr lang="en-US" sz="3599" dirty="0">
                  <a:solidFill>
                    <a:srgbClr val="F0ABC1"/>
                  </a:solidFill>
                </a:rPr>
                <a:t> </a:t>
              </a:r>
              <a:r>
                <a:rPr lang="en-US" sz="3599" dirty="0" err="1">
                  <a:solidFill>
                    <a:srgbClr val="F0ABC1"/>
                  </a:solidFill>
                </a:rPr>
                <a:t>ممارسات</a:t>
              </a:r>
              <a:r>
                <a:rPr lang="en-US" sz="3599" dirty="0">
                  <a:solidFill>
                    <a:srgbClr val="F0ABC1"/>
                  </a:solidFill>
                </a:rPr>
                <a:t> </a:t>
              </a:r>
              <a:r>
                <a:rPr lang="en-US" sz="3599" dirty="0" err="1">
                  <a:solidFill>
                    <a:srgbClr val="F0ABC1"/>
                  </a:solidFill>
                </a:rPr>
                <a:t>تطبيق</a:t>
              </a:r>
              <a:r>
                <a:rPr lang="en-US" sz="3599" dirty="0">
                  <a:solidFill>
                    <a:srgbClr val="F0ABC1"/>
                  </a:solidFill>
                </a:rPr>
                <a:t> </a:t>
              </a:r>
              <a:r>
                <a:rPr lang="en-US" sz="3599" dirty="0" err="1">
                  <a:solidFill>
                    <a:srgbClr val="F0ABC1"/>
                  </a:solidFill>
                </a:rPr>
                <a:t>المجال</a:t>
              </a:r>
              <a:r>
                <a:rPr lang="en-US" sz="3599" dirty="0">
                  <a:solidFill>
                    <a:srgbClr val="F0ABC1"/>
                  </a:solidFill>
                </a:rPr>
                <a:t> </a:t>
              </a:r>
              <a:r>
                <a:rPr lang="en-US" sz="3599" dirty="0" err="1">
                  <a:solidFill>
                    <a:srgbClr val="F0ABC1"/>
                  </a:solidFill>
                </a:rPr>
                <a:t>مع</a:t>
              </a:r>
              <a:r>
                <a:rPr lang="en-US" sz="3599" dirty="0">
                  <a:solidFill>
                    <a:srgbClr val="F0ABC1"/>
                  </a:solidFill>
                </a:rPr>
                <a:t> </a:t>
              </a:r>
              <a:r>
                <a:rPr lang="en-US" sz="3599" dirty="0" err="1">
                  <a:solidFill>
                    <a:srgbClr val="F0ABC1"/>
                  </a:solidFill>
                </a:rPr>
                <a:t>كلآ</a:t>
              </a:r>
              <a:r>
                <a:rPr lang="en-US" sz="3599" dirty="0">
                  <a:solidFill>
                    <a:srgbClr val="F0ABC1"/>
                  </a:solidFill>
                </a:rPr>
                <a:t> </a:t>
              </a:r>
              <a:r>
                <a:rPr lang="en-US" sz="3599" dirty="0" err="1">
                  <a:solidFill>
                    <a:srgbClr val="F0ABC1"/>
                  </a:solidFill>
                </a:rPr>
                <a:t>من</a:t>
              </a:r>
              <a:r>
                <a:rPr lang="en-US" sz="3599" dirty="0">
                  <a:solidFill>
                    <a:srgbClr val="F0ABC1"/>
                  </a:solidFill>
                </a:rPr>
                <a:t> 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  </a:t>
              </a:r>
            </a:p>
            <a:p>
              <a:pPr marL="777237" lvl="1" indent="-388618" algn="r" rtl="1">
                <a:lnSpc>
                  <a:spcPts val="5939"/>
                </a:lnSpc>
                <a:buFont typeface="Arial"/>
                <a:buChar char="•"/>
              </a:pPr>
              <a:r>
                <a:rPr lang="en-US" sz="3599" dirty="0" err="1">
                  <a:solidFill>
                    <a:srgbClr val="FFFFFF"/>
                  </a:solidFill>
                </a:rPr>
                <a:t>أهداف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المادة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التي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حققها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الطلاب</a:t>
              </a:r>
              <a:endParaRPr lang="en-US" sz="3599" dirty="0">
                <a:solidFill>
                  <a:srgbClr val="FFFFFF"/>
                </a:solidFill>
                <a:latin typeface="Hacen Tunisia"/>
              </a:endParaRPr>
            </a:p>
            <a:p>
              <a:pPr marL="777237" lvl="1" indent="-388618" algn="r" rtl="1">
                <a:lnSpc>
                  <a:spcPts val="5939"/>
                </a:lnSpc>
                <a:buFont typeface="Arial"/>
                <a:buChar char="•"/>
              </a:pP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   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المهارات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المكتسبة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من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خلال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التطبيق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والممارسة</a:t>
              </a:r>
              <a:endParaRPr lang="en-US" sz="3599" dirty="0">
                <a:solidFill>
                  <a:srgbClr val="FFFFFF"/>
                </a:solidFill>
                <a:latin typeface="Hacen Tunisia"/>
              </a:endParaRPr>
            </a:p>
            <a:p>
              <a:pPr marL="777237" lvl="1" indent="-388618" algn="r" rtl="1">
                <a:lnSpc>
                  <a:spcPts val="5939"/>
                </a:lnSpc>
                <a:buFont typeface="Arial"/>
                <a:buChar char="•"/>
              </a:pP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  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القيم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والمعارف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التي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تستهدفها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المواد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الدراس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ــ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ية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بما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يش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ــ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جع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على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توظيف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مكتسبات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التعلم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 </a:t>
              </a:r>
              <a:r>
                <a:rPr lang="en-US" sz="3599" dirty="0" err="1">
                  <a:solidFill>
                    <a:srgbClr val="FFFFFF"/>
                  </a:solidFill>
                  <a:latin typeface="Hacen Tunisia"/>
                </a:rPr>
                <a:t>وتكاملها</a:t>
              </a:r>
              <a:r>
                <a:rPr lang="en-US" sz="3599" dirty="0">
                  <a:solidFill>
                    <a:srgbClr val="FFFFFF"/>
                  </a:solidFill>
                  <a:latin typeface="Hacen Tunisia"/>
                </a:rPr>
                <a:t>.</a:t>
              </a:r>
            </a:p>
            <a:p>
              <a:pPr algn="r" rtl="1">
                <a:lnSpc>
                  <a:spcPts val="5939"/>
                </a:lnSpc>
              </a:pPr>
              <a:endParaRPr lang="en-US" sz="3599" dirty="0">
                <a:solidFill>
                  <a:srgbClr val="FFFFFF"/>
                </a:solidFill>
                <a:latin typeface="Hacen Tunisia"/>
              </a:endParaRPr>
            </a:p>
            <a:p>
              <a:pPr algn="r" rtl="1">
                <a:lnSpc>
                  <a:spcPts val="5939"/>
                </a:lnSpc>
              </a:pPr>
              <a:endParaRPr lang="en-US" sz="3599" dirty="0">
                <a:solidFill>
                  <a:srgbClr val="FFFFFF"/>
                </a:solidFill>
                <a:latin typeface="Hacen Tunisi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4708" y="647292"/>
            <a:ext cx="12028735" cy="963970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-71131" y="86817"/>
            <a:ext cx="3351527" cy="4266497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/>
          <p:cNvSpPr/>
          <p:nvPr/>
        </p:nvSpPr>
        <p:spPr>
          <a:xfrm flipH="1">
            <a:off x="12653803" y="3440113"/>
            <a:ext cx="5637179" cy="6788550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TextBox 6"/>
          <p:cNvSpPr txBox="1"/>
          <p:nvPr/>
        </p:nvSpPr>
        <p:spPr>
          <a:xfrm>
            <a:off x="3634557" y="2038029"/>
            <a:ext cx="10637886" cy="1650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20"/>
              </a:lnSpc>
            </a:pPr>
            <a:r>
              <a:rPr lang="ar-SA" sz="9600" b="1" i="0" dirty="0">
                <a:solidFill>
                  <a:srgbClr val="204779"/>
                </a:solidFill>
                <a:effectLst/>
              </a:rPr>
              <a:t>إكس-أو</a:t>
            </a:r>
            <a:endParaRPr lang="en-US" sz="10400" dirty="0">
              <a:solidFill>
                <a:srgbClr val="204779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101129" y="4748407"/>
            <a:ext cx="3776592" cy="790186"/>
            <a:chOff x="0" y="0"/>
            <a:chExt cx="5035456" cy="1053581"/>
          </a:xfrm>
        </p:grpSpPr>
        <p:sp>
          <p:nvSpPr>
            <p:cNvPr id="8" name="Freeform 8"/>
            <p:cNvSpPr/>
            <p:nvPr/>
          </p:nvSpPr>
          <p:spPr>
            <a:xfrm flipH="1">
              <a:off x="3978671" y="0"/>
              <a:ext cx="1056785" cy="1022199"/>
            </a:xfrm>
            <a:custGeom>
              <a:avLst/>
              <a:gdLst/>
              <a:ahLst/>
              <a:cxnLst/>
              <a:rect l="l" t="t" r="r" b="b"/>
              <a:pathLst>
                <a:path w="1056785" h="1022199">
                  <a:moveTo>
                    <a:pt x="1056785" y="0"/>
                  </a:moveTo>
                  <a:lnTo>
                    <a:pt x="0" y="0"/>
                  </a:lnTo>
                  <a:lnTo>
                    <a:pt x="0" y="1022199"/>
                  </a:lnTo>
                  <a:lnTo>
                    <a:pt x="1056785" y="1022199"/>
                  </a:lnTo>
                  <a:lnTo>
                    <a:pt x="1056785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1325155" y="0"/>
              <a:ext cx="1056785" cy="1022199"/>
            </a:xfrm>
            <a:custGeom>
              <a:avLst/>
              <a:gdLst/>
              <a:ahLst/>
              <a:cxnLst/>
              <a:rect l="l" t="t" r="r" b="b"/>
              <a:pathLst>
                <a:path w="1056785" h="1022199">
                  <a:moveTo>
                    <a:pt x="1056786" y="0"/>
                  </a:moveTo>
                  <a:lnTo>
                    <a:pt x="0" y="0"/>
                  </a:lnTo>
                  <a:lnTo>
                    <a:pt x="0" y="1022199"/>
                  </a:lnTo>
                  <a:lnTo>
                    <a:pt x="1056786" y="1022199"/>
                  </a:lnTo>
                  <a:lnTo>
                    <a:pt x="1056786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2653515" y="0"/>
              <a:ext cx="1053581" cy="1053581"/>
            </a:xfrm>
            <a:custGeom>
              <a:avLst/>
              <a:gdLst/>
              <a:ahLst/>
              <a:cxnLst/>
              <a:rect l="l" t="t" r="r" b="b"/>
              <a:pathLst>
                <a:path w="1053581" h="1053581">
                  <a:moveTo>
                    <a:pt x="1053581" y="0"/>
                  </a:moveTo>
                  <a:lnTo>
                    <a:pt x="0" y="0"/>
                  </a:lnTo>
                  <a:lnTo>
                    <a:pt x="0" y="1053581"/>
                  </a:lnTo>
                  <a:lnTo>
                    <a:pt x="1053581" y="1053581"/>
                  </a:lnTo>
                  <a:lnTo>
                    <a:pt x="10535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flipH="1">
              <a:off x="0" y="0"/>
              <a:ext cx="1053581" cy="1053581"/>
            </a:xfrm>
            <a:custGeom>
              <a:avLst/>
              <a:gdLst/>
              <a:ahLst/>
              <a:cxnLst/>
              <a:rect l="l" t="t" r="r" b="b"/>
              <a:pathLst>
                <a:path w="1053581" h="1053581">
                  <a:moveTo>
                    <a:pt x="1053581" y="0"/>
                  </a:moveTo>
                  <a:lnTo>
                    <a:pt x="0" y="0"/>
                  </a:lnTo>
                  <a:lnTo>
                    <a:pt x="0" y="1053581"/>
                  </a:lnTo>
                  <a:lnTo>
                    <a:pt x="1053581" y="1053581"/>
                  </a:lnTo>
                  <a:lnTo>
                    <a:pt x="105358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A1FB70-78C4-4129-B9F8-35E339AEF626}"/>
              </a:ext>
            </a:extLst>
          </p:cNvPr>
          <p:cNvSpPr txBox="1"/>
          <p:nvPr/>
        </p:nvSpPr>
        <p:spPr>
          <a:xfrm>
            <a:off x="6858000" y="1333500"/>
            <a:ext cx="5029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Arial" panose="020B0604020202020204" pitchFamily="34" charset="0"/>
              </a:rPr>
              <a:t>هيـــــا نلعـــــب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379198" y="172760"/>
            <a:ext cx="9466015" cy="9763386"/>
            <a:chOff x="0" y="0"/>
            <a:chExt cx="2354580" cy="2428548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2353310" cy="2428548"/>
            </a:xfrm>
            <a:custGeom>
              <a:avLst/>
              <a:gdLst/>
              <a:ahLst/>
              <a:cxnLst/>
              <a:rect l="l" t="t" r="r" b="b"/>
              <a:pathLst>
                <a:path w="2353310" h="2428548">
                  <a:moveTo>
                    <a:pt x="1568450" y="2361238"/>
                  </a:moveTo>
                  <a:cubicBezTo>
                    <a:pt x="1447800" y="2401878"/>
                    <a:pt x="1310640" y="2428548"/>
                    <a:pt x="1176020" y="2428548"/>
                  </a:cubicBezTo>
                  <a:cubicBezTo>
                    <a:pt x="1041400" y="2428548"/>
                    <a:pt x="911860" y="2405688"/>
                    <a:pt x="792480" y="2365048"/>
                  </a:cubicBezTo>
                  <a:cubicBezTo>
                    <a:pt x="789940" y="2363778"/>
                    <a:pt x="787400" y="2363778"/>
                    <a:pt x="784860" y="2362508"/>
                  </a:cubicBezTo>
                  <a:cubicBezTo>
                    <a:pt x="336550" y="2199948"/>
                    <a:pt x="6350" y="1770688"/>
                    <a:pt x="0" y="1270393"/>
                  </a:cubicBezTo>
                  <a:lnTo>
                    <a:pt x="0" y="0"/>
                  </a:lnTo>
                  <a:lnTo>
                    <a:pt x="2353310" y="0"/>
                  </a:lnTo>
                  <a:lnTo>
                    <a:pt x="2353310" y="1269462"/>
                  </a:lnTo>
                  <a:cubicBezTo>
                    <a:pt x="2346960" y="1773228"/>
                    <a:pt x="2021840" y="2202488"/>
                    <a:pt x="1568450" y="2361238"/>
                  </a:cubicBezTo>
                  <a:close/>
                </a:path>
              </a:pathLst>
            </a:custGeom>
            <a:solidFill>
              <a:srgbClr val="9BD5FF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028700" y="1091289"/>
            <a:ext cx="8167011" cy="8167011"/>
          </a:xfrm>
          <a:custGeom>
            <a:avLst/>
            <a:gdLst/>
            <a:ahLst/>
            <a:cxnLst/>
            <a:rect l="l" t="t" r="r" b="b"/>
            <a:pathLst>
              <a:path w="8167011" h="8167011">
                <a:moveTo>
                  <a:pt x="8167011" y="0"/>
                </a:moveTo>
                <a:lnTo>
                  <a:pt x="0" y="0"/>
                </a:lnTo>
                <a:lnTo>
                  <a:pt x="0" y="8167011"/>
                </a:lnTo>
                <a:lnTo>
                  <a:pt x="8167011" y="8167011"/>
                </a:lnTo>
                <a:lnTo>
                  <a:pt x="81670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16042244" y="3743110"/>
            <a:ext cx="1104330" cy="110433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D4FF72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69694" y="3743110"/>
            <a:ext cx="1104330" cy="110433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D4FF72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24594" y="3743110"/>
            <a:ext cx="1104330" cy="110433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D4FF72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97144" y="3743110"/>
            <a:ext cx="1104330" cy="110433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D4FF72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52044" y="3743110"/>
            <a:ext cx="1104330" cy="110433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D4FF72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16042244" y="6531659"/>
            <a:ext cx="1104330" cy="1068189"/>
          </a:xfrm>
          <a:custGeom>
            <a:avLst/>
            <a:gdLst/>
            <a:ahLst/>
            <a:cxnLst/>
            <a:rect l="l" t="t" r="r" b="b"/>
            <a:pathLst>
              <a:path w="1104330" h="1068189">
                <a:moveTo>
                  <a:pt x="1104330" y="0"/>
                </a:moveTo>
                <a:lnTo>
                  <a:pt x="0" y="0"/>
                </a:lnTo>
                <a:lnTo>
                  <a:pt x="0" y="1068188"/>
                </a:lnTo>
                <a:lnTo>
                  <a:pt x="1104330" y="1068188"/>
                </a:lnTo>
                <a:lnTo>
                  <a:pt x="11043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 flipH="1">
            <a:off x="14669694" y="6531659"/>
            <a:ext cx="1104330" cy="1068189"/>
          </a:xfrm>
          <a:custGeom>
            <a:avLst/>
            <a:gdLst/>
            <a:ahLst/>
            <a:cxnLst/>
            <a:rect l="l" t="t" r="r" b="b"/>
            <a:pathLst>
              <a:path w="1104330" h="1068189">
                <a:moveTo>
                  <a:pt x="1104330" y="0"/>
                </a:moveTo>
                <a:lnTo>
                  <a:pt x="0" y="0"/>
                </a:lnTo>
                <a:lnTo>
                  <a:pt x="0" y="1068188"/>
                </a:lnTo>
                <a:lnTo>
                  <a:pt x="1104330" y="1068188"/>
                </a:lnTo>
                <a:lnTo>
                  <a:pt x="11043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 flipH="1">
            <a:off x="13297144" y="6531659"/>
            <a:ext cx="1104330" cy="1068189"/>
          </a:xfrm>
          <a:custGeom>
            <a:avLst/>
            <a:gdLst/>
            <a:ahLst/>
            <a:cxnLst/>
            <a:rect l="l" t="t" r="r" b="b"/>
            <a:pathLst>
              <a:path w="1104330" h="1068189">
                <a:moveTo>
                  <a:pt x="1104330" y="0"/>
                </a:moveTo>
                <a:lnTo>
                  <a:pt x="0" y="0"/>
                </a:lnTo>
                <a:lnTo>
                  <a:pt x="0" y="1068188"/>
                </a:lnTo>
                <a:lnTo>
                  <a:pt x="1104330" y="1068188"/>
                </a:lnTo>
                <a:lnTo>
                  <a:pt x="11043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Freeform 18"/>
          <p:cNvSpPr/>
          <p:nvPr/>
        </p:nvSpPr>
        <p:spPr>
          <a:xfrm flipH="1">
            <a:off x="11924594" y="6531659"/>
            <a:ext cx="1104330" cy="1068189"/>
          </a:xfrm>
          <a:custGeom>
            <a:avLst/>
            <a:gdLst/>
            <a:ahLst/>
            <a:cxnLst/>
            <a:rect l="l" t="t" r="r" b="b"/>
            <a:pathLst>
              <a:path w="1104330" h="1068189">
                <a:moveTo>
                  <a:pt x="1104330" y="0"/>
                </a:moveTo>
                <a:lnTo>
                  <a:pt x="0" y="0"/>
                </a:lnTo>
                <a:lnTo>
                  <a:pt x="0" y="1068188"/>
                </a:lnTo>
                <a:lnTo>
                  <a:pt x="1104330" y="1068188"/>
                </a:lnTo>
                <a:lnTo>
                  <a:pt x="11043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Freeform 19"/>
          <p:cNvSpPr/>
          <p:nvPr/>
        </p:nvSpPr>
        <p:spPr>
          <a:xfrm flipH="1">
            <a:off x="10552044" y="6531659"/>
            <a:ext cx="1104330" cy="1068189"/>
          </a:xfrm>
          <a:custGeom>
            <a:avLst/>
            <a:gdLst/>
            <a:ahLst/>
            <a:cxnLst/>
            <a:rect l="l" t="t" r="r" b="b"/>
            <a:pathLst>
              <a:path w="1104330" h="1068189">
                <a:moveTo>
                  <a:pt x="1104330" y="0"/>
                </a:moveTo>
                <a:lnTo>
                  <a:pt x="0" y="0"/>
                </a:lnTo>
                <a:lnTo>
                  <a:pt x="0" y="1068188"/>
                </a:lnTo>
                <a:lnTo>
                  <a:pt x="1104330" y="1068188"/>
                </a:lnTo>
                <a:lnTo>
                  <a:pt x="11043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20" name="Group 20"/>
          <p:cNvGrpSpPr/>
          <p:nvPr/>
        </p:nvGrpSpPr>
        <p:grpSpPr>
          <a:xfrm>
            <a:off x="10439318" y="172760"/>
            <a:ext cx="6819982" cy="1882159"/>
            <a:chOff x="0" y="0"/>
            <a:chExt cx="9093310" cy="2509545"/>
          </a:xfrm>
        </p:grpSpPr>
        <p:sp>
          <p:nvSpPr>
            <p:cNvPr id="21" name="Freeform 21"/>
            <p:cNvSpPr/>
            <p:nvPr/>
          </p:nvSpPr>
          <p:spPr>
            <a:xfrm>
              <a:off x="4186756" y="0"/>
              <a:ext cx="1085284" cy="1676114"/>
            </a:xfrm>
            <a:custGeom>
              <a:avLst/>
              <a:gdLst/>
              <a:ahLst/>
              <a:cxnLst/>
              <a:rect l="l" t="t" r="r" b="b"/>
              <a:pathLst>
                <a:path w="1085284" h="1676114">
                  <a:moveTo>
                    <a:pt x="0" y="0"/>
                  </a:moveTo>
                  <a:lnTo>
                    <a:pt x="1085284" y="0"/>
                  </a:lnTo>
                  <a:lnTo>
                    <a:pt x="1085284" y="1676114"/>
                  </a:lnTo>
                  <a:lnTo>
                    <a:pt x="0" y="1676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742924"/>
              <a:ext cx="9093310" cy="766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29"/>
                </a:lnSpc>
                <a:spcBef>
                  <a:spcPct val="0"/>
                </a:spcBef>
              </a:pPr>
              <a:r>
                <a:rPr lang="en-US" sz="3449" u="sng" dirty="0" err="1">
                  <a:solidFill>
                    <a:srgbClr val="000000"/>
                  </a:solidFill>
                  <a:hlinkClick r:id="rId8" action="ppaction://hlinksldjump"/>
                </a:rPr>
                <a:t>انتقل</a:t>
              </a:r>
              <a:r>
                <a:rPr lang="en-US" sz="34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4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4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4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4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449" u="sng" dirty="0" err="1">
                  <a:solidFill>
                    <a:srgbClr val="000000"/>
                  </a:solidFill>
                  <a:hlinkClick r:id="rId8" action="ppaction://hlinksldjump"/>
                </a:rPr>
                <a:t>الموارد</a:t>
              </a:r>
              <a:r>
                <a:rPr lang="en-US" sz="34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449" u="sng" dirty="0" err="1">
                  <a:solidFill>
                    <a:srgbClr val="000000"/>
                  </a:solidFill>
                  <a:hlinkClick r:id="rId8" action="ppaction://hlinksldjump"/>
                </a:rPr>
                <a:t>ل</a:t>
              </a:r>
              <a:r>
                <a:rPr lang="en-US" sz="3449" u="sng" dirty="0" err="1">
                  <a:solidFill>
                    <a:srgbClr val="000000"/>
                  </a:solidFill>
                  <a:hlinkClick r:id="rId8" action="ppaction://hlinksldjump"/>
                </a:rPr>
                <a:t>إ</a:t>
              </a:r>
              <a:r>
                <a:rPr lang="en-US" sz="3449" u="sng" dirty="0" err="1">
                  <a:solidFill>
                    <a:srgbClr val="000000"/>
                  </a:solidFill>
                  <a:hlinkClick r:id="rId8" action="ppaction://hlinksldjump"/>
                </a:rPr>
                <a:t>ختيار</a:t>
              </a:r>
              <a:r>
                <a:rPr lang="en-US" sz="34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449" u="sng" dirty="0" err="1">
                  <a:solidFill>
                    <a:srgbClr val="000000"/>
                  </a:solidFill>
                  <a:hlinkClick r:id="rId8" action="ppaction://hlinksldjump"/>
                </a:rPr>
                <a:t>سؤال</a:t>
              </a:r>
              <a:endParaRPr lang="en-US" sz="3449" u="sng" dirty="0">
                <a:solidFill>
                  <a:srgbClr val="000000"/>
                </a:solidFill>
                <a:hlinkClick r:id="rId8" action="ppaction://hlinksldjump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2872931" y="477474"/>
              <a:ext cx="1154470" cy="1494460"/>
            </a:xfrm>
            <a:custGeom>
              <a:avLst/>
              <a:gdLst/>
              <a:ahLst/>
              <a:cxnLst/>
              <a:rect l="l" t="t" r="r" b="b"/>
              <a:pathLst>
                <a:path w="1154470" h="1494460">
                  <a:moveTo>
                    <a:pt x="0" y="0"/>
                  </a:moveTo>
                  <a:lnTo>
                    <a:pt x="1154470" y="0"/>
                  </a:lnTo>
                  <a:lnTo>
                    <a:pt x="1154470" y="1494460"/>
                  </a:lnTo>
                  <a:lnTo>
                    <a:pt x="0" y="1494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993055" y="2243548"/>
            <a:ext cx="2098377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فريقO</a:t>
            </a:r>
            <a:endParaRPr lang="en-US" sz="6349" dirty="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993055" y="5017719"/>
            <a:ext cx="2098377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فريقX</a:t>
            </a:r>
            <a:endParaRPr lang="en-US" sz="6349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action="ppaction://hlinksldjump"/>
          </p:cNvPr>
          <p:cNvSpPr/>
          <p:nvPr/>
        </p:nvSpPr>
        <p:spPr>
          <a:xfrm flipH="1">
            <a:off x="13779876" y="5143500"/>
            <a:ext cx="1760991" cy="880495"/>
          </a:xfrm>
          <a:custGeom>
            <a:avLst/>
            <a:gdLst/>
            <a:ahLst/>
            <a:cxnLst/>
            <a:rect l="l" t="t" r="r" b="b"/>
            <a:pathLst>
              <a:path w="1760991" h="880495">
                <a:moveTo>
                  <a:pt x="1760991" y="0"/>
                </a:moveTo>
                <a:lnTo>
                  <a:pt x="0" y="0"/>
                </a:lnTo>
                <a:lnTo>
                  <a:pt x="0" y="880495"/>
                </a:lnTo>
                <a:lnTo>
                  <a:pt x="1760991" y="880495"/>
                </a:lnTo>
                <a:lnTo>
                  <a:pt x="17609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>
            <a:hlinkClick r:id="rId5" action="ppaction://hlinksldjump"/>
          </p:cNvPr>
          <p:cNvSpPr/>
          <p:nvPr/>
        </p:nvSpPr>
        <p:spPr>
          <a:xfrm flipH="1">
            <a:off x="7565371" y="2124404"/>
            <a:ext cx="1026777" cy="1026777"/>
          </a:xfrm>
          <a:custGeom>
            <a:avLst/>
            <a:gdLst/>
            <a:ahLst/>
            <a:cxnLst/>
            <a:rect l="l" t="t" r="r" b="b"/>
            <a:pathLst>
              <a:path w="1026777" h="1026777">
                <a:moveTo>
                  <a:pt x="1026778" y="0"/>
                </a:moveTo>
                <a:lnTo>
                  <a:pt x="0" y="0"/>
                </a:lnTo>
                <a:lnTo>
                  <a:pt x="0" y="1026777"/>
                </a:lnTo>
                <a:lnTo>
                  <a:pt x="1026778" y="1026777"/>
                </a:lnTo>
                <a:lnTo>
                  <a:pt x="10267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>
            <a:hlinkClick r:id="rId8" action="ppaction://hlinksldjump"/>
          </p:cNvPr>
          <p:cNvSpPr/>
          <p:nvPr/>
        </p:nvSpPr>
        <p:spPr>
          <a:xfrm flipH="1">
            <a:off x="9496429" y="6749090"/>
            <a:ext cx="1396892" cy="1396892"/>
          </a:xfrm>
          <a:custGeom>
            <a:avLst/>
            <a:gdLst/>
            <a:ahLst/>
            <a:cxnLst/>
            <a:rect l="l" t="t" r="r" b="b"/>
            <a:pathLst>
              <a:path w="1396892" h="1396892">
                <a:moveTo>
                  <a:pt x="1396892" y="0"/>
                </a:moveTo>
                <a:lnTo>
                  <a:pt x="0" y="0"/>
                </a:lnTo>
                <a:lnTo>
                  <a:pt x="0" y="1396892"/>
                </a:lnTo>
                <a:lnTo>
                  <a:pt x="1396892" y="1396892"/>
                </a:lnTo>
                <a:lnTo>
                  <a:pt x="13968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5" name="Freeform 5">
            <a:hlinkClick r:id="rId11" action="ppaction://hlinksldjump"/>
          </p:cNvPr>
          <p:cNvSpPr/>
          <p:nvPr/>
        </p:nvSpPr>
        <p:spPr>
          <a:xfrm flipH="1">
            <a:off x="5901584" y="6749090"/>
            <a:ext cx="1398927" cy="1398927"/>
          </a:xfrm>
          <a:custGeom>
            <a:avLst/>
            <a:gdLst/>
            <a:ahLst/>
            <a:cxnLst/>
            <a:rect l="l" t="t" r="r" b="b"/>
            <a:pathLst>
              <a:path w="1398927" h="1398927">
                <a:moveTo>
                  <a:pt x="1398927" y="0"/>
                </a:moveTo>
                <a:lnTo>
                  <a:pt x="0" y="0"/>
                </a:lnTo>
                <a:lnTo>
                  <a:pt x="0" y="1398926"/>
                </a:lnTo>
                <a:lnTo>
                  <a:pt x="1398927" y="1398926"/>
                </a:lnTo>
                <a:lnTo>
                  <a:pt x="139892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Freeform 6">
            <a:hlinkClick r:id="rId14" action="ppaction://hlinksldjump"/>
          </p:cNvPr>
          <p:cNvSpPr/>
          <p:nvPr/>
        </p:nvSpPr>
        <p:spPr>
          <a:xfrm flipH="1">
            <a:off x="13960908" y="1752254"/>
            <a:ext cx="1398927" cy="1398927"/>
          </a:xfrm>
          <a:custGeom>
            <a:avLst/>
            <a:gdLst/>
            <a:ahLst/>
            <a:cxnLst/>
            <a:rect l="l" t="t" r="r" b="b"/>
            <a:pathLst>
              <a:path w="1398927" h="1398927">
                <a:moveTo>
                  <a:pt x="1398927" y="0"/>
                </a:moveTo>
                <a:lnTo>
                  <a:pt x="0" y="0"/>
                </a:lnTo>
                <a:lnTo>
                  <a:pt x="0" y="1398927"/>
                </a:lnTo>
                <a:lnTo>
                  <a:pt x="1398927" y="1398927"/>
                </a:lnTo>
                <a:lnTo>
                  <a:pt x="1398927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Freeform 7">
            <a:hlinkClick r:id="rId17" action="ppaction://hlinksldjump"/>
          </p:cNvPr>
          <p:cNvSpPr/>
          <p:nvPr/>
        </p:nvSpPr>
        <p:spPr>
          <a:xfrm flipH="1">
            <a:off x="4504692" y="1691194"/>
            <a:ext cx="1396892" cy="1396892"/>
          </a:xfrm>
          <a:custGeom>
            <a:avLst/>
            <a:gdLst/>
            <a:ahLst/>
            <a:cxnLst/>
            <a:rect l="l" t="t" r="r" b="b"/>
            <a:pathLst>
              <a:path w="1396892" h="1396892">
                <a:moveTo>
                  <a:pt x="1396892" y="0"/>
                </a:moveTo>
                <a:lnTo>
                  <a:pt x="0" y="0"/>
                </a:lnTo>
                <a:lnTo>
                  <a:pt x="0" y="1396892"/>
                </a:lnTo>
                <a:lnTo>
                  <a:pt x="1396892" y="1396892"/>
                </a:lnTo>
                <a:lnTo>
                  <a:pt x="1396892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55936" y="1763421"/>
            <a:ext cx="1602494" cy="1387760"/>
            <a:chOff x="0" y="0"/>
            <a:chExt cx="6350000" cy="5499100"/>
          </a:xfrm>
        </p:grpSpPr>
        <p:sp>
          <p:nvSpPr>
            <p:cNvPr id="9" name="Freeform 9">
              <a:hlinkClick r:id="rId20" action="ppaction://hlinksldjump"/>
            </p:cNvPr>
            <p:cNvSpPr/>
            <p:nvPr/>
          </p:nvSpPr>
          <p:spPr>
            <a:xfrm flipH="1"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6350000" y="5499100"/>
                  </a:moveTo>
                  <a:lnTo>
                    <a:pt x="3175000" y="0"/>
                  </a:lnTo>
                  <a:lnTo>
                    <a:pt x="0" y="549910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9BD5FF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9646705" y="4282219"/>
            <a:ext cx="1096340" cy="1335832"/>
            <a:chOff x="0" y="0"/>
            <a:chExt cx="2354580" cy="2868930"/>
          </a:xfrm>
        </p:grpSpPr>
        <p:sp>
          <p:nvSpPr>
            <p:cNvPr id="11" name="Freeform 11">
              <a:hlinkClick r:id="rId21" action="ppaction://hlinksldjump"/>
            </p:cNvPr>
            <p:cNvSpPr/>
            <p:nvPr/>
          </p:nvSpPr>
          <p:spPr>
            <a:xfrm flipH="1">
              <a:off x="0" y="0"/>
              <a:ext cx="2353310" cy="2868930"/>
            </a:xfrm>
            <a:custGeom>
              <a:avLst/>
              <a:gdLst/>
              <a:ahLst/>
              <a:cxnLst/>
              <a:rect l="l" t="t" r="r" b="b"/>
              <a:pathLst>
                <a:path w="2353310" h="2868930">
                  <a:moveTo>
                    <a:pt x="1568450" y="2801620"/>
                  </a:moveTo>
                  <a:cubicBezTo>
                    <a:pt x="1447800" y="2842260"/>
                    <a:pt x="1310640" y="2868930"/>
                    <a:pt x="1176020" y="2868930"/>
                  </a:cubicBezTo>
                  <a:cubicBezTo>
                    <a:pt x="1041400" y="2868930"/>
                    <a:pt x="911860" y="2846070"/>
                    <a:pt x="792480" y="2805430"/>
                  </a:cubicBezTo>
                  <a:cubicBezTo>
                    <a:pt x="789940" y="2804160"/>
                    <a:pt x="787400" y="2804160"/>
                    <a:pt x="784860" y="2802890"/>
                  </a:cubicBezTo>
                  <a:cubicBezTo>
                    <a:pt x="336550" y="2640330"/>
                    <a:pt x="6350" y="2211070"/>
                    <a:pt x="0" y="1709420"/>
                  </a:cubicBezTo>
                  <a:lnTo>
                    <a:pt x="0" y="0"/>
                  </a:lnTo>
                  <a:lnTo>
                    <a:pt x="2353310" y="0"/>
                  </a:lnTo>
                  <a:lnTo>
                    <a:pt x="2353310" y="1708150"/>
                  </a:lnTo>
                  <a:cubicBezTo>
                    <a:pt x="2346960" y="2213610"/>
                    <a:pt x="2021840" y="2642870"/>
                    <a:pt x="1568450" y="2801620"/>
                  </a:cubicBezTo>
                  <a:close/>
                </a:path>
              </a:pathLst>
            </a:custGeom>
            <a:solidFill>
              <a:srgbClr val="FF8CFA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163075" y="4532544"/>
            <a:ext cx="1335832" cy="1272737"/>
            <a:chOff x="0" y="0"/>
            <a:chExt cx="1913890" cy="1823492"/>
          </a:xfrm>
        </p:grpSpPr>
        <p:sp>
          <p:nvSpPr>
            <p:cNvPr id="13" name="Freeform 13">
              <a:hlinkClick r:id="rId22" action="ppaction://hlinksldjump"/>
            </p:cNvPr>
            <p:cNvSpPr/>
            <p:nvPr/>
          </p:nvSpPr>
          <p:spPr>
            <a:xfrm flipH="1">
              <a:off x="0" y="0"/>
              <a:ext cx="1913890" cy="1823492"/>
            </a:xfrm>
            <a:custGeom>
              <a:avLst/>
              <a:gdLst/>
              <a:ahLst/>
              <a:cxnLst/>
              <a:rect l="l" t="t" r="r" b="b"/>
              <a:pathLst>
                <a:path w="1913890" h="1823492">
                  <a:moveTo>
                    <a:pt x="124460" y="1823492"/>
                  </a:moveTo>
                  <a:lnTo>
                    <a:pt x="1789430" y="1823492"/>
                  </a:lnTo>
                  <a:cubicBezTo>
                    <a:pt x="1858010" y="1823492"/>
                    <a:pt x="1913890" y="1767612"/>
                    <a:pt x="1913890" y="1699032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99032"/>
                  </a:lnTo>
                  <a:cubicBezTo>
                    <a:pt x="0" y="1767612"/>
                    <a:pt x="55880" y="1823492"/>
                    <a:pt x="124460" y="1823492"/>
                  </a:cubicBezTo>
                  <a:close/>
                </a:path>
              </a:pathLst>
            </a:custGeom>
            <a:solidFill>
              <a:srgbClr val="D4FF72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660371" y="6924070"/>
            <a:ext cx="1335832" cy="1221912"/>
            <a:chOff x="0" y="0"/>
            <a:chExt cx="6350000" cy="5808472"/>
          </a:xfrm>
        </p:grpSpPr>
        <p:sp>
          <p:nvSpPr>
            <p:cNvPr id="15" name="Freeform 15">
              <a:hlinkClick r:id="rId23" action="ppaction://hlinksldjump"/>
            </p:cNvPr>
            <p:cNvSpPr/>
            <p:nvPr/>
          </p:nvSpPr>
          <p:spPr>
            <a:xfrm flipH="1">
              <a:off x="0" y="0"/>
              <a:ext cx="6350000" cy="5808472"/>
            </a:xfrm>
            <a:custGeom>
              <a:avLst/>
              <a:gdLst/>
              <a:ahLst/>
              <a:cxnLst/>
              <a:rect l="l" t="t" r="r" b="b"/>
              <a:pathLst>
                <a:path w="6350000" h="5808472">
                  <a:moveTo>
                    <a:pt x="2904236" y="5808472"/>
                  </a:moveTo>
                  <a:lnTo>
                    <a:pt x="3758311" y="4954397"/>
                  </a:lnTo>
                  <a:lnTo>
                    <a:pt x="2312035" y="3508121"/>
                  </a:lnTo>
                  <a:lnTo>
                    <a:pt x="6350000" y="3508121"/>
                  </a:lnTo>
                  <a:lnTo>
                    <a:pt x="6350000" y="2300224"/>
                  </a:lnTo>
                  <a:lnTo>
                    <a:pt x="2312162" y="2300224"/>
                  </a:lnTo>
                  <a:lnTo>
                    <a:pt x="3758311" y="854075"/>
                  </a:lnTo>
                  <a:lnTo>
                    <a:pt x="2904236" y="0"/>
                  </a:lnTo>
                  <a:lnTo>
                    <a:pt x="0" y="2904236"/>
                  </a:lnTo>
                  <a:lnTo>
                    <a:pt x="2904236" y="5808472"/>
                  </a:lnTo>
                  <a:close/>
                </a:path>
              </a:pathLst>
            </a:custGeom>
            <a:solidFill>
              <a:srgbClr val="9BD5FF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45244" y="243873"/>
            <a:ext cx="1601405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ar-SA" sz="8000" b="1" i="0" dirty="0">
                <a:solidFill>
                  <a:srgbClr val="000000"/>
                </a:solidFill>
                <a:effectLst/>
              </a:rPr>
              <a:t>صفحة موارد اللعبة</a:t>
            </a:r>
            <a:endParaRPr lang="en-US" sz="8000" dirty="0">
              <a:solidFill>
                <a:srgbClr val="000000"/>
              </a:solidFill>
              <a:cs typeface="Mada Heavy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0" y="9016391"/>
            <a:ext cx="5830991" cy="1270609"/>
            <a:chOff x="0" y="0"/>
            <a:chExt cx="7774655" cy="16941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26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26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26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26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26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26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19" y="5414753"/>
            <a:ext cx="4721541" cy="472154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D4FF72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3724621"/>
            <a:ext cx="16230600" cy="2588497"/>
            <a:chOff x="0" y="0"/>
            <a:chExt cx="25777852" cy="4111117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25777851" cy="4111117"/>
            </a:xfrm>
            <a:custGeom>
              <a:avLst/>
              <a:gdLst/>
              <a:ahLst/>
              <a:cxnLst/>
              <a:rect l="l" t="t" r="r" b="b"/>
              <a:pathLst>
                <a:path w="25777851" h="4111117">
                  <a:moveTo>
                    <a:pt x="0" y="4111117"/>
                  </a:moveTo>
                  <a:lnTo>
                    <a:pt x="24653520" y="4111117"/>
                  </a:lnTo>
                  <a:cubicBezTo>
                    <a:pt x="25274423" y="4111117"/>
                    <a:pt x="25777851" y="3607689"/>
                    <a:pt x="25777851" y="2986786"/>
                  </a:cubicBezTo>
                  <a:lnTo>
                    <a:pt x="25777851" y="0"/>
                  </a:lnTo>
                  <a:lnTo>
                    <a:pt x="1124330" y="0"/>
                  </a:lnTo>
                  <a:cubicBezTo>
                    <a:pt x="503301" y="0"/>
                    <a:pt x="0" y="503428"/>
                    <a:pt x="0" y="1124331"/>
                  </a:cubicBezTo>
                  <a:lnTo>
                    <a:pt x="0" y="4111117"/>
                  </a:lnTo>
                  <a:close/>
                </a:path>
              </a:pathLst>
            </a:custGeom>
            <a:solidFill>
              <a:srgbClr val="FF8CFA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669803"/>
            <a:ext cx="16230600" cy="2588497"/>
            <a:chOff x="0" y="0"/>
            <a:chExt cx="25777852" cy="4111117"/>
          </a:xfrm>
        </p:grpSpPr>
        <p:sp>
          <p:nvSpPr>
            <p:cNvPr id="7" name="Freeform 7"/>
            <p:cNvSpPr/>
            <p:nvPr/>
          </p:nvSpPr>
          <p:spPr>
            <a:xfrm flipH="1">
              <a:off x="0" y="0"/>
              <a:ext cx="25777851" cy="4111117"/>
            </a:xfrm>
            <a:custGeom>
              <a:avLst/>
              <a:gdLst/>
              <a:ahLst/>
              <a:cxnLst/>
              <a:rect l="l" t="t" r="r" b="b"/>
              <a:pathLst>
                <a:path w="25777851" h="4111117">
                  <a:moveTo>
                    <a:pt x="0" y="4111117"/>
                  </a:moveTo>
                  <a:lnTo>
                    <a:pt x="24653520" y="4111117"/>
                  </a:lnTo>
                  <a:cubicBezTo>
                    <a:pt x="25274423" y="4111117"/>
                    <a:pt x="25777851" y="3607689"/>
                    <a:pt x="25777851" y="2986786"/>
                  </a:cubicBezTo>
                  <a:lnTo>
                    <a:pt x="25777851" y="0"/>
                  </a:lnTo>
                  <a:lnTo>
                    <a:pt x="1124330" y="0"/>
                  </a:lnTo>
                  <a:cubicBezTo>
                    <a:pt x="503301" y="0"/>
                    <a:pt x="0" y="503428"/>
                    <a:pt x="0" y="1124331"/>
                  </a:cubicBezTo>
                  <a:lnTo>
                    <a:pt x="0" y="4111117"/>
                  </a:lnTo>
                  <a:close/>
                </a:path>
              </a:pathLst>
            </a:custGeom>
            <a:solidFill>
              <a:srgbClr val="6482F4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7592535" y="1028700"/>
            <a:ext cx="1773614" cy="1773614"/>
          </a:xfrm>
          <a:custGeom>
            <a:avLst/>
            <a:gdLst/>
            <a:ahLst/>
            <a:cxnLst/>
            <a:rect l="l" t="t" r="r" b="b"/>
            <a:pathLst>
              <a:path w="1773614" h="1773614">
                <a:moveTo>
                  <a:pt x="1773614" y="0"/>
                </a:moveTo>
                <a:lnTo>
                  <a:pt x="0" y="0"/>
                </a:lnTo>
                <a:lnTo>
                  <a:pt x="0" y="1773614"/>
                </a:lnTo>
                <a:lnTo>
                  <a:pt x="1773614" y="1773614"/>
                </a:lnTo>
                <a:lnTo>
                  <a:pt x="17736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Freeform 9"/>
          <p:cNvSpPr/>
          <p:nvPr/>
        </p:nvSpPr>
        <p:spPr>
          <a:xfrm flipH="1">
            <a:off x="5818920" y="1028700"/>
            <a:ext cx="1773614" cy="1773614"/>
          </a:xfrm>
          <a:custGeom>
            <a:avLst/>
            <a:gdLst/>
            <a:ahLst/>
            <a:cxnLst/>
            <a:rect l="l" t="t" r="r" b="b"/>
            <a:pathLst>
              <a:path w="1773614" h="1773614">
                <a:moveTo>
                  <a:pt x="1773615" y="0"/>
                </a:moveTo>
                <a:lnTo>
                  <a:pt x="0" y="0"/>
                </a:lnTo>
                <a:lnTo>
                  <a:pt x="0" y="1773614"/>
                </a:lnTo>
                <a:lnTo>
                  <a:pt x="1773615" y="1773614"/>
                </a:lnTo>
                <a:lnTo>
                  <a:pt x="17736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TextBox 10"/>
          <p:cNvSpPr txBox="1"/>
          <p:nvPr/>
        </p:nvSpPr>
        <p:spPr>
          <a:xfrm>
            <a:off x="10096034" y="1091595"/>
            <a:ext cx="7396300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ar-SA" sz="9600" b="1" i="0" dirty="0">
                <a:solidFill>
                  <a:srgbClr val="204779"/>
                </a:solidFill>
                <a:effectLst/>
              </a:rPr>
              <a:t>لوحة النتائج</a:t>
            </a:r>
            <a:endParaRPr lang="en-US" sz="9600" dirty="0">
              <a:solidFill>
                <a:srgbClr val="204779"/>
              </a:solidFill>
              <a:cs typeface="Mada Heav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443285" y="4347039"/>
            <a:ext cx="2020392" cy="110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  <a:cs typeface="Hacen Tunisia Bold"/>
              </a:rPr>
              <a:t>فريقX</a:t>
            </a:r>
            <a:endParaRPr lang="en-US" sz="6349" dirty="0">
              <a:solidFill>
                <a:srgbClr val="000000"/>
              </a:solidFill>
              <a:cs typeface="Hacen Tunis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557055" y="7198943"/>
            <a:ext cx="2098377" cy="110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  <a:cs typeface="Hacen Tunisia Bold"/>
              </a:rPr>
              <a:t>فريقO</a:t>
            </a:r>
            <a:endParaRPr lang="en-US" sz="6349" dirty="0">
              <a:solidFill>
                <a:srgbClr val="000000"/>
              </a:solidFill>
              <a:cs typeface="Hacen Tunisia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2726" y="9420"/>
            <a:ext cx="9635504" cy="963550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FF8CFA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74114" y="2132395"/>
            <a:ext cx="13530115" cy="5924837"/>
            <a:chOff x="0" y="0"/>
            <a:chExt cx="6350000" cy="2780665"/>
          </a:xfrm>
        </p:grpSpPr>
        <p:sp>
          <p:nvSpPr>
            <p:cNvPr id="5" name="Freeform 5"/>
            <p:cNvSpPr/>
            <p:nvPr/>
          </p:nvSpPr>
          <p:spPr>
            <a:xfrm flipH="1">
              <a:off x="2" y="0"/>
              <a:ext cx="6404229" cy="2780792"/>
            </a:xfrm>
            <a:custGeom>
              <a:avLst/>
              <a:gdLst/>
              <a:ahLst/>
              <a:cxnLst/>
              <a:rect l="l" t="t" r="r" b="b"/>
              <a:pathLst>
                <a:path w="6404229" h="2780792">
                  <a:moveTo>
                    <a:pt x="0" y="1390396"/>
                  </a:moveTo>
                  <a:lnTo>
                    <a:pt x="0" y="1390396"/>
                  </a:lnTo>
                  <a:cubicBezTo>
                    <a:pt x="0" y="2158238"/>
                    <a:pt x="622427" y="2780792"/>
                    <a:pt x="1390396" y="2780792"/>
                  </a:cubicBezTo>
                  <a:lnTo>
                    <a:pt x="6021959" y="2780792"/>
                  </a:lnTo>
                  <a:lnTo>
                    <a:pt x="6021959" y="2780792"/>
                  </a:lnTo>
                  <a:lnTo>
                    <a:pt x="6184138" y="2780792"/>
                  </a:lnTo>
                  <a:cubicBezTo>
                    <a:pt x="6329553" y="2780792"/>
                    <a:pt x="6404229" y="2606802"/>
                    <a:pt x="6304280" y="2501392"/>
                  </a:cubicBezTo>
                  <a:lnTo>
                    <a:pt x="6021959" y="2203577"/>
                  </a:lnTo>
                  <a:lnTo>
                    <a:pt x="6021959" y="1882140"/>
                  </a:lnTo>
                  <a:cubicBezTo>
                    <a:pt x="6021959" y="842645"/>
                    <a:pt x="5179314" y="0"/>
                    <a:pt x="4139946" y="0"/>
                  </a:cubicBezTo>
                  <a:lnTo>
                    <a:pt x="1390396" y="0"/>
                  </a:lnTo>
                  <a:cubicBezTo>
                    <a:pt x="622427" y="0"/>
                    <a:pt x="0" y="622427"/>
                    <a:pt x="0" y="1390396"/>
                  </a:cubicBezTo>
                  <a:close/>
                </a:path>
              </a:pathLst>
            </a:custGeom>
            <a:solidFill>
              <a:srgbClr val="9BD5FF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11349" y="3414652"/>
            <a:ext cx="7091541" cy="6872348"/>
          </a:xfrm>
          <a:custGeom>
            <a:avLst/>
            <a:gdLst/>
            <a:ahLst/>
            <a:cxnLst/>
            <a:rect l="l" t="t" r="r" b="b"/>
            <a:pathLst>
              <a:path w="7091541" h="6872348">
                <a:moveTo>
                  <a:pt x="7091542" y="0"/>
                </a:moveTo>
                <a:lnTo>
                  <a:pt x="0" y="0"/>
                </a:lnTo>
                <a:lnTo>
                  <a:pt x="0" y="6872349"/>
                </a:lnTo>
                <a:lnTo>
                  <a:pt x="7091542" y="6872349"/>
                </a:lnTo>
                <a:lnTo>
                  <a:pt x="70915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TextBox 7"/>
          <p:cNvSpPr txBox="1"/>
          <p:nvPr/>
        </p:nvSpPr>
        <p:spPr>
          <a:xfrm>
            <a:off x="7651700" y="4471669"/>
            <a:ext cx="2984599" cy="1153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>
                <a:solidFill>
                  <a:srgbClr val="000000"/>
                </a:solidFill>
                <a:cs typeface="Hacen Tunisia Bold"/>
              </a:rPr>
              <a:t>شكرا لكم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51165" y="571499"/>
            <a:ext cx="11336835" cy="888029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 flipH="1"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1412871" y="7817"/>
                    <a:pt x="0" y="1427021"/>
                    <a:pt x="0" y="3175000"/>
                  </a:cubicBezTo>
                  <a:cubicBezTo>
                    <a:pt x="0" y="4922979"/>
                    <a:pt x="1412871" y="6342183"/>
                    <a:pt x="3160833" y="6350000"/>
                  </a:cubicBezTo>
                  <a:cubicBezTo>
                    <a:pt x="4908795" y="6342183"/>
                    <a:pt x="6321666" y="4922979"/>
                    <a:pt x="6321666" y="3175000"/>
                  </a:cubicBezTo>
                  <a:cubicBezTo>
                    <a:pt x="6321666" y="1427021"/>
                    <a:pt x="4908795" y="7817"/>
                    <a:pt x="3160833" y="0"/>
                  </a:cubicBezTo>
                  <a:close/>
                </a:path>
              </a:pathLst>
            </a:custGeom>
            <a:solidFill>
              <a:srgbClr val="9BD5FF"/>
            </a:solidFill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90028" y="1184059"/>
            <a:ext cx="7277551" cy="8074241"/>
            <a:chOff x="0" y="0"/>
            <a:chExt cx="5510530" cy="6113780"/>
          </a:xfrm>
        </p:grpSpPr>
        <p:sp>
          <p:nvSpPr>
            <p:cNvPr id="5" name="Freeform 5"/>
            <p:cNvSpPr/>
            <p:nvPr/>
          </p:nvSpPr>
          <p:spPr>
            <a:xfrm flipH="1"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271780" y="3408680"/>
                  </a:moveTo>
                  <a:lnTo>
                    <a:pt x="270510" y="3406140"/>
                  </a:lnTo>
                  <a:lnTo>
                    <a:pt x="270510" y="3406140"/>
                  </a:lnTo>
                  <a:cubicBezTo>
                    <a:pt x="97790" y="3082290"/>
                    <a:pt x="0" y="2711450"/>
                    <a:pt x="0" y="2319020"/>
                  </a:cubicBezTo>
                  <a:cubicBezTo>
                    <a:pt x="0" y="1038860"/>
                    <a:pt x="1038860" y="0"/>
                    <a:pt x="2319020" y="0"/>
                  </a:cubicBezTo>
                  <a:cubicBezTo>
                    <a:pt x="3161030" y="0"/>
                    <a:pt x="3898900" y="449580"/>
                    <a:pt x="4305300" y="1121410"/>
                  </a:cubicBezTo>
                  <a:lnTo>
                    <a:pt x="4305300" y="1121410"/>
                  </a:lnTo>
                  <a:lnTo>
                    <a:pt x="4305300" y="1121410"/>
                  </a:lnTo>
                  <a:cubicBezTo>
                    <a:pt x="4325620" y="1155700"/>
                    <a:pt x="4344670" y="1188720"/>
                    <a:pt x="4363720" y="1224280"/>
                  </a:cubicBezTo>
                  <a:lnTo>
                    <a:pt x="5091430" y="2503170"/>
                  </a:lnTo>
                  <a:cubicBezTo>
                    <a:pt x="5111750" y="2536190"/>
                    <a:pt x="5129530" y="2569210"/>
                    <a:pt x="5148580" y="2603500"/>
                  </a:cubicBezTo>
                  <a:lnTo>
                    <a:pt x="5148580" y="2604770"/>
                  </a:lnTo>
                  <a:lnTo>
                    <a:pt x="5148580" y="2604770"/>
                  </a:lnTo>
                  <a:cubicBezTo>
                    <a:pt x="5322570" y="2929890"/>
                    <a:pt x="5420360" y="3300730"/>
                    <a:pt x="5420360" y="3695700"/>
                  </a:cubicBezTo>
                  <a:cubicBezTo>
                    <a:pt x="5420360" y="4975860"/>
                    <a:pt x="4381500" y="6014720"/>
                    <a:pt x="3101340" y="6014720"/>
                  </a:cubicBezTo>
                  <a:cubicBezTo>
                    <a:pt x="2176780" y="6014720"/>
                    <a:pt x="1377950" y="5472430"/>
                    <a:pt x="1005840" y="4688840"/>
                  </a:cubicBezTo>
                  <a:lnTo>
                    <a:pt x="342900" y="3533140"/>
                  </a:lnTo>
                  <a:cubicBezTo>
                    <a:pt x="318770" y="3492500"/>
                    <a:pt x="294640" y="3450590"/>
                    <a:pt x="271780" y="3408680"/>
                  </a:cubicBezTo>
                  <a:close/>
                </a:path>
              </a:pathLst>
            </a:custGeom>
            <a:blipFill>
              <a:blip r:embed="rId2"/>
              <a:stretch>
                <a:fillRect t="-4033" b="-31143"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585465" y="4872497"/>
            <a:ext cx="7823736" cy="151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0"/>
              </a:lnSpc>
            </a:pPr>
            <a:r>
              <a:rPr lang="ar-SA" sz="9600" b="1" i="0" dirty="0">
                <a:solidFill>
                  <a:srgbClr val="204779"/>
                </a:solidFill>
                <a:effectLst/>
              </a:rPr>
              <a:t>إكس-أو</a:t>
            </a:r>
            <a:endParaRPr lang="en-US" sz="9600" dirty="0">
              <a:solidFill>
                <a:srgbClr val="204779"/>
              </a:solidFill>
              <a:cs typeface="Mada Heav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17481" y="7052895"/>
            <a:ext cx="874810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9"/>
              </a:lnSpc>
            </a:pPr>
            <a:r>
              <a:rPr lang="ar-SA" sz="3200" b="0" i="0" dirty="0">
                <a:solidFill>
                  <a:srgbClr val="204779"/>
                </a:solidFill>
                <a:effectLst/>
              </a:rPr>
              <a:t>يُحالف النصر لاعبًا واحدًا فقط! استخدم هذا لمعرفة الفائز في اللعبة.</a:t>
            </a:r>
            <a:endParaRPr lang="en-US" sz="2949" dirty="0">
              <a:solidFill>
                <a:srgbClr val="204779"/>
              </a:solidFill>
              <a:cs typeface="Mada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581565" y="7405808"/>
            <a:ext cx="4895022" cy="2038109"/>
          </a:xfrm>
          <a:custGeom>
            <a:avLst/>
            <a:gdLst/>
            <a:ahLst/>
            <a:cxnLst/>
            <a:rect l="l" t="t" r="r" b="b"/>
            <a:pathLst>
              <a:path w="4895022" h="2038109">
                <a:moveTo>
                  <a:pt x="4895022" y="0"/>
                </a:moveTo>
                <a:lnTo>
                  <a:pt x="0" y="0"/>
                </a:lnTo>
                <a:lnTo>
                  <a:pt x="0" y="2038109"/>
                </a:lnTo>
                <a:lnTo>
                  <a:pt x="4895022" y="2038109"/>
                </a:lnTo>
                <a:lnTo>
                  <a:pt x="489502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flipH="1">
            <a:off x="492378" y="2459066"/>
            <a:ext cx="2536699" cy="2458292"/>
          </a:xfrm>
          <a:custGeom>
            <a:avLst/>
            <a:gdLst/>
            <a:ahLst/>
            <a:cxnLst/>
            <a:rect l="l" t="t" r="r" b="b"/>
            <a:pathLst>
              <a:path w="2536699" h="2458292">
                <a:moveTo>
                  <a:pt x="2536698" y="0"/>
                </a:moveTo>
                <a:lnTo>
                  <a:pt x="0" y="0"/>
                </a:lnTo>
                <a:lnTo>
                  <a:pt x="0" y="2458291"/>
                </a:lnTo>
                <a:lnTo>
                  <a:pt x="2536698" y="2458291"/>
                </a:lnTo>
                <a:lnTo>
                  <a:pt x="253669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04FBF3A-BDB4-C46A-FF33-A3C6B5409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3369" y="2582958"/>
            <a:ext cx="3084843" cy="25605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42562" y="3184435"/>
            <a:ext cx="11117759" cy="227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 dirty="0" err="1">
                <a:solidFill>
                  <a:srgbClr val="000000"/>
                </a:solidFill>
              </a:rPr>
              <a:t>عددي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السمات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العامة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للمجال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الإختياري</a:t>
            </a:r>
            <a:r>
              <a:rPr lang="en-US" sz="6349" dirty="0">
                <a:solidFill>
                  <a:srgbClr val="000000"/>
                </a:solidFill>
              </a:rPr>
              <a:t>؟</a:t>
            </a:r>
          </a:p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>
                <a:solidFill>
                  <a:srgbClr val="000000"/>
                </a:solidFill>
                <a:latin typeface="Hacen Tunisia Bold"/>
              </a:rPr>
              <a:t>(5فقط)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1" y="891314"/>
            <a:ext cx="3823536" cy="4785586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2117384" y="4108379"/>
            <a:ext cx="6170616" cy="6178621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20748" y="3184435"/>
            <a:ext cx="7780437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ماذا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يقصد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بالإنج</a:t>
            </a:r>
            <a:r>
              <a:rPr lang="en-US" sz="6349" dirty="0">
                <a:solidFill>
                  <a:srgbClr val="000000"/>
                </a:solidFill>
              </a:rPr>
              <a:t>ـــــــــــ</a:t>
            </a:r>
            <a:r>
              <a:rPr lang="en-US" sz="6349" dirty="0" err="1">
                <a:solidFill>
                  <a:srgbClr val="000000"/>
                </a:solidFill>
              </a:rPr>
              <a:t>از</a:t>
            </a:r>
            <a:r>
              <a:rPr lang="en-US" sz="6349" dirty="0">
                <a:solidFill>
                  <a:srgbClr val="000000"/>
                </a:solidFill>
              </a:rPr>
              <a:t> ؟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152400" y="481066"/>
            <a:ext cx="5589673" cy="5406738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279184" y="3278184"/>
            <a:ext cx="7008816" cy="7008816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F277F7AB-0484-D1C3-34CD-4E0035CECFDA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8E5AE41-14E6-8772-450A-4C82FEF3A623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EFA1DDBB-ED5A-7C0C-5482-F00799098A10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6772644" cy="10287000"/>
          </a:xfrm>
          <a:custGeom>
            <a:avLst/>
            <a:gdLst/>
            <a:ahLst/>
            <a:cxnLst/>
            <a:rect l="l" t="t" r="r" b="b"/>
            <a:pathLst>
              <a:path w="6772644" h="10287000">
                <a:moveTo>
                  <a:pt x="6772644" y="0"/>
                </a:moveTo>
                <a:lnTo>
                  <a:pt x="0" y="0"/>
                </a:lnTo>
                <a:lnTo>
                  <a:pt x="0" y="10287000"/>
                </a:lnTo>
                <a:lnTo>
                  <a:pt x="6772644" y="10287000"/>
                </a:lnTo>
                <a:lnTo>
                  <a:pt x="6772644" y="0"/>
                </a:lnTo>
                <a:close/>
              </a:path>
            </a:pathLst>
          </a:custGeom>
          <a:blipFill>
            <a:blip r:embed="rId2"/>
            <a:stretch>
              <a:fillRect l="-59216" r="-82603" b="-6270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9144000" y="9464935"/>
            <a:ext cx="705525" cy="311714"/>
          </a:xfrm>
          <a:custGeom>
            <a:avLst/>
            <a:gdLst/>
            <a:ahLst/>
            <a:cxnLst/>
            <a:rect l="l" t="t" r="r" b="b"/>
            <a:pathLst>
              <a:path w="705525" h="311714">
                <a:moveTo>
                  <a:pt x="705525" y="0"/>
                </a:moveTo>
                <a:lnTo>
                  <a:pt x="0" y="0"/>
                </a:lnTo>
                <a:lnTo>
                  <a:pt x="0" y="311714"/>
                </a:lnTo>
                <a:lnTo>
                  <a:pt x="705525" y="311714"/>
                </a:lnTo>
                <a:lnTo>
                  <a:pt x="7055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" name="TextBox 6"/>
          <p:cNvSpPr txBox="1"/>
          <p:nvPr/>
        </p:nvSpPr>
        <p:spPr>
          <a:xfrm>
            <a:off x="9867359" y="2454332"/>
            <a:ext cx="10022952" cy="148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00"/>
              </a:lnSpc>
            </a:pPr>
            <a:r>
              <a:rPr lang="en-US" sz="11100" dirty="0" err="1">
                <a:solidFill>
                  <a:srgbClr val="2B2929"/>
                </a:solidFill>
              </a:rPr>
              <a:t>أهداف</a:t>
            </a:r>
            <a:r>
              <a:rPr lang="en-US" sz="11100" dirty="0">
                <a:solidFill>
                  <a:srgbClr val="2B2929"/>
                </a:solidFill>
              </a:rPr>
              <a:t> </a:t>
            </a:r>
            <a:r>
              <a:rPr lang="en-US" sz="11100" dirty="0" err="1">
                <a:solidFill>
                  <a:srgbClr val="2B2929"/>
                </a:solidFill>
              </a:rPr>
              <a:t>الدرس</a:t>
            </a:r>
            <a:endParaRPr lang="en-US" sz="11100" dirty="0">
              <a:solidFill>
                <a:srgbClr val="2B2929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13665" y="4433833"/>
            <a:ext cx="9404549" cy="354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TS Qamus"/>
              </a:rPr>
              <a:t> </a:t>
            </a:r>
          </a:p>
          <a:p>
            <a:pPr marL="863598" lvl="1" indent="-431799" algn="ctr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</a:rPr>
              <a:t>أن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تعدد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الطالبة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على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سمات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المجال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الإختياري</a:t>
            </a:r>
            <a:endParaRPr lang="en-US" sz="3999" dirty="0">
              <a:solidFill>
                <a:srgbClr val="000000"/>
              </a:solidFill>
            </a:endParaRP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TS Qamus"/>
              </a:rPr>
              <a:t> </a:t>
            </a:r>
          </a:p>
          <a:p>
            <a:pPr marL="863598" lvl="1" indent="-431799" algn="ctr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</a:rPr>
              <a:t>أن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تتعرف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الطالبة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على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سمات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المجال</a:t>
            </a:r>
            <a:r>
              <a:rPr lang="en-US" sz="3999" dirty="0">
                <a:solidFill>
                  <a:srgbClr val="000000"/>
                </a:solidFill>
              </a:rPr>
              <a:t> </a:t>
            </a:r>
            <a:r>
              <a:rPr lang="en-US" sz="3999" dirty="0" err="1">
                <a:solidFill>
                  <a:srgbClr val="000000"/>
                </a:solidFill>
              </a:rPr>
              <a:t>الإختياري</a:t>
            </a:r>
            <a:endParaRPr lang="en-US" sz="3999" dirty="0">
              <a:solidFill>
                <a:srgbClr val="000000"/>
              </a:solidFill>
            </a:endParaRPr>
          </a:p>
          <a:p>
            <a:pPr algn="ctr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4895" y="3184435"/>
            <a:ext cx="8732143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مثلي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على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المجالات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الإختيارية</a:t>
            </a:r>
            <a:r>
              <a:rPr lang="en-US" sz="6349" dirty="0">
                <a:solidFill>
                  <a:srgbClr val="000000"/>
                </a:solidFill>
              </a:rPr>
              <a:t>؟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152400" y="671566"/>
            <a:ext cx="5589673" cy="5406738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353800" y="3543300"/>
            <a:ext cx="6934200" cy="6324600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F69DD1B8-F988-84F5-69C1-C596A185D8AD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1E26000-A30D-3B08-E52F-C5B2010B379F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0606610F-20EB-237C-DB0C-AA62D3BE188F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45774" y="3184435"/>
            <a:ext cx="11330385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ماهو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الغرض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من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تنوع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الفرص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الوظيفية</a:t>
            </a:r>
            <a:r>
              <a:rPr lang="en-US" sz="6349" dirty="0">
                <a:solidFill>
                  <a:srgbClr val="000000"/>
                </a:solidFill>
              </a:rPr>
              <a:t>؟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99841" y="542666"/>
            <a:ext cx="3811682" cy="4829434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849854" y="4351959"/>
            <a:ext cx="6463979" cy="5654765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18E96CE-9E1F-6749-227E-717C56A57BB4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71A9636-C113-6BD9-7F7A-697820F55421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00116978-4DE8-96F3-69BE-167634211D29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81976" y="3184435"/>
            <a:ext cx="11457980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على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ماذا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يركز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مجال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الإهتمام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والتركيز</a:t>
            </a:r>
            <a:r>
              <a:rPr lang="en-US" sz="6349" dirty="0">
                <a:solidFill>
                  <a:srgbClr val="000000"/>
                </a:solidFill>
              </a:rPr>
              <a:t>؟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107394" y="655390"/>
            <a:ext cx="4280736" cy="5058090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2457011" y="4299497"/>
            <a:ext cx="5808832" cy="6033453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C9BBE66-1E56-10BE-31FB-130C15350F07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3488E44-2750-B9CF-75CD-E50F7C4C275B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8DBD0331-096C-B7FE-CB39-750B304BFBF9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23067" y="3184435"/>
            <a:ext cx="8775799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على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ماذا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يشجع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مجال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التمي</a:t>
            </a:r>
            <a:r>
              <a:rPr lang="en-US" sz="6349" dirty="0">
                <a:solidFill>
                  <a:srgbClr val="000000"/>
                </a:solidFill>
              </a:rPr>
              <a:t>ــز؟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3243" y="266700"/>
            <a:ext cx="5589673" cy="5406738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279184" y="3278184"/>
            <a:ext cx="7008816" cy="7008816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2194E3F3-C5B9-4160-7C43-D0A718EA39ED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56023A9-2929-5A89-D3EB-A1C43A82542B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14EE2DF9-CDB0-743E-9FE8-8F3F66B5E2F3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390803"/>
            <a:ext cx="3823536" cy="4937986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3094963" y="3958977"/>
            <a:ext cx="5193037" cy="6340565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" name="TextBox 7"/>
          <p:cNvSpPr txBox="1"/>
          <p:nvPr/>
        </p:nvSpPr>
        <p:spPr>
          <a:xfrm>
            <a:off x="3342562" y="3184435"/>
            <a:ext cx="11117759" cy="227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 dirty="0" err="1">
                <a:solidFill>
                  <a:srgbClr val="000000"/>
                </a:solidFill>
              </a:rPr>
              <a:t>عددي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السمات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العامة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للمجال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الإختياري</a:t>
            </a:r>
            <a:r>
              <a:rPr lang="en-US" sz="6349" dirty="0">
                <a:solidFill>
                  <a:srgbClr val="000000"/>
                </a:solidFill>
              </a:rPr>
              <a:t>؟</a:t>
            </a:r>
          </a:p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>
                <a:solidFill>
                  <a:srgbClr val="000000"/>
                </a:solidFill>
                <a:latin typeface="Hacen Tunisia Bold"/>
              </a:rPr>
              <a:t>(5فقط)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304F2664-BF8D-A2C5-AC4C-9E4B7317F286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1871A06-E16E-4B4E-FFDD-EBE2A2C6D81D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A6FC38F-DA6D-971E-0B0A-9CE2D26D4155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05492" y="3184435"/>
            <a:ext cx="9810949" cy="227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 dirty="0" err="1">
                <a:solidFill>
                  <a:srgbClr val="000000"/>
                </a:solidFill>
              </a:rPr>
              <a:t>مالهدف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من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مجال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أسلوب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التقويم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في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مادة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المجال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الاختياري</a:t>
            </a:r>
            <a:r>
              <a:rPr lang="en-US" sz="6349" dirty="0">
                <a:solidFill>
                  <a:srgbClr val="000000"/>
                </a:solidFill>
              </a:rPr>
              <a:t>؟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152400" y="481066"/>
            <a:ext cx="5589673" cy="5406738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2457011" y="3924300"/>
            <a:ext cx="5860172" cy="6362700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6D3EBFB7-BB8E-7F0D-68AF-8431FFAAE651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7B9B09A-DB08-584C-4D68-948E9BDA9692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570647CD-4656-9E5C-66D4-EFD8287D5A16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78504" y="3184435"/>
            <a:ext cx="9864923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تحدثي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عن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مجال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المنهج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المعتمد</a:t>
            </a:r>
            <a:r>
              <a:rPr lang="en-US" sz="6349" dirty="0">
                <a:solidFill>
                  <a:srgbClr val="000000"/>
                </a:solidFill>
              </a:rPr>
              <a:t>؟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1" y="0"/>
            <a:ext cx="4444573" cy="5143500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582400" y="3771900"/>
            <a:ext cx="6705600" cy="6515100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B00EDD25-9AB4-7240-38F9-BE04E56AA00A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D9BADFF-C6AD-09D9-D5DC-665478C620F7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FB614D4-C688-BCEC-DD4F-BC91E37E7A8E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2248" y="2441521"/>
            <a:ext cx="13824347" cy="106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  <a:spcBef>
                <a:spcPct val="0"/>
              </a:spcBef>
            </a:pPr>
            <a:r>
              <a:rPr lang="en-US" sz="6349" dirty="0" err="1">
                <a:solidFill>
                  <a:srgbClr val="000000"/>
                </a:solidFill>
              </a:rPr>
              <a:t>كيف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يكون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أسلوب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التعلم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في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المادة</a:t>
            </a:r>
            <a:r>
              <a:rPr lang="en-US" sz="6349" dirty="0">
                <a:solidFill>
                  <a:srgbClr val="000000"/>
                </a:solidFill>
              </a:rPr>
              <a:t> </a:t>
            </a:r>
            <a:r>
              <a:rPr lang="en-US" sz="6349" dirty="0" err="1">
                <a:solidFill>
                  <a:srgbClr val="000000"/>
                </a:solidFill>
              </a:rPr>
              <a:t>الإختيارية</a:t>
            </a:r>
            <a:r>
              <a:rPr lang="en-US" sz="6349" dirty="0">
                <a:solidFill>
                  <a:srgbClr val="000000"/>
                </a:solidFill>
              </a:rPr>
              <a:t> ؟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-121930" y="0"/>
            <a:ext cx="3322329" cy="4457700"/>
          </a:xfrm>
          <a:custGeom>
            <a:avLst/>
            <a:gdLst/>
            <a:ahLst/>
            <a:cxnLst/>
            <a:rect l="l" t="t" r="r" b="b"/>
            <a:pathLst>
              <a:path w="5589673" h="5406738">
                <a:moveTo>
                  <a:pt x="5589674" y="0"/>
                </a:moveTo>
                <a:lnTo>
                  <a:pt x="0" y="0"/>
                </a:lnTo>
                <a:lnTo>
                  <a:pt x="0" y="5406739"/>
                </a:lnTo>
                <a:lnTo>
                  <a:pt x="5589674" y="5406739"/>
                </a:lnTo>
                <a:lnTo>
                  <a:pt x="55896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1321393" y="3187910"/>
            <a:ext cx="7008816" cy="7008816"/>
          </a:xfrm>
          <a:custGeom>
            <a:avLst/>
            <a:gdLst/>
            <a:ahLst/>
            <a:cxnLst/>
            <a:rect l="l" t="t" r="r" b="b"/>
            <a:pathLst>
              <a:path w="7008816" h="7008816">
                <a:moveTo>
                  <a:pt x="7008816" y="0"/>
                </a:moveTo>
                <a:lnTo>
                  <a:pt x="0" y="0"/>
                </a:lnTo>
                <a:lnTo>
                  <a:pt x="0" y="7008816"/>
                </a:lnTo>
                <a:lnTo>
                  <a:pt x="7008816" y="7008816"/>
                </a:lnTo>
                <a:lnTo>
                  <a:pt x="70088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73AD658B-F986-E0B0-E1E6-1B0729D88434}"/>
              </a:ext>
            </a:extLst>
          </p:cNvPr>
          <p:cNvGrpSpPr/>
          <p:nvPr/>
        </p:nvGrpSpPr>
        <p:grpSpPr>
          <a:xfrm>
            <a:off x="0" y="7987691"/>
            <a:ext cx="5830991" cy="1270609"/>
            <a:chOff x="0" y="0"/>
            <a:chExt cx="7774655" cy="169414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1D48C3-7466-14DA-D5D9-F889663CF2BB}"/>
                </a:ext>
              </a:extLst>
            </p:cNvPr>
            <p:cNvSpPr/>
            <p:nvPr/>
          </p:nvSpPr>
          <p:spPr>
            <a:xfrm>
              <a:off x="0" y="0"/>
              <a:ext cx="2710632" cy="1694145"/>
            </a:xfrm>
            <a:custGeom>
              <a:avLst/>
              <a:gdLst/>
              <a:ahLst/>
              <a:cxnLst/>
              <a:rect l="l" t="t" r="r" b="b"/>
              <a:pathLst>
                <a:path w="2710632" h="1694145">
                  <a:moveTo>
                    <a:pt x="0" y="0"/>
                  </a:moveTo>
                  <a:lnTo>
                    <a:pt x="2710632" y="0"/>
                  </a:lnTo>
                  <a:lnTo>
                    <a:pt x="2710632" y="1694145"/>
                  </a:lnTo>
                  <a:lnTo>
                    <a:pt x="0" y="1694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57E3D5EB-3A44-B06C-EAA8-D1716783CB60}"/>
                </a:ext>
              </a:extLst>
            </p:cNvPr>
            <p:cNvSpPr txBox="1"/>
            <p:nvPr/>
          </p:nvSpPr>
          <p:spPr>
            <a:xfrm>
              <a:off x="3093382" y="46337"/>
              <a:ext cx="4681273" cy="77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9"/>
                </a:lnSpc>
                <a:spcBef>
                  <a:spcPct val="0"/>
                </a:spcBef>
              </a:pP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العودة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إلى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</a:t>
              </a:r>
              <a:r>
                <a:rPr lang="en-US" sz="3349" u="sng" dirty="0" err="1">
                  <a:solidFill>
                    <a:srgbClr val="000000"/>
                  </a:solidFill>
                  <a:hlinkClick r:id="rId8" action="ppaction://hlinksldjump"/>
                </a:rPr>
                <a:t>صفحة</a:t>
              </a:r>
              <a:r>
                <a:rPr lang="en-US" sz="3349" u="sng" dirty="0">
                  <a:solidFill>
                    <a:srgbClr val="000000"/>
                  </a:solidFill>
                  <a:hlinkClick r:id="rId8" action="ppaction://hlinksldjump"/>
                </a:rPr>
                <a:t> X.O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47344" y="260362"/>
            <a:ext cx="2343260" cy="2456330"/>
          </a:xfrm>
          <a:custGeom>
            <a:avLst/>
            <a:gdLst/>
            <a:ahLst/>
            <a:cxnLst/>
            <a:rect l="l" t="t" r="r" b="b"/>
            <a:pathLst>
              <a:path w="2343260" h="2456330">
                <a:moveTo>
                  <a:pt x="0" y="0"/>
                </a:moveTo>
                <a:lnTo>
                  <a:pt x="2343260" y="0"/>
                </a:lnTo>
                <a:lnTo>
                  <a:pt x="2343260" y="2456330"/>
                </a:lnTo>
                <a:lnTo>
                  <a:pt x="0" y="245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209" r="-53905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5569317" y="5143500"/>
            <a:ext cx="7928198" cy="4878891"/>
          </a:xfrm>
          <a:custGeom>
            <a:avLst/>
            <a:gdLst/>
            <a:ahLst/>
            <a:cxnLst/>
            <a:rect l="l" t="t" r="r" b="b"/>
            <a:pathLst>
              <a:path w="7928198" h="4878891">
                <a:moveTo>
                  <a:pt x="0" y="0"/>
                </a:moveTo>
                <a:lnTo>
                  <a:pt x="7928198" y="0"/>
                </a:lnTo>
                <a:lnTo>
                  <a:pt x="7928198" y="4878891"/>
                </a:lnTo>
                <a:lnTo>
                  <a:pt x="0" y="4878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13372008" y="1374227"/>
            <a:ext cx="3922117" cy="191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ar-SA" sz="6000" b="1" i="0" dirty="0">
                <a:solidFill>
                  <a:srgbClr val="000000"/>
                </a:solidFill>
                <a:effectLst/>
                <a:latin typeface="YAFdJjvw9Ps 0"/>
              </a:rPr>
              <a:t>انتهى الدرس</a:t>
            </a:r>
            <a:endParaRPr lang="ar-SA" sz="6000" dirty="0">
              <a:solidFill>
                <a:srgbClr val="000000"/>
              </a:solidFill>
              <a:effectLst/>
              <a:latin typeface="YAFdJjvw9Ps 0"/>
            </a:endParaRPr>
          </a:p>
          <a:p>
            <a:r>
              <a:rPr lang="ar-SA" sz="6000" b="1" i="0" dirty="0">
                <a:solidFill>
                  <a:srgbClr val="000000"/>
                </a:solidFill>
                <a:effectLst/>
                <a:latin typeface="YAFdJjvw9Ps 0"/>
              </a:rPr>
              <a:t>ختــــــــاما..</a:t>
            </a:r>
            <a:endParaRPr lang="ar-SA" sz="6000" dirty="0">
              <a:solidFill>
                <a:srgbClr val="000000"/>
              </a:solidFill>
              <a:effectLst/>
              <a:latin typeface="YAFdJjvw9Ps 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00914" y="3903657"/>
            <a:ext cx="14465003" cy="85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FFFFF"/>
                </a:solidFill>
              </a:rPr>
              <a:t>قومي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بإستكمال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مهامكِ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الادائية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في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منصة</a:t>
            </a:r>
            <a:r>
              <a:rPr lang="en-US" sz="5099" dirty="0">
                <a:solidFill>
                  <a:srgbClr val="FFFFFF"/>
                </a:solidFill>
              </a:rPr>
              <a:t> </a:t>
            </a:r>
            <a:r>
              <a:rPr lang="en-US" sz="5099" dirty="0" err="1">
                <a:solidFill>
                  <a:srgbClr val="FFFFFF"/>
                </a:solidFill>
              </a:rPr>
              <a:t>مدرستي</a:t>
            </a:r>
            <a:endParaRPr lang="en-US" sz="5099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C4E6D3-C220-DABA-109D-B87DCBB9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83642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0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38D91EA-D39F-AFED-EC4D-D6587A4B0E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1584342"/>
            <a:ext cx="7213757" cy="6975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19DFD88-D8B0-ED83-C761-316E1384C1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26"/>
          <a:stretch/>
        </p:blipFill>
        <p:spPr>
          <a:xfrm>
            <a:off x="913054" y="2056904"/>
            <a:ext cx="8548530" cy="7201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-1265745" y="3078314"/>
            <a:ext cx="11967408" cy="6989011"/>
            <a:chOff x="0" y="1740019"/>
            <a:chExt cx="15956544" cy="9318681"/>
          </a:xfrm>
        </p:grpSpPr>
        <p:sp>
          <p:nvSpPr>
            <p:cNvPr id="7" name="TextBox 7"/>
            <p:cNvSpPr txBox="1"/>
            <p:nvPr/>
          </p:nvSpPr>
          <p:spPr>
            <a:xfrm>
              <a:off x="4787329" y="1740019"/>
              <a:ext cx="10498352" cy="2935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939"/>
                </a:lnSpc>
              </a:pPr>
              <a:r>
                <a:rPr lang="en-US" sz="3599">
                  <a:solidFill>
                    <a:srgbClr val="F0ABC1"/>
                  </a:solidFill>
                  <a:latin typeface="Hacen Tunisia Light"/>
                </a:rPr>
                <a:t>&lt;&lt;يعزز المجال التعلم فــي مجموعات تعاونية وفرق عمل إنتاجيــة&gt;&gt;</a:t>
              </a:r>
            </a:p>
            <a:p>
              <a:pPr algn="r" rtl="1">
                <a:lnSpc>
                  <a:spcPts val="5939"/>
                </a:lnSpc>
              </a:pPr>
              <a:endParaRPr lang="en-US" sz="3599">
                <a:solidFill>
                  <a:srgbClr val="F0ABC1"/>
                </a:solidFill>
                <a:latin typeface="Hacen Tunisia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371640"/>
              <a:ext cx="15956544" cy="568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44853" lvl="1" indent="-372427" algn="just" rtl="1">
                <a:lnSpc>
                  <a:spcPts val="4829"/>
                </a:lnSpc>
                <a:buFont typeface="Arial"/>
                <a:buChar char="•"/>
              </a:pPr>
              <a:r>
                <a:rPr lang="en-US" sz="3449" dirty="0" err="1">
                  <a:solidFill>
                    <a:srgbClr val="F0ABC1"/>
                  </a:solidFill>
                </a:rPr>
                <a:t>بهدف</a:t>
              </a:r>
              <a:endParaRPr lang="en-US" sz="3449" dirty="0">
                <a:solidFill>
                  <a:srgbClr val="F0ABC1"/>
                </a:solidFill>
              </a:endParaRPr>
            </a:p>
            <a:p>
              <a:pPr marL="744853" lvl="1" indent="-372427" algn="just" rtl="1">
                <a:lnSpc>
                  <a:spcPts val="4829"/>
                </a:lnSpc>
                <a:buFont typeface="Arial"/>
                <a:buChar char="•"/>
              </a:pPr>
              <a:r>
                <a:rPr lang="en-US" sz="3449" dirty="0" err="1">
                  <a:solidFill>
                    <a:srgbClr val="FEFEFE"/>
                  </a:solidFill>
                </a:rPr>
                <a:t>تنمية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مهارات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العمل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الجماع</a:t>
              </a:r>
              <a:r>
                <a:rPr lang="en-US" sz="3449" dirty="0">
                  <a:solidFill>
                    <a:srgbClr val="FEFEFE"/>
                  </a:solidFill>
                </a:rPr>
                <a:t>ــي </a:t>
              </a:r>
            </a:p>
            <a:p>
              <a:pPr marL="744853" lvl="1" indent="-372427" algn="just" rtl="1">
                <a:lnSpc>
                  <a:spcPts val="4829"/>
                </a:lnSpc>
                <a:buFont typeface="Arial"/>
                <a:buChar char="•"/>
              </a:pPr>
              <a:r>
                <a:rPr lang="en-US" sz="3449" dirty="0" err="1">
                  <a:solidFill>
                    <a:srgbClr val="FEFEFE"/>
                  </a:solidFill>
                </a:rPr>
                <a:t>تنمية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مهارات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توزي</a:t>
              </a:r>
              <a:r>
                <a:rPr lang="en-US" sz="3449" dirty="0">
                  <a:solidFill>
                    <a:srgbClr val="FEFEFE"/>
                  </a:solidFill>
                </a:rPr>
                <a:t>ــع </a:t>
              </a:r>
              <a:r>
                <a:rPr lang="en-US" sz="3449" dirty="0" err="1">
                  <a:solidFill>
                    <a:srgbClr val="FEFEFE"/>
                  </a:solidFill>
                </a:rPr>
                <a:t>الأدوار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وتكاملها</a:t>
              </a:r>
              <a:endParaRPr lang="en-US" sz="3449" dirty="0">
                <a:solidFill>
                  <a:srgbClr val="FEFEFE"/>
                </a:solidFill>
              </a:endParaRPr>
            </a:p>
            <a:p>
              <a:pPr marL="744853" lvl="1" indent="-372427" algn="just" rtl="1">
                <a:lnSpc>
                  <a:spcPts val="4829"/>
                </a:lnSpc>
                <a:buFont typeface="Arial"/>
                <a:buChar char="•"/>
              </a:pP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التأكيد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على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النمو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الفردي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للقيم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والمهارات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والاتجاهات</a:t>
              </a:r>
              <a:endParaRPr lang="en-US" sz="3449" dirty="0">
                <a:solidFill>
                  <a:srgbClr val="FEFEFE"/>
                </a:solidFill>
              </a:endParaRPr>
            </a:p>
            <a:p>
              <a:pPr algn="just" rtl="1">
                <a:lnSpc>
                  <a:spcPts val="4829"/>
                </a:lnSpc>
              </a:pPr>
              <a:r>
                <a:rPr lang="en-US" sz="3449" dirty="0">
                  <a:solidFill>
                    <a:srgbClr val="FEFEFE"/>
                  </a:solidFill>
                </a:rPr>
                <a:t>            </a:t>
              </a:r>
              <a:r>
                <a:rPr lang="en-US" sz="3449" dirty="0" err="1">
                  <a:solidFill>
                    <a:srgbClr val="FEFEFE"/>
                  </a:solidFill>
                </a:rPr>
                <a:t>من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خلال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الممارسات</a:t>
              </a:r>
              <a:r>
                <a:rPr lang="en-US" sz="3449" dirty="0">
                  <a:solidFill>
                    <a:srgbClr val="FEFEFE"/>
                  </a:solidFill>
                </a:rPr>
                <a:t> </a:t>
              </a:r>
              <a:r>
                <a:rPr lang="en-US" sz="3449" dirty="0" err="1">
                  <a:solidFill>
                    <a:srgbClr val="FEFEFE"/>
                  </a:solidFill>
                </a:rPr>
                <a:t>الجماعية</a:t>
              </a:r>
              <a:r>
                <a:rPr lang="en-US" sz="3449" dirty="0">
                  <a:solidFill>
                    <a:srgbClr val="FEFEFE"/>
                  </a:solidFill>
                </a:rPr>
                <a:t>.</a:t>
              </a:r>
            </a:p>
            <a:p>
              <a:pPr algn="just" rtl="1">
                <a:lnSpc>
                  <a:spcPts val="4829"/>
                </a:lnSpc>
              </a:pPr>
              <a:endParaRPr lang="en-US" sz="3449" dirty="0">
                <a:solidFill>
                  <a:srgbClr val="FEFEFE"/>
                </a:solidFill>
                <a:latin typeface="Hacen Tunisia"/>
              </a:endParaRPr>
            </a:p>
            <a:p>
              <a:pPr algn="just" rtl="1">
                <a:lnSpc>
                  <a:spcPts val="4829"/>
                </a:lnSpc>
              </a:pPr>
              <a:endParaRPr lang="en-US" sz="3449" dirty="0">
                <a:solidFill>
                  <a:srgbClr val="FEFEFE"/>
                </a:solidFill>
                <a:latin typeface="Hacen Tunisia"/>
              </a:endParaRPr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F4E7AF79-40E0-4555-5CB3-F7CA395F1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1684366"/>
            <a:ext cx="3505200" cy="925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0D347FF-179E-1734-9242-FE3C8C427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453" y="952499"/>
            <a:ext cx="8656053" cy="73844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8AE4132-7928-D095-228E-810FB5E7C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8444" y="1028700"/>
            <a:ext cx="8452685" cy="71330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03696" y="1684366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6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6" y="5122596"/>
                </a:lnTo>
                <a:lnTo>
                  <a:pt x="38745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 flipH="1">
            <a:off x="12032479" y="2475095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5"/>
                </a:lnTo>
                <a:lnTo>
                  <a:pt x="3874545" y="5122595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Freeform 4"/>
          <p:cNvSpPr/>
          <p:nvPr/>
        </p:nvSpPr>
        <p:spPr>
          <a:xfrm flipH="1">
            <a:off x="10917723" y="3214319"/>
            <a:ext cx="3874545" cy="5122596"/>
          </a:xfrm>
          <a:custGeom>
            <a:avLst/>
            <a:gdLst/>
            <a:ahLst/>
            <a:cxnLst/>
            <a:rect l="l" t="t" r="r" b="b"/>
            <a:pathLst>
              <a:path w="3874545" h="5122596">
                <a:moveTo>
                  <a:pt x="3874545" y="0"/>
                </a:moveTo>
                <a:lnTo>
                  <a:pt x="0" y="0"/>
                </a:lnTo>
                <a:lnTo>
                  <a:pt x="0" y="5122596"/>
                </a:lnTo>
                <a:lnTo>
                  <a:pt x="3874545" y="5122596"/>
                </a:lnTo>
                <a:lnTo>
                  <a:pt x="387454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B9A0A1C-59ED-BBE0-665C-0230AA49D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1367275"/>
            <a:ext cx="8524957" cy="7552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307</Words>
  <Application>Microsoft Office PowerPoint</Application>
  <PresentationFormat>مخصص</PresentationFormat>
  <Paragraphs>66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6" baseType="lpstr">
      <vt:lpstr>Hacen Tunisia Bold</vt:lpstr>
      <vt:lpstr>YAFdJjvw9Ps 0</vt:lpstr>
      <vt:lpstr>Calibri</vt:lpstr>
      <vt:lpstr>Arial</vt:lpstr>
      <vt:lpstr>Hacen Tunisia Light</vt:lpstr>
      <vt:lpstr>Hacen Tunisia</vt:lpstr>
      <vt:lpstr>TS Qamus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مدخل المجال الإختياري 2</dc:title>
  <dc:creator>Laila .n</dc:creator>
  <cp:lastModifiedBy>Laila .n</cp:lastModifiedBy>
  <cp:revision>4</cp:revision>
  <dcterms:created xsi:type="dcterms:W3CDTF">2006-08-16T00:00:00Z</dcterms:created>
  <dcterms:modified xsi:type="dcterms:W3CDTF">2023-08-20T12:06:54Z</dcterms:modified>
  <dc:identifier>DAFsBQl4CJE</dc:identifier>
</cp:coreProperties>
</file>