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428" r:id="rId4"/>
    <p:sldId id="430" r:id="rId5"/>
    <p:sldId id="431" r:id="rId6"/>
    <p:sldId id="429" r:id="rId7"/>
    <p:sldId id="305" r:id="rId8"/>
    <p:sldId id="432" r:id="rId9"/>
    <p:sldId id="422" r:id="rId10"/>
    <p:sldId id="433" r:id="rId11"/>
    <p:sldId id="434" r:id="rId12"/>
    <p:sldId id="435" r:id="rId13"/>
    <p:sldId id="436" r:id="rId14"/>
    <p:sldId id="437" r:id="rId15"/>
    <p:sldId id="323" r:id="rId16"/>
    <p:sldId id="438" r:id="rId17"/>
    <p:sldId id="409" r:id="rId18"/>
    <p:sldId id="439" r:id="rId19"/>
    <p:sldId id="410" r:id="rId20"/>
    <p:sldId id="440" r:id="rId21"/>
    <p:sldId id="441" r:id="rId22"/>
    <p:sldId id="442" r:id="rId23"/>
    <p:sldId id="314" r:id="rId24"/>
    <p:sldId id="322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hae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4EB"/>
    <a:srgbClr val="8FE3CB"/>
    <a:srgbClr val="82C836"/>
    <a:srgbClr val="78B832"/>
    <a:srgbClr val="FEF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90" autoAdjust="0"/>
    <p:restoredTop sz="94660"/>
  </p:normalViewPr>
  <p:slideViewPr>
    <p:cSldViewPr>
      <p:cViewPr varScale="1">
        <p:scale>
          <a:sx n="90" d="100"/>
          <a:sy n="90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56EB1B-52FC-47DB-8DB8-E3D7FBF87CD9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D4BCD8-8612-4D04-B83E-C3ACB12E84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417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4BCD8-8612-4D04-B83E-C3ACB12E841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43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478267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7544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2684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8266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81672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0451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30349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1877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893332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69383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06776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07DA-5E06-468A-8133-193F652C08F8}" type="datetimeFigureOut">
              <a:rPr lang="ar-SA" smtClean="0"/>
              <a:t>29/02/45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FA7B-0E19-4BD9-BAAF-7DB991F533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2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8719" y="2060848"/>
            <a:ext cx="9144000" cy="2204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4"/>
          <p:cNvGrpSpPr/>
          <p:nvPr/>
        </p:nvGrpSpPr>
        <p:grpSpPr>
          <a:xfrm>
            <a:off x="1168176" y="2798966"/>
            <a:ext cx="766554" cy="727876"/>
            <a:chOff x="2133828" y="2755577"/>
            <a:chExt cx="766554" cy="727876"/>
          </a:xfrm>
        </p:grpSpPr>
        <p:sp>
          <p:nvSpPr>
            <p:cNvPr id="10" name="Oval 21"/>
            <p:cNvSpPr/>
            <p:nvPr/>
          </p:nvSpPr>
          <p:spPr>
            <a:xfrm>
              <a:off x="2349918" y="2755577"/>
              <a:ext cx="341194" cy="34119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2133828" y="3142259"/>
              <a:ext cx="341194" cy="34119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23"/>
            <p:cNvSpPr/>
            <p:nvPr/>
          </p:nvSpPr>
          <p:spPr>
            <a:xfrm>
              <a:off x="2559188" y="3142259"/>
              <a:ext cx="341194" cy="341194"/>
            </a:xfrm>
            <a:prstGeom prst="ellipse">
              <a:avLst/>
            </a:prstGeom>
            <a:solidFill>
              <a:srgbClr val="1FA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D0B8DF1-D59E-F6CE-2D1A-35F7D7B4E298}"/>
              </a:ext>
            </a:extLst>
          </p:cNvPr>
          <p:cNvSpPr txBox="1">
            <a:spLocks/>
          </p:cNvSpPr>
          <p:nvPr/>
        </p:nvSpPr>
        <p:spPr>
          <a:xfrm>
            <a:off x="1426795" y="745854"/>
            <a:ext cx="6290409" cy="1244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التصميم الرقمي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6E70C9-5C4C-2C0D-3B5D-584C6699CC20}"/>
              </a:ext>
            </a:extLst>
          </p:cNvPr>
          <p:cNvSpPr txBox="1">
            <a:spLocks/>
          </p:cNvSpPr>
          <p:nvPr/>
        </p:nvSpPr>
        <p:spPr>
          <a:xfrm>
            <a:off x="2483768" y="2143780"/>
            <a:ext cx="4778240" cy="20382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التعليم الثانوي - نظام المسارات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Times New Roman" panose="02020603050405020304" pitchFamily="18" charset="0"/>
              </a:rPr>
              <a:t>الصف الثالث الثانوي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1A89EE9B-2932-1B4D-05BF-EB4CD54CF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025" y="116776"/>
            <a:ext cx="2002975" cy="10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المملكة العربية السعودية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وزارة التعليم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إدارة التعليم بالرياض- بنات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مكتب التعليم بالسلي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83CD88-1F06-DFEC-1620-88BF31849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4"/>
            <a:ext cx="1806392" cy="100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13D425A-71C6-B43E-FC2F-FE31B475FF80}"/>
              </a:ext>
            </a:extLst>
          </p:cNvPr>
          <p:cNvSpPr/>
          <p:nvPr/>
        </p:nvSpPr>
        <p:spPr>
          <a:xfrm>
            <a:off x="1853847" y="4797152"/>
            <a:ext cx="5453743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اعداد المعلمة : مشاعل </a:t>
            </a:r>
            <a:r>
              <a:rPr lang="ar-SA" sz="240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فارس القحطاني</a:t>
            </a:r>
            <a:endParaRPr lang="en-US" sz="24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171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D202F0-28E9-41AC-710D-C4FEEA32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1" y="1916832"/>
            <a:ext cx="8868678" cy="18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51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23F7678-C02D-97CB-2710-139989265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87" y="1412776"/>
            <a:ext cx="6871825" cy="284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359760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9">
            <a:extLst>
              <a:ext uri="{FF2B5EF4-FFF2-40B4-BE49-F238E27FC236}">
                <a16:creationId xmlns:a16="http://schemas.microsoft.com/office/drawing/2014/main" id="{AD0B6A21-6719-2C2A-37BE-2FB6F2AE2EFE}"/>
              </a:ext>
            </a:extLst>
          </p:cNvPr>
          <p:cNvSpPr/>
          <p:nvPr/>
        </p:nvSpPr>
        <p:spPr>
          <a:xfrm flipH="1">
            <a:off x="1043608" y="980728"/>
            <a:ext cx="5040000" cy="724886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5ECBF5-95EA-8389-6DA8-C35CF4463154}"/>
              </a:ext>
            </a:extLst>
          </p:cNvPr>
          <p:cNvSpPr txBox="1"/>
          <p:nvPr/>
        </p:nvSpPr>
        <p:spPr>
          <a:xfrm>
            <a:off x="1403648" y="1052736"/>
            <a:ext cx="259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>
                    <a:lumMod val="95000"/>
                  </a:schemeClr>
                </a:solidFill>
              </a:rPr>
              <a:t>المقارنة بين أنواع الشعارات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05DCF-6054-1A28-039F-9F2800FF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9" y="2100101"/>
            <a:ext cx="7470323" cy="2553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66379FE-4B5E-07E8-1C78-CF4B46461927}"/>
              </a:ext>
            </a:extLst>
          </p:cNvPr>
          <p:cNvSpPr/>
          <p:nvPr/>
        </p:nvSpPr>
        <p:spPr>
          <a:xfrm>
            <a:off x="1187624" y="3789040"/>
            <a:ext cx="1800200" cy="72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40510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9">
            <a:extLst>
              <a:ext uri="{FF2B5EF4-FFF2-40B4-BE49-F238E27FC236}">
                <a16:creationId xmlns:a16="http://schemas.microsoft.com/office/drawing/2014/main" id="{AD0B6A21-6719-2C2A-37BE-2FB6F2AE2EFE}"/>
              </a:ext>
            </a:extLst>
          </p:cNvPr>
          <p:cNvSpPr/>
          <p:nvPr/>
        </p:nvSpPr>
        <p:spPr>
          <a:xfrm flipH="1">
            <a:off x="1043608" y="980728"/>
            <a:ext cx="5040000" cy="724886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5ECBF5-95EA-8389-6DA8-C35CF4463154}"/>
              </a:ext>
            </a:extLst>
          </p:cNvPr>
          <p:cNvSpPr txBox="1"/>
          <p:nvPr/>
        </p:nvSpPr>
        <p:spPr>
          <a:xfrm>
            <a:off x="1403648" y="1052736"/>
            <a:ext cx="259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>
                    <a:lumMod val="95000"/>
                  </a:schemeClr>
                </a:solidFill>
              </a:rPr>
              <a:t>المقارنة بين أنواع الشعارات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66379FE-4B5E-07E8-1C78-CF4B46461927}"/>
              </a:ext>
            </a:extLst>
          </p:cNvPr>
          <p:cNvSpPr/>
          <p:nvPr/>
        </p:nvSpPr>
        <p:spPr>
          <a:xfrm>
            <a:off x="1187624" y="3789040"/>
            <a:ext cx="1800200" cy="72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صورة تحتوي على نص, الخط, لقطة شاشة, التصميم&#10;&#10;تم إنشاء الوصف تلقائياً">
            <a:extLst>
              <a:ext uri="{FF2B5EF4-FFF2-40B4-BE49-F238E27FC236}">
                <a16:creationId xmlns:a16="http://schemas.microsoft.com/office/drawing/2014/main" id="{9E6FB979-A7E1-5885-0612-9935D7CB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88206"/>
            <a:ext cx="7992887" cy="255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78441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9">
            <a:extLst>
              <a:ext uri="{FF2B5EF4-FFF2-40B4-BE49-F238E27FC236}">
                <a16:creationId xmlns:a16="http://schemas.microsoft.com/office/drawing/2014/main" id="{AD0B6A21-6719-2C2A-37BE-2FB6F2AE2EFE}"/>
              </a:ext>
            </a:extLst>
          </p:cNvPr>
          <p:cNvSpPr/>
          <p:nvPr/>
        </p:nvSpPr>
        <p:spPr>
          <a:xfrm flipH="1">
            <a:off x="1043608" y="980728"/>
            <a:ext cx="5040000" cy="724886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5ECBF5-95EA-8389-6DA8-C35CF4463154}"/>
              </a:ext>
            </a:extLst>
          </p:cNvPr>
          <p:cNvSpPr txBox="1"/>
          <p:nvPr/>
        </p:nvSpPr>
        <p:spPr>
          <a:xfrm>
            <a:off x="1403648" y="1052736"/>
            <a:ext cx="259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>
                    <a:lumMod val="95000"/>
                  </a:schemeClr>
                </a:solidFill>
              </a:rPr>
              <a:t>المقارنة بين أنواع الشعارات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66379FE-4B5E-07E8-1C78-CF4B46461927}"/>
              </a:ext>
            </a:extLst>
          </p:cNvPr>
          <p:cNvSpPr/>
          <p:nvPr/>
        </p:nvSpPr>
        <p:spPr>
          <a:xfrm>
            <a:off x="1187624" y="3789040"/>
            <a:ext cx="1800200" cy="72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صورة تحتوي على نص, الخط, لقطة شاشة, التصميم&#10;&#10;تم إنشاء الوصف تلقائياً">
            <a:extLst>
              <a:ext uri="{FF2B5EF4-FFF2-40B4-BE49-F238E27FC236}">
                <a16:creationId xmlns:a16="http://schemas.microsoft.com/office/drawing/2014/main" id="{84C68735-DEFD-1432-A0BE-536C6453A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/>
        </p:blipFill>
        <p:spPr>
          <a:xfrm>
            <a:off x="467544" y="2321331"/>
            <a:ext cx="8280920" cy="2484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2165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1124744"/>
            <a:ext cx="91172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فكري .. ثم زاوجي إجابتك مع زميلاتك في المجموعة.. ثم شاركينا إجابتك </a:t>
            </a:r>
            <a:r>
              <a:rPr lang="ar-SA" sz="20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ar-SA" sz="2400" dirty="0">
              <a:sym typeface="Wingdings" panose="05000000000000000000" pitchFamily="2" charset="2"/>
            </a:endParaRPr>
          </a:p>
          <a:p>
            <a:r>
              <a:rPr lang="ar-SA" sz="2400" dirty="0">
                <a:sym typeface="Wingdings" panose="05000000000000000000" pitchFamily="2" charset="2"/>
              </a:rPr>
              <a:t>مثال على الشعار الحروفي</a:t>
            </a:r>
          </a:p>
          <a:p>
            <a:r>
              <a:rPr lang="ar-SA" sz="2400" dirty="0">
                <a:sym typeface="Wingdings" panose="05000000000000000000" pitchFamily="2" charset="2"/>
              </a:rPr>
              <a:t>مثال على الشعار النصي </a:t>
            </a:r>
          </a:p>
          <a:p>
            <a:r>
              <a:rPr lang="ar-SA" sz="2400" dirty="0">
                <a:sym typeface="Wingdings" panose="05000000000000000000" pitchFamily="2" charset="2"/>
              </a:rPr>
              <a:t>مثال على الشعار المزيج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23440" r="13797" b="28485"/>
          <a:stretch/>
        </p:blipFill>
        <p:spPr>
          <a:xfrm>
            <a:off x="395536" y="4077072"/>
            <a:ext cx="3985161" cy="185903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9149C9E-AA2A-C88A-B8A0-E8C5256C8F79}"/>
              </a:ext>
            </a:extLst>
          </p:cNvPr>
          <p:cNvSpPr/>
          <p:nvPr/>
        </p:nvSpPr>
        <p:spPr>
          <a:xfrm>
            <a:off x="5364088" y="620688"/>
            <a:ext cx="377991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فكر.. زاوج.. شارك</a:t>
            </a:r>
          </a:p>
        </p:txBody>
      </p:sp>
    </p:spTree>
    <p:extLst>
      <p:ext uri="{BB962C8B-B14F-4D97-AF65-F5344CB8AC3E}">
        <p14:creationId xmlns:p14="http://schemas.microsoft.com/office/powerpoint/2010/main" val="341711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8AFE7E6-055E-B7EB-D2EB-E9BA3BFF5400}"/>
              </a:ext>
            </a:extLst>
          </p:cNvPr>
          <p:cNvGrpSpPr/>
          <p:nvPr/>
        </p:nvGrpSpPr>
        <p:grpSpPr>
          <a:xfrm>
            <a:off x="3491880" y="836712"/>
            <a:ext cx="5040000" cy="724886"/>
            <a:chOff x="3904111" y="4229597"/>
            <a:chExt cx="3421941" cy="724886"/>
          </a:xfrm>
        </p:grpSpPr>
        <p:grpSp>
          <p:nvGrpSpPr>
            <p:cNvPr id="3" name="Group 32">
              <a:extLst>
                <a:ext uri="{FF2B5EF4-FFF2-40B4-BE49-F238E27FC236}">
                  <a16:creationId xmlns:a16="http://schemas.microsoft.com/office/drawing/2014/main" id="{95F7DC48-4FA1-F10B-B5F1-572952E1B8DC}"/>
                </a:ext>
              </a:extLst>
            </p:cNvPr>
            <p:cNvGrpSpPr/>
            <p:nvPr/>
          </p:nvGrpSpPr>
          <p:grpSpPr>
            <a:xfrm>
              <a:off x="3904111" y="4229597"/>
              <a:ext cx="3421941" cy="724886"/>
              <a:chOff x="1506829" y="650384"/>
              <a:chExt cx="9195514" cy="2215165"/>
            </a:xfrm>
            <a:solidFill>
              <a:srgbClr val="2FD9B5">
                <a:alpha val="50000"/>
              </a:srgbClr>
            </a:solidFill>
          </p:grpSpPr>
          <p:sp>
            <p:nvSpPr>
              <p:cNvPr id="5" name="Freeform 34">
                <a:extLst>
                  <a:ext uri="{FF2B5EF4-FFF2-40B4-BE49-F238E27FC236}">
                    <a16:creationId xmlns:a16="http://schemas.microsoft.com/office/drawing/2014/main" id="{8AB08A88-5DE4-7676-9B19-57AB9E25A30A}"/>
                  </a:ext>
                </a:extLst>
              </p:cNvPr>
              <p:cNvSpPr/>
              <p:nvPr/>
            </p:nvSpPr>
            <p:spPr>
              <a:xfrm>
                <a:off x="1506829" y="650384"/>
                <a:ext cx="9195514" cy="2215165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" name="Oval 35">
                <a:extLst>
                  <a:ext uri="{FF2B5EF4-FFF2-40B4-BE49-F238E27FC236}">
                    <a16:creationId xmlns:a16="http://schemas.microsoft.com/office/drawing/2014/main" id="{D37F9EBF-4F18-0716-12AF-2A31B0F8B392}"/>
                  </a:ext>
                </a:extLst>
              </p:cNvPr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100" b="1" dirty="0">
                    <a:solidFill>
                      <a:schemeClr val="accent4"/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lang="en-US" sz="2100" b="1" dirty="0">
                  <a:solidFill>
                    <a:schemeClr val="accent4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75C95C2E-4313-0268-4734-112152B1C2F5}"/>
                </a:ext>
              </a:extLst>
            </p:cNvPr>
            <p:cNvSpPr/>
            <p:nvPr/>
          </p:nvSpPr>
          <p:spPr>
            <a:xfrm>
              <a:off x="3993468" y="4282616"/>
              <a:ext cx="709310" cy="6237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100" b="1" dirty="0">
                <a:solidFill>
                  <a:schemeClr val="accent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934A8F-9066-A965-58E4-FAFB338B213B}"/>
              </a:ext>
            </a:extLst>
          </p:cNvPr>
          <p:cNvSpPr txBox="1"/>
          <p:nvPr/>
        </p:nvSpPr>
        <p:spPr>
          <a:xfrm>
            <a:off x="5364088" y="980728"/>
            <a:ext cx="2952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معايير الشعار الناجح</a:t>
            </a:r>
          </a:p>
        </p:txBody>
      </p:sp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752CD582-47E2-B4AD-301D-6524B723D14E}"/>
              </a:ext>
            </a:extLst>
          </p:cNvPr>
          <p:cNvSpPr/>
          <p:nvPr/>
        </p:nvSpPr>
        <p:spPr>
          <a:xfrm>
            <a:off x="3995936" y="1844824"/>
            <a:ext cx="4752528" cy="724886"/>
          </a:xfrm>
          <a:prstGeom prst="round2DiagRect">
            <a:avLst/>
          </a:prstGeom>
          <a:solidFill>
            <a:srgbClr val="D4F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يمثل القيم الأساسية للشركة أو المنتج</a:t>
            </a:r>
          </a:p>
        </p:txBody>
      </p:sp>
      <p:sp>
        <p:nvSpPr>
          <p:cNvPr id="9" name="مستطيل: زوايا قطرية مستديرة 8">
            <a:extLst>
              <a:ext uri="{FF2B5EF4-FFF2-40B4-BE49-F238E27FC236}">
                <a16:creationId xmlns:a16="http://schemas.microsoft.com/office/drawing/2014/main" id="{CF23FE1D-864B-5BF1-E1DB-0CF441A7D10E}"/>
              </a:ext>
            </a:extLst>
          </p:cNvPr>
          <p:cNvSpPr/>
          <p:nvPr/>
        </p:nvSpPr>
        <p:spPr>
          <a:xfrm>
            <a:off x="3995936" y="2704114"/>
            <a:ext cx="4752528" cy="724886"/>
          </a:xfrm>
          <a:prstGeom prst="round2DiagRect">
            <a:avLst/>
          </a:prstGeom>
          <a:solidFill>
            <a:srgbClr val="D4F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يكون واضح ومفهوم ومقروءا </a:t>
            </a: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547337D7-7BE8-DEFE-2F19-5E1A61F5520D}"/>
              </a:ext>
            </a:extLst>
          </p:cNvPr>
          <p:cNvSpPr/>
          <p:nvPr/>
        </p:nvSpPr>
        <p:spPr>
          <a:xfrm>
            <a:off x="3995936" y="3563405"/>
            <a:ext cx="4752528" cy="724886"/>
          </a:xfrm>
          <a:prstGeom prst="round2DiagRect">
            <a:avLst/>
          </a:prstGeom>
          <a:solidFill>
            <a:srgbClr val="D4F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سهل التذكر </a:t>
            </a: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6AEAFE2C-3331-9B6E-0E6B-DF761F27A4B3}"/>
              </a:ext>
            </a:extLst>
          </p:cNvPr>
          <p:cNvSpPr/>
          <p:nvPr/>
        </p:nvSpPr>
        <p:spPr>
          <a:xfrm>
            <a:off x="3995936" y="4422696"/>
            <a:ext cx="4752528" cy="724886"/>
          </a:xfrm>
          <a:prstGeom prst="round2DiagRect">
            <a:avLst/>
          </a:prstGeom>
          <a:solidFill>
            <a:srgbClr val="D4F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بسيطاً ومختزلاً</a:t>
            </a:r>
          </a:p>
        </p:txBody>
      </p:sp>
      <p:sp>
        <p:nvSpPr>
          <p:cNvPr id="12" name="مستطيل: زوايا قطرية مستديرة 11">
            <a:extLst>
              <a:ext uri="{FF2B5EF4-FFF2-40B4-BE49-F238E27FC236}">
                <a16:creationId xmlns:a16="http://schemas.microsoft.com/office/drawing/2014/main" id="{100534CA-A87F-BF02-161C-90560AD8767E}"/>
              </a:ext>
            </a:extLst>
          </p:cNvPr>
          <p:cNvSpPr/>
          <p:nvPr/>
        </p:nvSpPr>
        <p:spPr>
          <a:xfrm>
            <a:off x="3995936" y="5296402"/>
            <a:ext cx="4752528" cy="724886"/>
          </a:xfrm>
          <a:prstGeom prst="round2DiagRect">
            <a:avLst/>
          </a:prstGeom>
          <a:solidFill>
            <a:srgbClr val="D4F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عملياً وقابلا للتطبيق على اسطح متنوعة</a:t>
            </a:r>
          </a:p>
        </p:txBody>
      </p:sp>
    </p:spTree>
    <p:extLst>
      <p:ext uri="{BB962C8B-B14F-4D97-AF65-F5344CB8AC3E}">
        <p14:creationId xmlns:p14="http://schemas.microsoft.com/office/powerpoint/2010/main" val="4266154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75038" y="1237573"/>
            <a:ext cx="4202171" cy="35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4"/>
              </a:lnSpc>
            </a:pPr>
            <a:r>
              <a:rPr lang="en-US" sz="3300" dirty="0" err="1">
                <a:solidFill>
                  <a:srgbClr val="FF0000"/>
                </a:solidFill>
                <a:cs typeface="PT Bold Heading" panose="02010400000000000000" pitchFamily="2" charset="-78"/>
              </a:rPr>
              <a:t>اختاري</a:t>
            </a:r>
            <a:r>
              <a:rPr lang="en-US" sz="3300" dirty="0"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rgbClr val="FF0000"/>
                </a:solidFill>
                <a:cs typeface="PT Bold Heading" panose="02010400000000000000" pitchFamily="2" charset="-78"/>
              </a:rPr>
              <a:t>الإجابة</a:t>
            </a:r>
            <a:r>
              <a:rPr lang="en-US" sz="3300" dirty="0"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rgbClr val="FF0000"/>
                </a:solidFill>
                <a:cs typeface="PT Bold Heading" panose="02010400000000000000" pitchFamily="2" charset="-78"/>
              </a:rPr>
              <a:t>الصحيحة</a:t>
            </a:r>
            <a:r>
              <a:rPr lang="en-US" sz="3300" dirty="0">
                <a:solidFill>
                  <a:srgbClr val="FF0000"/>
                </a:solidFill>
                <a:cs typeface="PT Bold Heading" panose="02010400000000000000" pitchFamily="2" charset="-78"/>
              </a:rPr>
              <a:t>: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1A58E8C-1681-D3A4-5371-348AB5E776B3}"/>
              </a:ext>
            </a:extLst>
          </p:cNvPr>
          <p:cNvSpPr txBox="1"/>
          <p:nvPr/>
        </p:nvSpPr>
        <p:spPr>
          <a:xfrm>
            <a:off x="629710" y="2127713"/>
            <a:ext cx="729065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75" dirty="0">
                <a:solidFill>
                  <a:srgbClr val="006600"/>
                </a:solidFill>
                <a:latin typeface="PT Bold Heading"/>
                <a:cs typeface="PT Bold Heading" panose="02010400000000000000" pitchFamily="2" charset="-78"/>
              </a:rPr>
              <a:t>كم عدد أنواع الشعارات:</a:t>
            </a:r>
            <a:endParaRPr lang="ar-SA" sz="2475" dirty="0">
              <a:solidFill>
                <a:srgbClr val="006600"/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9D0E4D-FB97-B310-51FB-DFE46F0C474D}"/>
              </a:ext>
            </a:extLst>
          </p:cNvPr>
          <p:cNvGrpSpPr/>
          <p:nvPr/>
        </p:nvGrpSpPr>
        <p:grpSpPr>
          <a:xfrm>
            <a:off x="6716139" y="3373151"/>
            <a:ext cx="1849632" cy="976386"/>
            <a:chOff x="13717425" y="6134100"/>
            <a:chExt cx="3699263" cy="1952772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00A0DFF-8DA3-16F5-605E-E019E1FC193E}"/>
                </a:ext>
              </a:extLst>
            </p:cNvPr>
            <p:cNvSpPr/>
            <p:nvPr/>
          </p:nvSpPr>
          <p:spPr>
            <a:xfrm>
              <a:off x="13717425" y="6606945"/>
              <a:ext cx="3699263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6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B877F16-EC01-4EC1-020E-A08A7691BFA1}"/>
                </a:ext>
              </a:extLst>
            </p:cNvPr>
            <p:cNvGrpSpPr/>
            <p:nvPr/>
          </p:nvGrpSpPr>
          <p:grpSpPr>
            <a:xfrm>
              <a:off x="15239999" y="6134100"/>
              <a:ext cx="657718" cy="679351"/>
              <a:chOff x="15239999" y="6134100"/>
              <a:chExt cx="657718" cy="679351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F9AB28DB-2F67-2557-24C9-586E089A2E6A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8E335ECC-917E-EA2E-D6FE-782F0A844FEE}"/>
                  </a:ext>
                </a:extLst>
              </p:cNvPr>
              <p:cNvSpPr txBox="1"/>
              <p:nvPr/>
            </p:nvSpPr>
            <p:spPr>
              <a:xfrm>
                <a:off x="15239999" y="6216130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أ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F89456B-585C-7352-732E-5A6C691F0592}"/>
              </a:ext>
            </a:extLst>
          </p:cNvPr>
          <p:cNvGrpSpPr/>
          <p:nvPr/>
        </p:nvGrpSpPr>
        <p:grpSpPr>
          <a:xfrm>
            <a:off x="4724871" y="3361201"/>
            <a:ext cx="1739815" cy="998585"/>
            <a:chOff x="9392234" y="6115513"/>
            <a:chExt cx="3479629" cy="1997170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092E546-0095-520E-81AD-FE564C716EEC}"/>
                </a:ext>
              </a:extLst>
            </p:cNvPr>
            <p:cNvSpPr/>
            <p:nvPr/>
          </p:nvSpPr>
          <p:spPr>
            <a:xfrm>
              <a:off x="939223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5</a:t>
              </a:r>
            </a:p>
          </p:txBody>
        </p: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18CA32A5-980E-ED20-ACF3-B0ED2F1900EE}"/>
                </a:ext>
              </a:extLst>
            </p:cNvPr>
            <p:cNvGrpSpPr/>
            <p:nvPr/>
          </p:nvGrpSpPr>
          <p:grpSpPr>
            <a:xfrm>
              <a:off x="10696468" y="6115513"/>
              <a:ext cx="657718" cy="679351"/>
              <a:chOff x="15239999" y="6134100"/>
              <a:chExt cx="657718" cy="679351"/>
            </a:xfrm>
          </p:grpSpPr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3AA04C12-CE3D-70E7-039D-0BE41ED67B1E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id="{862FEB8A-1DE1-F347-CE38-AE284D1E9150}"/>
                  </a:ext>
                </a:extLst>
              </p:cNvPr>
              <p:cNvSpPr txBox="1"/>
              <p:nvPr/>
            </p:nvSpPr>
            <p:spPr>
              <a:xfrm>
                <a:off x="15239999" y="6163312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ب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F7E358B9-74FB-E461-3DCE-674EA3CB4057}"/>
              </a:ext>
            </a:extLst>
          </p:cNvPr>
          <p:cNvGrpSpPr/>
          <p:nvPr/>
        </p:nvGrpSpPr>
        <p:grpSpPr>
          <a:xfrm>
            <a:off x="2753573" y="3348781"/>
            <a:ext cx="1739815" cy="1011005"/>
            <a:chOff x="5067044" y="6090674"/>
            <a:chExt cx="3479629" cy="2022009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710E649F-08C1-8EAF-8A8A-6ED5101E2C8E}"/>
                </a:ext>
              </a:extLst>
            </p:cNvPr>
            <p:cNvSpPr/>
            <p:nvPr/>
          </p:nvSpPr>
          <p:spPr>
            <a:xfrm>
              <a:off x="506704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3</a:t>
              </a: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EDA9C1D0-D5EF-8A06-D6C7-460164E2E0A0}"/>
                </a:ext>
              </a:extLst>
            </p:cNvPr>
            <p:cNvGrpSpPr/>
            <p:nvPr/>
          </p:nvGrpSpPr>
          <p:grpSpPr>
            <a:xfrm>
              <a:off x="6408700" y="6090674"/>
              <a:ext cx="676981" cy="692875"/>
              <a:chOff x="15220736" y="6120576"/>
              <a:chExt cx="676981" cy="692875"/>
            </a:xfrm>
          </p:grpSpPr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FFBEBC5C-866E-5282-087B-4100E6ED99F0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3CBC5733-4180-6015-0A0F-9685A565B464}"/>
                  </a:ext>
                </a:extLst>
              </p:cNvPr>
              <p:cNvSpPr txBox="1"/>
              <p:nvPr/>
            </p:nvSpPr>
            <p:spPr>
              <a:xfrm>
                <a:off x="15220736" y="6120576"/>
                <a:ext cx="657717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ج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8199028D-DC24-D359-A035-960887AE220E}"/>
              </a:ext>
            </a:extLst>
          </p:cNvPr>
          <p:cNvGrpSpPr/>
          <p:nvPr/>
        </p:nvGrpSpPr>
        <p:grpSpPr>
          <a:xfrm>
            <a:off x="3427390" y="3359984"/>
            <a:ext cx="336528" cy="345927"/>
            <a:chOff x="8319632" y="5833823"/>
            <a:chExt cx="673056" cy="691854"/>
          </a:xfrm>
        </p:grpSpPr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0079C33C-063D-CA99-4EA4-084ABA7A0C4F}"/>
                </a:ext>
              </a:extLst>
            </p:cNvPr>
            <p:cNvSpPr/>
            <p:nvPr/>
          </p:nvSpPr>
          <p:spPr>
            <a:xfrm>
              <a:off x="8334971" y="5846326"/>
              <a:ext cx="657717" cy="679351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2A8D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4650F488-A3C1-94ED-A958-E42D2A067DF8}"/>
                </a:ext>
              </a:extLst>
            </p:cNvPr>
            <p:cNvSpPr txBox="1"/>
            <p:nvPr/>
          </p:nvSpPr>
          <p:spPr>
            <a:xfrm>
              <a:off x="8319632" y="5833823"/>
              <a:ext cx="65772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6"/>
                </a:lnSpc>
              </a:pPr>
              <a:r>
                <a:rPr lang="ar-SA" sz="1600" b="1" dirty="0">
                  <a:latin typeface="PT Bold Heading"/>
                  <a:cs typeface="PT Bold Heading" panose="02010400000000000000" pitchFamily="2" charset="-78"/>
                </a:rPr>
                <a:t>ج</a:t>
              </a:r>
              <a:endParaRPr lang="en-US" sz="1600" b="1" dirty="0">
                <a:latin typeface="PT Bold Heading"/>
                <a:cs typeface="PT Bold Heading" panose="02010400000000000000" pitchFamily="2" charset="-78"/>
              </a:endParaRPr>
            </a:p>
          </p:txBody>
        </p:sp>
      </p:grpSp>
      <p:sp>
        <p:nvSpPr>
          <p:cNvPr id="2" name="Freeform 20">
            <a:extLst>
              <a:ext uri="{FF2B5EF4-FFF2-40B4-BE49-F238E27FC236}">
                <a16:creationId xmlns:a16="http://schemas.microsoft.com/office/drawing/2014/main" id="{7265B1F6-E96C-F6C7-8988-D30D3046D4FA}"/>
              </a:ext>
            </a:extLst>
          </p:cNvPr>
          <p:cNvSpPr/>
          <p:nvPr/>
        </p:nvSpPr>
        <p:spPr>
          <a:xfrm>
            <a:off x="8603177" y="1030083"/>
            <a:ext cx="406256" cy="510890"/>
          </a:xfrm>
          <a:custGeom>
            <a:avLst/>
            <a:gdLst/>
            <a:ahLst/>
            <a:cxnLst/>
            <a:rect l="l" t="t" r="r" b="b"/>
            <a:pathLst>
              <a:path w="570306" h="720766">
                <a:moveTo>
                  <a:pt x="0" y="0"/>
                </a:moveTo>
                <a:lnTo>
                  <a:pt x="570305" y="0"/>
                </a:lnTo>
                <a:lnTo>
                  <a:pt x="570305" y="720766"/>
                </a:lnTo>
                <a:lnTo>
                  <a:pt x="0" y="72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1400" dirty="0">
              <a:cs typeface="PT Bold Heading" panose="02010400000000000000" pitchFamily="2" charset="-78"/>
            </a:endParaRPr>
          </a:p>
        </p:txBody>
      </p:sp>
      <p:sp>
        <p:nvSpPr>
          <p:cNvPr id="4" name="مستطيل 18">
            <a:extLst>
              <a:ext uri="{FF2B5EF4-FFF2-40B4-BE49-F238E27FC236}">
                <a16:creationId xmlns:a16="http://schemas.microsoft.com/office/drawing/2014/main" id="{2DD275C0-9FED-9612-32C9-D7889EBC9A7C}"/>
              </a:ext>
            </a:extLst>
          </p:cNvPr>
          <p:cNvSpPr/>
          <p:nvPr/>
        </p:nvSpPr>
        <p:spPr>
          <a:xfrm>
            <a:off x="5220072" y="0"/>
            <a:ext cx="3923928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ختامي: </a:t>
            </a:r>
          </a:p>
        </p:txBody>
      </p:sp>
    </p:spTree>
    <p:extLst>
      <p:ext uri="{BB962C8B-B14F-4D97-AF65-F5344CB8AC3E}">
        <p14:creationId xmlns:p14="http://schemas.microsoft.com/office/powerpoint/2010/main" val="131007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75038" y="1237573"/>
            <a:ext cx="4202171" cy="35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4"/>
              </a:lnSpc>
            </a:pPr>
            <a:r>
              <a:rPr lang="en-US" sz="3300" dirty="0" err="1">
                <a:solidFill>
                  <a:srgbClr val="FF0000"/>
                </a:solidFill>
                <a:cs typeface="PT Bold Heading" panose="02010400000000000000" pitchFamily="2" charset="-78"/>
              </a:rPr>
              <a:t>اختاري</a:t>
            </a:r>
            <a:r>
              <a:rPr lang="en-US" sz="3300" dirty="0"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rgbClr val="FF0000"/>
                </a:solidFill>
                <a:cs typeface="PT Bold Heading" panose="02010400000000000000" pitchFamily="2" charset="-78"/>
              </a:rPr>
              <a:t>الإجابة</a:t>
            </a:r>
            <a:r>
              <a:rPr lang="en-US" sz="3300" dirty="0">
                <a:solidFill>
                  <a:srgbClr val="FF0000"/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rgbClr val="FF0000"/>
                </a:solidFill>
                <a:cs typeface="PT Bold Heading" panose="02010400000000000000" pitchFamily="2" charset="-78"/>
              </a:rPr>
              <a:t>الصحيحة</a:t>
            </a:r>
            <a:r>
              <a:rPr lang="en-US" sz="3300" dirty="0">
                <a:solidFill>
                  <a:srgbClr val="FF0000"/>
                </a:solidFill>
                <a:cs typeface="PT Bold Heading" panose="02010400000000000000" pitchFamily="2" charset="-78"/>
              </a:rPr>
              <a:t>: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3E053D1-9170-5010-D1BB-6B677795EDAC}"/>
              </a:ext>
            </a:extLst>
          </p:cNvPr>
          <p:cNvSpPr/>
          <p:nvPr/>
        </p:nvSpPr>
        <p:spPr>
          <a:xfrm>
            <a:off x="3322587" y="4399193"/>
            <a:ext cx="601786" cy="609600"/>
          </a:xfrm>
          <a:custGeom>
            <a:avLst/>
            <a:gdLst/>
            <a:ahLst/>
            <a:cxnLst/>
            <a:rect l="l" t="t" r="r" b="b"/>
            <a:pathLst>
              <a:path w="684628" h="513471">
                <a:moveTo>
                  <a:pt x="0" y="0"/>
                </a:moveTo>
                <a:lnTo>
                  <a:pt x="684628" y="0"/>
                </a:lnTo>
                <a:lnTo>
                  <a:pt x="684628" y="513470"/>
                </a:lnTo>
                <a:lnTo>
                  <a:pt x="0" y="513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90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1A58E8C-1681-D3A4-5371-348AB5E776B3}"/>
              </a:ext>
            </a:extLst>
          </p:cNvPr>
          <p:cNvSpPr txBox="1"/>
          <p:nvPr/>
        </p:nvSpPr>
        <p:spPr>
          <a:xfrm>
            <a:off x="629710" y="2127713"/>
            <a:ext cx="729065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75" dirty="0">
                <a:solidFill>
                  <a:srgbClr val="006600"/>
                </a:solidFill>
                <a:latin typeface="PT Bold Heading"/>
                <a:cs typeface="PT Bold Heading" panose="02010400000000000000" pitchFamily="2" charset="-78"/>
              </a:rPr>
              <a:t>كم عدد أنواع الشعارات:</a:t>
            </a:r>
            <a:endParaRPr lang="ar-SA" sz="2475" dirty="0">
              <a:solidFill>
                <a:srgbClr val="006600"/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9D0E4D-FB97-B310-51FB-DFE46F0C474D}"/>
              </a:ext>
            </a:extLst>
          </p:cNvPr>
          <p:cNvGrpSpPr/>
          <p:nvPr/>
        </p:nvGrpSpPr>
        <p:grpSpPr>
          <a:xfrm>
            <a:off x="6716139" y="3373151"/>
            <a:ext cx="1849632" cy="976386"/>
            <a:chOff x="13717425" y="6134100"/>
            <a:chExt cx="3699263" cy="1952772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00A0DFF-8DA3-16F5-605E-E019E1FC193E}"/>
                </a:ext>
              </a:extLst>
            </p:cNvPr>
            <p:cNvSpPr/>
            <p:nvPr/>
          </p:nvSpPr>
          <p:spPr>
            <a:xfrm>
              <a:off x="13717425" y="6606945"/>
              <a:ext cx="3699263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6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B877F16-EC01-4EC1-020E-A08A7691BFA1}"/>
                </a:ext>
              </a:extLst>
            </p:cNvPr>
            <p:cNvGrpSpPr/>
            <p:nvPr/>
          </p:nvGrpSpPr>
          <p:grpSpPr>
            <a:xfrm>
              <a:off x="15239999" y="6134100"/>
              <a:ext cx="657718" cy="679351"/>
              <a:chOff x="15239999" y="6134100"/>
              <a:chExt cx="657718" cy="679351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F9AB28DB-2F67-2557-24C9-586E089A2E6A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8E335ECC-917E-EA2E-D6FE-782F0A844FEE}"/>
                  </a:ext>
                </a:extLst>
              </p:cNvPr>
              <p:cNvSpPr txBox="1"/>
              <p:nvPr/>
            </p:nvSpPr>
            <p:spPr>
              <a:xfrm>
                <a:off x="15239999" y="6216130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أ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F89456B-585C-7352-732E-5A6C691F0592}"/>
              </a:ext>
            </a:extLst>
          </p:cNvPr>
          <p:cNvGrpSpPr/>
          <p:nvPr/>
        </p:nvGrpSpPr>
        <p:grpSpPr>
          <a:xfrm>
            <a:off x="4724871" y="3361201"/>
            <a:ext cx="1739815" cy="998585"/>
            <a:chOff x="9392234" y="6115513"/>
            <a:chExt cx="3479629" cy="1997170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092E546-0095-520E-81AD-FE564C716EEC}"/>
                </a:ext>
              </a:extLst>
            </p:cNvPr>
            <p:cNvSpPr/>
            <p:nvPr/>
          </p:nvSpPr>
          <p:spPr>
            <a:xfrm>
              <a:off x="939223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5</a:t>
              </a:r>
            </a:p>
          </p:txBody>
        </p: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18CA32A5-980E-ED20-ACF3-B0ED2F1900EE}"/>
                </a:ext>
              </a:extLst>
            </p:cNvPr>
            <p:cNvGrpSpPr/>
            <p:nvPr/>
          </p:nvGrpSpPr>
          <p:grpSpPr>
            <a:xfrm>
              <a:off x="10696468" y="6115513"/>
              <a:ext cx="657718" cy="679351"/>
              <a:chOff x="15239999" y="6134100"/>
              <a:chExt cx="657718" cy="679351"/>
            </a:xfrm>
          </p:grpSpPr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3AA04C12-CE3D-70E7-039D-0BE41ED67B1E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id="{862FEB8A-1DE1-F347-CE38-AE284D1E9150}"/>
                  </a:ext>
                </a:extLst>
              </p:cNvPr>
              <p:cNvSpPr txBox="1"/>
              <p:nvPr/>
            </p:nvSpPr>
            <p:spPr>
              <a:xfrm>
                <a:off x="15239999" y="6163312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ب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F7E358B9-74FB-E461-3DCE-674EA3CB4057}"/>
              </a:ext>
            </a:extLst>
          </p:cNvPr>
          <p:cNvGrpSpPr/>
          <p:nvPr/>
        </p:nvGrpSpPr>
        <p:grpSpPr>
          <a:xfrm>
            <a:off x="2753573" y="3348781"/>
            <a:ext cx="1739815" cy="1011005"/>
            <a:chOff x="5067044" y="6090674"/>
            <a:chExt cx="3479629" cy="2022009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710E649F-08C1-8EAF-8A8A-6ED5101E2C8E}"/>
                </a:ext>
              </a:extLst>
            </p:cNvPr>
            <p:cNvSpPr/>
            <p:nvPr/>
          </p:nvSpPr>
          <p:spPr>
            <a:xfrm>
              <a:off x="506704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3</a:t>
              </a: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EDA9C1D0-D5EF-8A06-D6C7-460164E2E0A0}"/>
                </a:ext>
              </a:extLst>
            </p:cNvPr>
            <p:cNvGrpSpPr/>
            <p:nvPr/>
          </p:nvGrpSpPr>
          <p:grpSpPr>
            <a:xfrm>
              <a:off x="6408700" y="6090674"/>
              <a:ext cx="676981" cy="692875"/>
              <a:chOff x="15220736" y="6120576"/>
              <a:chExt cx="676981" cy="692875"/>
            </a:xfrm>
          </p:grpSpPr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FFBEBC5C-866E-5282-087B-4100E6ED99F0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3CBC5733-4180-6015-0A0F-9685A565B464}"/>
                  </a:ext>
                </a:extLst>
              </p:cNvPr>
              <p:cNvSpPr txBox="1"/>
              <p:nvPr/>
            </p:nvSpPr>
            <p:spPr>
              <a:xfrm>
                <a:off x="15220736" y="6120576"/>
                <a:ext cx="657717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ج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8199028D-DC24-D359-A035-960887AE220E}"/>
              </a:ext>
            </a:extLst>
          </p:cNvPr>
          <p:cNvGrpSpPr/>
          <p:nvPr/>
        </p:nvGrpSpPr>
        <p:grpSpPr>
          <a:xfrm>
            <a:off x="3427390" y="3359984"/>
            <a:ext cx="336528" cy="345927"/>
            <a:chOff x="8319632" y="5833823"/>
            <a:chExt cx="673056" cy="691854"/>
          </a:xfrm>
        </p:grpSpPr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0079C33C-063D-CA99-4EA4-084ABA7A0C4F}"/>
                </a:ext>
              </a:extLst>
            </p:cNvPr>
            <p:cNvSpPr/>
            <p:nvPr/>
          </p:nvSpPr>
          <p:spPr>
            <a:xfrm>
              <a:off x="8334971" y="5846326"/>
              <a:ext cx="657717" cy="679351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2A8D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4650F488-A3C1-94ED-A958-E42D2A067DF8}"/>
                </a:ext>
              </a:extLst>
            </p:cNvPr>
            <p:cNvSpPr txBox="1"/>
            <p:nvPr/>
          </p:nvSpPr>
          <p:spPr>
            <a:xfrm>
              <a:off x="8319632" y="5833823"/>
              <a:ext cx="657720" cy="5847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6"/>
                </a:lnSpc>
              </a:pPr>
              <a:r>
                <a:rPr lang="ar-SA" sz="1600" b="1" dirty="0">
                  <a:latin typeface="PT Bold Heading"/>
                  <a:cs typeface="PT Bold Heading" panose="02010400000000000000" pitchFamily="2" charset="-78"/>
                </a:rPr>
                <a:t>ج</a:t>
              </a:r>
              <a:endParaRPr lang="en-US" sz="1600" b="1" dirty="0">
                <a:latin typeface="PT Bold Heading"/>
                <a:cs typeface="PT Bold Heading" panose="02010400000000000000" pitchFamily="2" charset="-78"/>
              </a:endParaRPr>
            </a:p>
          </p:txBody>
        </p:sp>
      </p:grpSp>
      <p:sp>
        <p:nvSpPr>
          <p:cNvPr id="2" name="Freeform 20">
            <a:extLst>
              <a:ext uri="{FF2B5EF4-FFF2-40B4-BE49-F238E27FC236}">
                <a16:creationId xmlns:a16="http://schemas.microsoft.com/office/drawing/2014/main" id="{7265B1F6-E96C-F6C7-8988-D30D3046D4FA}"/>
              </a:ext>
            </a:extLst>
          </p:cNvPr>
          <p:cNvSpPr/>
          <p:nvPr/>
        </p:nvSpPr>
        <p:spPr>
          <a:xfrm>
            <a:off x="8603177" y="1030083"/>
            <a:ext cx="406256" cy="510890"/>
          </a:xfrm>
          <a:custGeom>
            <a:avLst/>
            <a:gdLst/>
            <a:ahLst/>
            <a:cxnLst/>
            <a:rect l="l" t="t" r="r" b="b"/>
            <a:pathLst>
              <a:path w="570306" h="720766">
                <a:moveTo>
                  <a:pt x="0" y="0"/>
                </a:moveTo>
                <a:lnTo>
                  <a:pt x="570305" y="0"/>
                </a:lnTo>
                <a:lnTo>
                  <a:pt x="570305" y="720766"/>
                </a:lnTo>
                <a:lnTo>
                  <a:pt x="0" y="720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1400" dirty="0">
              <a:cs typeface="PT Bold Heading" panose="02010400000000000000" pitchFamily="2" charset="-78"/>
            </a:endParaRPr>
          </a:p>
        </p:txBody>
      </p:sp>
      <p:sp>
        <p:nvSpPr>
          <p:cNvPr id="4" name="مستطيل 18">
            <a:extLst>
              <a:ext uri="{FF2B5EF4-FFF2-40B4-BE49-F238E27FC236}">
                <a16:creationId xmlns:a16="http://schemas.microsoft.com/office/drawing/2014/main" id="{2DD275C0-9FED-9612-32C9-D7889EBC9A7C}"/>
              </a:ext>
            </a:extLst>
          </p:cNvPr>
          <p:cNvSpPr/>
          <p:nvPr/>
        </p:nvSpPr>
        <p:spPr>
          <a:xfrm>
            <a:off x="5220072" y="0"/>
            <a:ext cx="3923928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ختامي: </a:t>
            </a:r>
          </a:p>
        </p:txBody>
      </p:sp>
    </p:spTree>
    <p:extLst>
      <p:ext uri="{BB962C8B-B14F-4D97-AF65-F5344CB8AC3E}">
        <p14:creationId xmlns:p14="http://schemas.microsoft.com/office/powerpoint/2010/main" val="208760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2066" y="916254"/>
            <a:ext cx="7505609" cy="66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4"/>
              </a:lnSpc>
            </a:pP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اختاري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الإجابة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الصحيحة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:</a:t>
            </a:r>
          </a:p>
          <a:p>
            <a:pPr>
              <a:lnSpc>
                <a:spcPts val="2414"/>
              </a:lnSpc>
            </a:pPr>
            <a:r>
              <a:rPr lang="ar-SA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تحت أي نوع يندرج هذا الشعار ؟</a:t>
            </a:r>
            <a:endParaRPr lang="en-US" sz="3300" dirty="0">
              <a:solidFill>
                <a:schemeClr val="accent1">
                  <a:lumMod val="50000"/>
                </a:schemeClr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9D0E4D-FB97-B310-51FB-DFE46F0C474D}"/>
              </a:ext>
            </a:extLst>
          </p:cNvPr>
          <p:cNvGrpSpPr/>
          <p:nvPr/>
        </p:nvGrpSpPr>
        <p:grpSpPr>
          <a:xfrm>
            <a:off x="6716139" y="3373151"/>
            <a:ext cx="1849632" cy="976386"/>
            <a:chOff x="13717425" y="6134100"/>
            <a:chExt cx="3699263" cy="1952772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00A0DFF-8DA3-16F5-605E-E019E1FC193E}"/>
                </a:ext>
              </a:extLst>
            </p:cNvPr>
            <p:cNvSpPr/>
            <p:nvPr/>
          </p:nvSpPr>
          <p:spPr>
            <a:xfrm>
              <a:off x="13717425" y="6606945"/>
              <a:ext cx="3699263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المزيج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B877F16-EC01-4EC1-020E-A08A7691BFA1}"/>
                </a:ext>
              </a:extLst>
            </p:cNvPr>
            <p:cNvGrpSpPr/>
            <p:nvPr/>
          </p:nvGrpSpPr>
          <p:grpSpPr>
            <a:xfrm>
              <a:off x="15239999" y="6134100"/>
              <a:ext cx="657718" cy="679351"/>
              <a:chOff x="15239999" y="6134100"/>
              <a:chExt cx="657718" cy="679351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F9AB28DB-2F67-2557-24C9-586E089A2E6A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8E335ECC-917E-EA2E-D6FE-782F0A844FEE}"/>
                  </a:ext>
                </a:extLst>
              </p:cNvPr>
              <p:cNvSpPr txBox="1"/>
              <p:nvPr/>
            </p:nvSpPr>
            <p:spPr>
              <a:xfrm>
                <a:off x="15239999" y="6216130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أ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F89456B-585C-7352-732E-5A6C691F0592}"/>
              </a:ext>
            </a:extLst>
          </p:cNvPr>
          <p:cNvGrpSpPr/>
          <p:nvPr/>
        </p:nvGrpSpPr>
        <p:grpSpPr>
          <a:xfrm>
            <a:off x="4724871" y="3361201"/>
            <a:ext cx="1739815" cy="998585"/>
            <a:chOff x="9392234" y="6115513"/>
            <a:chExt cx="3479629" cy="1997170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092E546-0095-520E-81AD-FE564C716EEC}"/>
                </a:ext>
              </a:extLst>
            </p:cNvPr>
            <p:cNvSpPr/>
            <p:nvPr/>
          </p:nvSpPr>
          <p:spPr>
            <a:xfrm>
              <a:off x="939223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حروفي</a:t>
              </a:r>
            </a:p>
          </p:txBody>
        </p: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18CA32A5-980E-ED20-ACF3-B0ED2F1900EE}"/>
                </a:ext>
              </a:extLst>
            </p:cNvPr>
            <p:cNvGrpSpPr/>
            <p:nvPr/>
          </p:nvGrpSpPr>
          <p:grpSpPr>
            <a:xfrm>
              <a:off x="10696468" y="6115513"/>
              <a:ext cx="657718" cy="679351"/>
              <a:chOff x="15239999" y="6134100"/>
              <a:chExt cx="657718" cy="679351"/>
            </a:xfrm>
          </p:grpSpPr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3AA04C12-CE3D-70E7-039D-0BE41ED67B1E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id="{862FEB8A-1DE1-F347-CE38-AE284D1E9150}"/>
                  </a:ext>
                </a:extLst>
              </p:cNvPr>
              <p:cNvSpPr txBox="1"/>
              <p:nvPr/>
            </p:nvSpPr>
            <p:spPr>
              <a:xfrm>
                <a:off x="15239999" y="6163312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ب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F7E358B9-74FB-E461-3DCE-674EA3CB4057}"/>
              </a:ext>
            </a:extLst>
          </p:cNvPr>
          <p:cNvGrpSpPr/>
          <p:nvPr/>
        </p:nvGrpSpPr>
        <p:grpSpPr>
          <a:xfrm>
            <a:off x="2753573" y="3348781"/>
            <a:ext cx="1739815" cy="1011005"/>
            <a:chOff x="5067044" y="6090674"/>
            <a:chExt cx="3479629" cy="2022009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710E649F-08C1-8EAF-8A8A-6ED5101E2C8E}"/>
                </a:ext>
              </a:extLst>
            </p:cNvPr>
            <p:cNvSpPr/>
            <p:nvPr/>
          </p:nvSpPr>
          <p:spPr>
            <a:xfrm>
              <a:off x="506704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latin typeface="PT Bold Heading"/>
                  <a:cs typeface="PT Bold Heading" panose="02010400000000000000" pitchFamily="2" charset="-78"/>
                </a:rPr>
                <a:t>نصي </a:t>
              </a:r>
              <a:endParaRPr lang="ar-SA" sz="2475" dirty="0">
                <a:solidFill>
                  <a:srgbClr val="0033CC"/>
                </a:solidFill>
                <a:cs typeface="PT Bold Heading" panose="02010400000000000000" pitchFamily="2" charset="-78"/>
              </a:endParaRP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EDA9C1D0-D5EF-8A06-D6C7-460164E2E0A0}"/>
                </a:ext>
              </a:extLst>
            </p:cNvPr>
            <p:cNvGrpSpPr/>
            <p:nvPr/>
          </p:nvGrpSpPr>
          <p:grpSpPr>
            <a:xfrm>
              <a:off x="6408700" y="6090674"/>
              <a:ext cx="676981" cy="692875"/>
              <a:chOff x="15220736" y="6120576"/>
              <a:chExt cx="676981" cy="692875"/>
            </a:xfrm>
          </p:grpSpPr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FFBEBC5C-866E-5282-087B-4100E6ED99F0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3CBC5733-4180-6015-0A0F-9685A565B464}"/>
                  </a:ext>
                </a:extLst>
              </p:cNvPr>
              <p:cNvSpPr txBox="1"/>
              <p:nvPr/>
            </p:nvSpPr>
            <p:spPr>
              <a:xfrm>
                <a:off x="15220736" y="6120576"/>
                <a:ext cx="657717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ج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8199028D-DC24-D359-A035-960887AE220E}"/>
              </a:ext>
            </a:extLst>
          </p:cNvPr>
          <p:cNvGrpSpPr/>
          <p:nvPr/>
        </p:nvGrpSpPr>
        <p:grpSpPr>
          <a:xfrm>
            <a:off x="3427390" y="3359984"/>
            <a:ext cx="336529" cy="374642"/>
            <a:chOff x="8319632" y="5833823"/>
            <a:chExt cx="673058" cy="691854"/>
          </a:xfrm>
        </p:grpSpPr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0079C33C-063D-CA99-4EA4-084ABA7A0C4F}"/>
                </a:ext>
              </a:extLst>
            </p:cNvPr>
            <p:cNvSpPr/>
            <p:nvPr/>
          </p:nvSpPr>
          <p:spPr>
            <a:xfrm>
              <a:off x="8334971" y="5846326"/>
              <a:ext cx="657717" cy="679351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2A8D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4650F488-A3C1-94ED-A958-E42D2A067DF8}"/>
                </a:ext>
              </a:extLst>
            </p:cNvPr>
            <p:cNvSpPr txBox="1"/>
            <p:nvPr/>
          </p:nvSpPr>
          <p:spPr>
            <a:xfrm>
              <a:off x="8319632" y="5833823"/>
              <a:ext cx="65772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6"/>
                </a:lnSpc>
              </a:pPr>
              <a:r>
                <a:rPr lang="ar-SA" sz="1600" b="1" dirty="0">
                  <a:latin typeface="PT Bold Heading"/>
                  <a:cs typeface="PT Bold Heading" panose="02010400000000000000" pitchFamily="2" charset="-78"/>
                </a:rPr>
                <a:t>ج</a:t>
              </a:r>
              <a:endParaRPr lang="en-US" sz="1600" b="1" dirty="0">
                <a:latin typeface="PT Bold Heading"/>
                <a:cs typeface="PT Bold Heading" panose="02010400000000000000" pitchFamily="2" charset="-78"/>
              </a:endParaRPr>
            </a:p>
          </p:txBody>
        </p:sp>
      </p:grpSp>
      <p:sp>
        <p:nvSpPr>
          <p:cNvPr id="2" name="Freeform 20">
            <a:extLst>
              <a:ext uri="{FF2B5EF4-FFF2-40B4-BE49-F238E27FC236}">
                <a16:creationId xmlns:a16="http://schemas.microsoft.com/office/drawing/2014/main" id="{7265B1F6-E96C-F6C7-8988-D30D3046D4FA}"/>
              </a:ext>
            </a:extLst>
          </p:cNvPr>
          <p:cNvSpPr/>
          <p:nvPr/>
        </p:nvSpPr>
        <p:spPr>
          <a:xfrm>
            <a:off x="8603177" y="1030083"/>
            <a:ext cx="406256" cy="510890"/>
          </a:xfrm>
          <a:custGeom>
            <a:avLst/>
            <a:gdLst/>
            <a:ahLst/>
            <a:cxnLst/>
            <a:rect l="l" t="t" r="r" b="b"/>
            <a:pathLst>
              <a:path w="570306" h="720766">
                <a:moveTo>
                  <a:pt x="0" y="0"/>
                </a:moveTo>
                <a:lnTo>
                  <a:pt x="570305" y="0"/>
                </a:lnTo>
                <a:lnTo>
                  <a:pt x="570305" y="720766"/>
                </a:lnTo>
                <a:lnTo>
                  <a:pt x="0" y="72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1400" dirty="0">
              <a:cs typeface="PT Bold Heading" panose="02010400000000000000" pitchFamily="2" charset="-78"/>
            </a:endParaRPr>
          </a:p>
        </p:txBody>
      </p:sp>
      <p:sp>
        <p:nvSpPr>
          <p:cNvPr id="4" name="مستطيل 18">
            <a:extLst>
              <a:ext uri="{FF2B5EF4-FFF2-40B4-BE49-F238E27FC236}">
                <a16:creationId xmlns:a16="http://schemas.microsoft.com/office/drawing/2014/main" id="{2DD275C0-9FED-9612-32C9-D7889EBC9A7C}"/>
              </a:ext>
            </a:extLst>
          </p:cNvPr>
          <p:cNvSpPr/>
          <p:nvPr/>
        </p:nvSpPr>
        <p:spPr>
          <a:xfrm>
            <a:off x="5220072" y="0"/>
            <a:ext cx="3923928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مرحلي: </a:t>
            </a:r>
          </a:p>
        </p:txBody>
      </p:sp>
      <p:pic>
        <p:nvPicPr>
          <p:cNvPr id="6" name="صورة 5" descr="صورة تحتوي على نص, أبيض, رسوم متحركة, التصميم&#10;&#10;تم إنشاء الوصف تلقائياً">
            <a:extLst>
              <a:ext uri="{FF2B5EF4-FFF2-40B4-BE49-F238E27FC236}">
                <a16:creationId xmlns:a16="http://schemas.microsoft.com/office/drawing/2014/main" id="{575A019C-626D-E7A6-05A1-B52D68B2C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63" y="1700808"/>
            <a:ext cx="3729613" cy="13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86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572000" y="17728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000" dirty="0"/>
              <a:t>لن يُوهن الله عزماً أوقدته</a:t>
            </a:r>
          </a:p>
          <a:p>
            <a:pPr algn="ctr"/>
            <a:r>
              <a:rPr lang="ar-SA" sz="4000" dirty="0"/>
              <a:t>كثرة </a:t>
            </a:r>
            <a:r>
              <a:rPr lang="ar-SA" sz="4000" dirty="0" err="1"/>
              <a:t>الحوقلة</a:t>
            </a:r>
            <a:r>
              <a:rPr lang="ar-SA" sz="4000" dirty="0"/>
              <a:t> "</a:t>
            </a:r>
          </a:p>
          <a:p>
            <a:pPr algn="ctr"/>
            <a:endParaRPr lang="ar-SA" sz="4000" dirty="0"/>
          </a:p>
          <a:p>
            <a:pPr algn="ctr"/>
            <a:r>
              <a:rPr lang="ar-SA" sz="4000" dirty="0"/>
              <a:t>لاحول ولا قوة الا بالله </a:t>
            </a:r>
          </a:p>
        </p:txBody>
      </p:sp>
      <p:pic>
        <p:nvPicPr>
          <p:cNvPr id="5" name="صورة 4" descr="صورة تحتوي على الطبيعة, غيم, في الخارج, أزرق&#10;&#10;تم إنشاء الوصف تلقائياً">
            <a:extLst>
              <a:ext uri="{FF2B5EF4-FFF2-40B4-BE49-F238E27FC236}">
                <a16:creationId xmlns:a16="http://schemas.microsoft.com/office/drawing/2014/main" id="{9398303E-FC35-1CF1-2D5E-0C62799E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" y="380613"/>
            <a:ext cx="401615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1825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2066" y="916254"/>
            <a:ext cx="7505609" cy="66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4"/>
              </a:lnSpc>
            </a:pP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اختاري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الإجابة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الصحيحة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:</a:t>
            </a:r>
          </a:p>
          <a:p>
            <a:pPr>
              <a:lnSpc>
                <a:spcPts val="2414"/>
              </a:lnSpc>
            </a:pPr>
            <a:r>
              <a:rPr lang="ar-SA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تحت أي نوع يندرج هذا الشعار ؟</a:t>
            </a:r>
            <a:endParaRPr lang="en-US" sz="3300" dirty="0">
              <a:solidFill>
                <a:schemeClr val="accent1">
                  <a:lumMod val="50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3E053D1-9170-5010-D1BB-6B677795EDAC}"/>
              </a:ext>
            </a:extLst>
          </p:cNvPr>
          <p:cNvSpPr/>
          <p:nvPr/>
        </p:nvSpPr>
        <p:spPr>
          <a:xfrm>
            <a:off x="7477426" y="4585961"/>
            <a:ext cx="601786" cy="609600"/>
          </a:xfrm>
          <a:custGeom>
            <a:avLst/>
            <a:gdLst/>
            <a:ahLst/>
            <a:cxnLst/>
            <a:rect l="l" t="t" r="r" b="b"/>
            <a:pathLst>
              <a:path w="684628" h="513471">
                <a:moveTo>
                  <a:pt x="0" y="0"/>
                </a:moveTo>
                <a:lnTo>
                  <a:pt x="684628" y="0"/>
                </a:lnTo>
                <a:lnTo>
                  <a:pt x="684628" y="513470"/>
                </a:lnTo>
                <a:lnTo>
                  <a:pt x="0" y="513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90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9D0E4D-FB97-B310-51FB-DFE46F0C474D}"/>
              </a:ext>
            </a:extLst>
          </p:cNvPr>
          <p:cNvGrpSpPr/>
          <p:nvPr/>
        </p:nvGrpSpPr>
        <p:grpSpPr>
          <a:xfrm>
            <a:off x="6716139" y="3373151"/>
            <a:ext cx="1849632" cy="976386"/>
            <a:chOff x="13717425" y="6134100"/>
            <a:chExt cx="3699263" cy="1952772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00A0DFF-8DA3-16F5-605E-E019E1FC193E}"/>
                </a:ext>
              </a:extLst>
            </p:cNvPr>
            <p:cNvSpPr/>
            <p:nvPr/>
          </p:nvSpPr>
          <p:spPr>
            <a:xfrm>
              <a:off x="13717425" y="6606945"/>
              <a:ext cx="3699263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المزيج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B877F16-EC01-4EC1-020E-A08A7691BFA1}"/>
                </a:ext>
              </a:extLst>
            </p:cNvPr>
            <p:cNvGrpSpPr/>
            <p:nvPr/>
          </p:nvGrpSpPr>
          <p:grpSpPr>
            <a:xfrm>
              <a:off x="15239999" y="6134100"/>
              <a:ext cx="657718" cy="679351"/>
              <a:chOff x="15239999" y="6134100"/>
              <a:chExt cx="657718" cy="679351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F9AB28DB-2F67-2557-24C9-586E089A2E6A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8E335ECC-917E-EA2E-D6FE-782F0A844FEE}"/>
                  </a:ext>
                </a:extLst>
              </p:cNvPr>
              <p:cNvSpPr txBox="1"/>
              <p:nvPr/>
            </p:nvSpPr>
            <p:spPr>
              <a:xfrm>
                <a:off x="15239999" y="6216130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أ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F89456B-585C-7352-732E-5A6C691F0592}"/>
              </a:ext>
            </a:extLst>
          </p:cNvPr>
          <p:cNvGrpSpPr/>
          <p:nvPr/>
        </p:nvGrpSpPr>
        <p:grpSpPr>
          <a:xfrm>
            <a:off x="4724871" y="3361201"/>
            <a:ext cx="1739815" cy="998585"/>
            <a:chOff x="9392234" y="6115513"/>
            <a:chExt cx="3479629" cy="1997170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092E546-0095-520E-81AD-FE564C716EEC}"/>
                </a:ext>
              </a:extLst>
            </p:cNvPr>
            <p:cNvSpPr/>
            <p:nvPr/>
          </p:nvSpPr>
          <p:spPr>
            <a:xfrm>
              <a:off x="939223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حروفي</a:t>
              </a:r>
            </a:p>
          </p:txBody>
        </p: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18CA32A5-980E-ED20-ACF3-B0ED2F1900EE}"/>
                </a:ext>
              </a:extLst>
            </p:cNvPr>
            <p:cNvGrpSpPr/>
            <p:nvPr/>
          </p:nvGrpSpPr>
          <p:grpSpPr>
            <a:xfrm>
              <a:off x="10696468" y="6115513"/>
              <a:ext cx="657718" cy="679351"/>
              <a:chOff x="15239999" y="6134100"/>
              <a:chExt cx="657718" cy="679351"/>
            </a:xfrm>
          </p:grpSpPr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3AA04C12-CE3D-70E7-039D-0BE41ED67B1E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id="{862FEB8A-1DE1-F347-CE38-AE284D1E9150}"/>
                  </a:ext>
                </a:extLst>
              </p:cNvPr>
              <p:cNvSpPr txBox="1"/>
              <p:nvPr/>
            </p:nvSpPr>
            <p:spPr>
              <a:xfrm>
                <a:off x="15239999" y="6163312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ب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F7E358B9-74FB-E461-3DCE-674EA3CB4057}"/>
              </a:ext>
            </a:extLst>
          </p:cNvPr>
          <p:cNvGrpSpPr/>
          <p:nvPr/>
        </p:nvGrpSpPr>
        <p:grpSpPr>
          <a:xfrm>
            <a:off x="2753573" y="3348781"/>
            <a:ext cx="1739815" cy="1011005"/>
            <a:chOff x="5067044" y="6090674"/>
            <a:chExt cx="3479629" cy="2022009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710E649F-08C1-8EAF-8A8A-6ED5101E2C8E}"/>
                </a:ext>
              </a:extLst>
            </p:cNvPr>
            <p:cNvSpPr/>
            <p:nvPr/>
          </p:nvSpPr>
          <p:spPr>
            <a:xfrm>
              <a:off x="506704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latin typeface="PT Bold Heading"/>
                  <a:cs typeface="PT Bold Heading" panose="02010400000000000000" pitchFamily="2" charset="-78"/>
                </a:rPr>
                <a:t>نصي </a:t>
              </a:r>
              <a:endParaRPr lang="ar-SA" sz="2475" dirty="0">
                <a:solidFill>
                  <a:srgbClr val="0033CC"/>
                </a:solidFill>
                <a:cs typeface="PT Bold Heading" panose="02010400000000000000" pitchFamily="2" charset="-78"/>
              </a:endParaRP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EDA9C1D0-D5EF-8A06-D6C7-460164E2E0A0}"/>
                </a:ext>
              </a:extLst>
            </p:cNvPr>
            <p:cNvGrpSpPr/>
            <p:nvPr/>
          </p:nvGrpSpPr>
          <p:grpSpPr>
            <a:xfrm>
              <a:off x="6408700" y="6090674"/>
              <a:ext cx="676981" cy="692875"/>
              <a:chOff x="15220736" y="6120576"/>
              <a:chExt cx="676981" cy="692875"/>
            </a:xfrm>
          </p:grpSpPr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FFBEBC5C-866E-5282-087B-4100E6ED99F0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3CBC5733-4180-6015-0A0F-9685A565B464}"/>
                  </a:ext>
                </a:extLst>
              </p:cNvPr>
              <p:cNvSpPr txBox="1"/>
              <p:nvPr/>
            </p:nvSpPr>
            <p:spPr>
              <a:xfrm>
                <a:off x="15220736" y="6120576"/>
                <a:ext cx="657717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ج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8199028D-DC24-D359-A035-960887AE220E}"/>
              </a:ext>
            </a:extLst>
          </p:cNvPr>
          <p:cNvGrpSpPr/>
          <p:nvPr/>
        </p:nvGrpSpPr>
        <p:grpSpPr>
          <a:xfrm>
            <a:off x="3427390" y="3359984"/>
            <a:ext cx="336529" cy="374642"/>
            <a:chOff x="8319632" y="5833823"/>
            <a:chExt cx="673058" cy="691854"/>
          </a:xfrm>
        </p:grpSpPr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0079C33C-063D-CA99-4EA4-084ABA7A0C4F}"/>
                </a:ext>
              </a:extLst>
            </p:cNvPr>
            <p:cNvSpPr/>
            <p:nvPr/>
          </p:nvSpPr>
          <p:spPr>
            <a:xfrm>
              <a:off x="8334971" y="5846326"/>
              <a:ext cx="657717" cy="679351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2A8D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4650F488-A3C1-94ED-A958-E42D2A067DF8}"/>
                </a:ext>
              </a:extLst>
            </p:cNvPr>
            <p:cNvSpPr txBox="1"/>
            <p:nvPr/>
          </p:nvSpPr>
          <p:spPr>
            <a:xfrm>
              <a:off x="8319632" y="5833823"/>
              <a:ext cx="65772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6"/>
                </a:lnSpc>
              </a:pPr>
              <a:r>
                <a:rPr lang="ar-SA" sz="1600" b="1" dirty="0">
                  <a:latin typeface="PT Bold Heading"/>
                  <a:cs typeface="PT Bold Heading" panose="02010400000000000000" pitchFamily="2" charset="-78"/>
                </a:rPr>
                <a:t>ج</a:t>
              </a:r>
              <a:endParaRPr lang="en-US" sz="1600" b="1" dirty="0">
                <a:latin typeface="PT Bold Heading"/>
                <a:cs typeface="PT Bold Heading" panose="02010400000000000000" pitchFamily="2" charset="-78"/>
              </a:endParaRPr>
            </a:p>
          </p:txBody>
        </p:sp>
      </p:grpSp>
      <p:sp>
        <p:nvSpPr>
          <p:cNvPr id="2" name="Freeform 20">
            <a:extLst>
              <a:ext uri="{FF2B5EF4-FFF2-40B4-BE49-F238E27FC236}">
                <a16:creationId xmlns:a16="http://schemas.microsoft.com/office/drawing/2014/main" id="{7265B1F6-E96C-F6C7-8988-D30D3046D4FA}"/>
              </a:ext>
            </a:extLst>
          </p:cNvPr>
          <p:cNvSpPr/>
          <p:nvPr/>
        </p:nvSpPr>
        <p:spPr>
          <a:xfrm>
            <a:off x="8603177" y="1030083"/>
            <a:ext cx="406256" cy="510890"/>
          </a:xfrm>
          <a:custGeom>
            <a:avLst/>
            <a:gdLst/>
            <a:ahLst/>
            <a:cxnLst/>
            <a:rect l="l" t="t" r="r" b="b"/>
            <a:pathLst>
              <a:path w="570306" h="720766">
                <a:moveTo>
                  <a:pt x="0" y="0"/>
                </a:moveTo>
                <a:lnTo>
                  <a:pt x="570305" y="0"/>
                </a:lnTo>
                <a:lnTo>
                  <a:pt x="570305" y="720766"/>
                </a:lnTo>
                <a:lnTo>
                  <a:pt x="0" y="720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1400" dirty="0">
              <a:cs typeface="PT Bold Heading" panose="02010400000000000000" pitchFamily="2" charset="-78"/>
            </a:endParaRPr>
          </a:p>
        </p:txBody>
      </p:sp>
      <p:sp>
        <p:nvSpPr>
          <p:cNvPr id="4" name="مستطيل 18">
            <a:extLst>
              <a:ext uri="{FF2B5EF4-FFF2-40B4-BE49-F238E27FC236}">
                <a16:creationId xmlns:a16="http://schemas.microsoft.com/office/drawing/2014/main" id="{2DD275C0-9FED-9612-32C9-D7889EBC9A7C}"/>
              </a:ext>
            </a:extLst>
          </p:cNvPr>
          <p:cNvSpPr/>
          <p:nvPr/>
        </p:nvSpPr>
        <p:spPr>
          <a:xfrm>
            <a:off x="5220072" y="0"/>
            <a:ext cx="3923928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مرحلي: </a:t>
            </a:r>
          </a:p>
        </p:txBody>
      </p:sp>
      <p:pic>
        <p:nvPicPr>
          <p:cNvPr id="6" name="صورة 5" descr="صورة تحتوي على نص, أبيض, رسوم متحركة, التصميم&#10;&#10;تم إنشاء الوصف تلقائياً">
            <a:extLst>
              <a:ext uri="{FF2B5EF4-FFF2-40B4-BE49-F238E27FC236}">
                <a16:creationId xmlns:a16="http://schemas.microsoft.com/office/drawing/2014/main" id="{575A019C-626D-E7A6-05A1-B52D68B2C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63" y="1700808"/>
            <a:ext cx="3729613" cy="13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2066" y="916254"/>
            <a:ext cx="7505609" cy="66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4"/>
              </a:lnSpc>
            </a:pP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اختاري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الإجابة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الصحيحة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:</a:t>
            </a:r>
          </a:p>
          <a:p>
            <a:pPr>
              <a:lnSpc>
                <a:spcPts val="2414"/>
              </a:lnSpc>
            </a:pPr>
            <a:r>
              <a:rPr lang="ar-SA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تحت أي نوع يندرج هذا الشعار ؟</a:t>
            </a:r>
            <a:endParaRPr lang="en-US" sz="3300" dirty="0">
              <a:solidFill>
                <a:schemeClr val="accent1">
                  <a:lumMod val="50000"/>
                </a:schemeClr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9D0E4D-FB97-B310-51FB-DFE46F0C474D}"/>
              </a:ext>
            </a:extLst>
          </p:cNvPr>
          <p:cNvGrpSpPr/>
          <p:nvPr/>
        </p:nvGrpSpPr>
        <p:grpSpPr>
          <a:xfrm>
            <a:off x="6716139" y="3373151"/>
            <a:ext cx="1849632" cy="976386"/>
            <a:chOff x="13717425" y="6134100"/>
            <a:chExt cx="3699263" cy="1952772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00A0DFF-8DA3-16F5-605E-E019E1FC193E}"/>
                </a:ext>
              </a:extLst>
            </p:cNvPr>
            <p:cNvSpPr/>
            <p:nvPr/>
          </p:nvSpPr>
          <p:spPr>
            <a:xfrm>
              <a:off x="13717425" y="6606945"/>
              <a:ext cx="3699263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المزيج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B877F16-EC01-4EC1-020E-A08A7691BFA1}"/>
                </a:ext>
              </a:extLst>
            </p:cNvPr>
            <p:cNvGrpSpPr/>
            <p:nvPr/>
          </p:nvGrpSpPr>
          <p:grpSpPr>
            <a:xfrm>
              <a:off x="15239999" y="6134100"/>
              <a:ext cx="657718" cy="679351"/>
              <a:chOff x="15239999" y="6134100"/>
              <a:chExt cx="657718" cy="679351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F9AB28DB-2F67-2557-24C9-586E089A2E6A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8E335ECC-917E-EA2E-D6FE-782F0A844FEE}"/>
                  </a:ext>
                </a:extLst>
              </p:cNvPr>
              <p:cNvSpPr txBox="1"/>
              <p:nvPr/>
            </p:nvSpPr>
            <p:spPr>
              <a:xfrm>
                <a:off x="15239999" y="6216130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أ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F89456B-585C-7352-732E-5A6C691F0592}"/>
              </a:ext>
            </a:extLst>
          </p:cNvPr>
          <p:cNvGrpSpPr/>
          <p:nvPr/>
        </p:nvGrpSpPr>
        <p:grpSpPr>
          <a:xfrm>
            <a:off x="4724871" y="3361201"/>
            <a:ext cx="1739815" cy="998585"/>
            <a:chOff x="9392234" y="6115513"/>
            <a:chExt cx="3479629" cy="1997170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092E546-0095-520E-81AD-FE564C716EEC}"/>
                </a:ext>
              </a:extLst>
            </p:cNvPr>
            <p:cNvSpPr/>
            <p:nvPr/>
          </p:nvSpPr>
          <p:spPr>
            <a:xfrm>
              <a:off x="939223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حروفي</a:t>
              </a:r>
            </a:p>
          </p:txBody>
        </p: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18CA32A5-980E-ED20-ACF3-B0ED2F1900EE}"/>
                </a:ext>
              </a:extLst>
            </p:cNvPr>
            <p:cNvGrpSpPr/>
            <p:nvPr/>
          </p:nvGrpSpPr>
          <p:grpSpPr>
            <a:xfrm>
              <a:off x="10696468" y="6115513"/>
              <a:ext cx="657718" cy="679351"/>
              <a:chOff x="15239999" y="6134100"/>
              <a:chExt cx="657718" cy="679351"/>
            </a:xfrm>
          </p:grpSpPr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3AA04C12-CE3D-70E7-039D-0BE41ED67B1E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id="{862FEB8A-1DE1-F347-CE38-AE284D1E9150}"/>
                  </a:ext>
                </a:extLst>
              </p:cNvPr>
              <p:cNvSpPr txBox="1"/>
              <p:nvPr/>
            </p:nvSpPr>
            <p:spPr>
              <a:xfrm>
                <a:off x="15239999" y="6163312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ب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F7E358B9-74FB-E461-3DCE-674EA3CB4057}"/>
              </a:ext>
            </a:extLst>
          </p:cNvPr>
          <p:cNvGrpSpPr/>
          <p:nvPr/>
        </p:nvGrpSpPr>
        <p:grpSpPr>
          <a:xfrm>
            <a:off x="2753573" y="3348781"/>
            <a:ext cx="1739815" cy="1011005"/>
            <a:chOff x="5067044" y="6090674"/>
            <a:chExt cx="3479629" cy="2022009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710E649F-08C1-8EAF-8A8A-6ED5101E2C8E}"/>
                </a:ext>
              </a:extLst>
            </p:cNvPr>
            <p:cNvSpPr/>
            <p:nvPr/>
          </p:nvSpPr>
          <p:spPr>
            <a:xfrm>
              <a:off x="506704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latin typeface="PT Bold Heading"/>
                  <a:cs typeface="PT Bold Heading" panose="02010400000000000000" pitchFamily="2" charset="-78"/>
                </a:rPr>
                <a:t>نصي </a:t>
              </a:r>
              <a:endParaRPr lang="ar-SA" sz="2475" dirty="0">
                <a:solidFill>
                  <a:srgbClr val="0033CC"/>
                </a:solidFill>
                <a:cs typeface="PT Bold Heading" panose="02010400000000000000" pitchFamily="2" charset="-78"/>
              </a:endParaRP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EDA9C1D0-D5EF-8A06-D6C7-460164E2E0A0}"/>
                </a:ext>
              </a:extLst>
            </p:cNvPr>
            <p:cNvGrpSpPr/>
            <p:nvPr/>
          </p:nvGrpSpPr>
          <p:grpSpPr>
            <a:xfrm>
              <a:off x="6408700" y="6090674"/>
              <a:ext cx="676981" cy="692875"/>
              <a:chOff x="15220736" y="6120576"/>
              <a:chExt cx="676981" cy="692875"/>
            </a:xfrm>
          </p:grpSpPr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FFBEBC5C-866E-5282-087B-4100E6ED99F0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3CBC5733-4180-6015-0A0F-9685A565B464}"/>
                  </a:ext>
                </a:extLst>
              </p:cNvPr>
              <p:cNvSpPr txBox="1"/>
              <p:nvPr/>
            </p:nvSpPr>
            <p:spPr>
              <a:xfrm>
                <a:off x="15220736" y="6120576"/>
                <a:ext cx="657717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ج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8199028D-DC24-D359-A035-960887AE220E}"/>
              </a:ext>
            </a:extLst>
          </p:cNvPr>
          <p:cNvGrpSpPr/>
          <p:nvPr/>
        </p:nvGrpSpPr>
        <p:grpSpPr>
          <a:xfrm>
            <a:off x="3427390" y="3359984"/>
            <a:ext cx="336529" cy="374642"/>
            <a:chOff x="8319632" y="5833823"/>
            <a:chExt cx="673058" cy="691854"/>
          </a:xfrm>
        </p:grpSpPr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0079C33C-063D-CA99-4EA4-084ABA7A0C4F}"/>
                </a:ext>
              </a:extLst>
            </p:cNvPr>
            <p:cNvSpPr/>
            <p:nvPr/>
          </p:nvSpPr>
          <p:spPr>
            <a:xfrm>
              <a:off x="8334971" y="5846326"/>
              <a:ext cx="657717" cy="679351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2A8D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4650F488-A3C1-94ED-A958-E42D2A067DF8}"/>
                </a:ext>
              </a:extLst>
            </p:cNvPr>
            <p:cNvSpPr txBox="1"/>
            <p:nvPr/>
          </p:nvSpPr>
          <p:spPr>
            <a:xfrm>
              <a:off x="8319632" y="5833823"/>
              <a:ext cx="65772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6"/>
                </a:lnSpc>
              </a:pPr>
              <a:r>
                <a:rPr lang="ar-SA" sz="1600" b="1" dirty="0">
                  <a:latin typeface="PT Bold Heading"/>
                  <a:cs typeface="PT Bold Heading" panose="02010400000000000000" pitchFamily="2" charset="-78"/>
                </a:rPr>
                <a:t>ج</a:t>
              </a:r>
              <a:endParaRPr lang="en-US" sz="1600" b="1" dirty="0">
                <a:latin typeface="PT Bold Heading"/>
                <a:cs typeface="PT Bold Heading" panose="02010400000000000000" pitchFamily="2" charset="-78"/>
              </a:endParaRPr>
            </a:p>
          </p:txBody>
        </p:sp>
      </p:grpSp>
      <p:sp>
        <p:nvSpPr>
          <p:cNvPr id="2" name="Freeform 20">
            <a:extLst>
              <a:ext uri="{FF2B5EF4-FFF2-40B4-BE49-F238E27FC236}">
                <a16:creationId xmlns:a16="http://schemas.microsoft.com/office/drawing/2014/main" id="{7265B1F6-E96C-F6C7-8988-D30D3046D4FA}"/>
              </a:ext>
            </a:extLst>
          </p:cNvPr>
          <p:cNvSpPr/>
          <p:nvPr/>
        </p:nvSpPr>
        <p:spPr>
          <a:xfrm>
            <a:off x="8603177" y="1030083"/>
            <a:ext cx="406256" cy="510890"/>
          </a:xfrm>
          <a:custGeom>
            <a:avLst/>
            <a:gdLst/>
            <a:ahLst/>
            <a:cxnLst/>
            <a:rect l="l" t="t" r="r" b="b"/>
            <a:pathLst>
              <a:path w="570306" h="720766">
                <a:moveTo>
                  <a:pt x="0" y="0"/>
                </a:moveTo>
                <a:lnTo>
                  <a:pt x="570305" y="0"/>
                </a:lnTo>
                <a:lnTo>
                  <a:pt x="570305" y="720766"/>
                </a:lnTo>
                <a:lnTo>
                  <a:pt x="0" y="720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1400" dirty="0">
              <a:cs typeface="PT Bold Heading" panose="02010400000000000000" pitchFamily="2" charset="-78"/>
            </a:endParaRPr>
          </a:p>
        </p:txBody>
      </p:sp>
      <p:sp>
        <p:nvSpPr>
          <p:cNvPr id="4" name="مستطيل 18">
            <a:extLst>
              <a:ext uri="{FF2B5EF4-FFF2-40B4-BE49-F238E27FC236}">
                <a16:creationId xmlns:a16="http://schemas.microsoft.com/office/drawing/2014/main" id="{2DD275C0-9FED-9612-32C9-D7889EBC9A7C}"/>
              </a:ext>
            </a:extLst>
          </p:cNvPr>
          <p:cNvSpPr/>
          <p:nvPr/>
        </p:nvSpPr>
        <p:spPr>
          <a:xfrm>
            <a:off x="5220072" y="0"/>
            <a:ext cx="3923928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مرحلي: </a:t>
            </a:r>
          </a:p>
        </p:txBody>
      </p:sp>
      <p:pic>
        <p:nvPicPr>
          <p:cNvPr id="9" name="صورة 8" descr="صورة تحتوي على رسم, زهرة, نص, توضيح&#10;&#10;تم إنشاء الوصف تلقائياً">
            <a:extLst>
              <a:ext uri="{FF2B5EF4-FFF2-40B4-BE49-F238E27FC236}">
                <a16:creationId xmlns:a16="http://schemas.microsoft.com/office/drawing/2014/main" id="{2C3063A8-BEE2-F4A2-5FD2-70DF6A471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88558"/>
            <a:ext cx="4536503" cy="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9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2066" y="916254"/>
            <a:ext cx="7505609" cy="66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4"/>
              </a:lnSpc>
            </a:pP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اختاري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الإجابة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 </a:t>
            </a:r>
            <a:r>
              <a:rPr lang="en-US" sz="3300" dirty="0" err="1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الصحيحة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:</a:t>
            </a:r>
          </a:p>
          <a:p>
            <a:pPr>
              <a:lnSpc>
                <a:spcPts val="2414"/>
              </a:lnSpc>
            </a:pPr>
            <a:r>
              <a:rPr lang="ar-SA" sz="3300" dirty="0">
                <a:solidFill>
                  <a:schemeClr val="accent1">
                    <a:lumMod val="50000"/>
                  </a:schemeClr>
                </a:solidFill>
                <a:cs typeface="PT Bold Heading" panose="02010400000000000000" pitchFamily="2" charset="-78"/>
              </a:rPr>
              <a:t>تحت أي نوع يندرج هذا الشعار ؟</a:t>
            </a:r>
            <a:endParaRPr lang="en-US" sz="3300" dirty="0">
              <a:solidFill>
                <a:schemeClr val="accent1">
                  <a:lumMod val="50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3E053D1-9170-5010-D1BB-6B677795EDAC}"/>
              </a:ext>
            </a:extLst>
          </p:cNvPr>
          <p:cNvSpPr/>
          <p:nvPr/>
        </p:nvSpPr>
        <p:spPr>
          <a:xfrm>
            <a:off x="7477426" y="4585961"/>
            <a:ext cx="601786" cy="609600"/>
          </a:xfrm>
          <a:custGeom>
            <a:avLst/>
            <a:gdLst/>
            <a:ahLst/>
            <a:cxnLst/>
            <a:rect l="l" t="t" r="r" b="b"/>
            <a:pathLst>
              <a:path w="684628" h="513471">
                <a:moveTo>
                  <a:pt x="0" y="0"/>
                </a:moveTo>
                <a:lnTo>
                  <a:pt x="684628" y="0"/>
                </a:lnTo>
                <a:lnTo>
                  <a:pt x="684628" y="513470"/>
                </a:lnTo>
                <a:lnTo>
                  <a:pt x="0" y="513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90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9D0E4D-FB97-B310-51FB-DFE46F0C474D}"/>
              </a:ext>
            </a:extLst>
          </p:cNvPr>
          <p:cNvGrpSpPr/>
          <p:nvPr/>
        </p:nvGrpSpPr>
        <p:grpSpPr>
          <a:xfrm>
            <a:off x="6716139" y="3373151"/>
            <a:ext cx="1849632" cy="976386"/>
            <a:chOff x="13717425" y="6134100"/>
            <a:chExt cx="3699263" cy="1952772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00A0DFF-8DA3-16F5-605E-E019E1FC193E}"/>
                </a:ext>
              </a:extLst>
            </p:cNvPr>
            <p:cNvSpPr/>
            <p:nvPr/>
          </p:nvSpPr>
          <p:spPr>
            <a:xfrm>
              <a:off x="13717425" y="6606945"/>
              <a:ext cx="3699263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المزيج</a:t>
              </a:r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B877F16-EC01-4EC1-020E-A08A7691BFA1}"/>
                </a:ext>
              </a:extLst>
            </p:cNvPr>
            <p:cNvGrpSpPr/>
            <p:nvPr/>
          </p:nvGrpSpPr>
          <p:grpSpPr>
            <a:xfrm>
              <a:off x="15239999" y="6134100"/>
              <a:ext cx="657718" cy="679351"/>
              <a:chOff x="15239999" y="6134100"/>
              <a:chExt cx="657718" cy="679351"/>
            </a:xfrm>
          </p:grpSpPr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F9AB28DB-2F67-2557-24C9-586E089A2E6A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8E335ECC-917E-EA2E-D6FE-782F0A844FEE}"/>
                  </a:ext>
                </a:extLst>
              </p:cNvPr>
              <p:cNvSpPr txBox="1"/>
              <p:nvPr/>
            </p:nvSpPr>
            <p:spPr>
              <a:xfrm>
                <a:off x="15239999" y="6216130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أ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F89456B-585C-7352-732E-5A6C691F0592}"/>
              </a:ext>
            </a:extLst>
          </p:cNvPr>
          <p:cNvGrpSpPr/>
          <p:nvPr/>
        </p:nvGrpSpPr>
        <p:grpSpPr>
          <a:xfrm>
            <a:off x="4724871" y="3361201"/>
            <a:ext cx="1739815" cy="998585"/>
            <a:chOff x="9392234" y="6115513"/>
            <a:chExt cx="3479629" cy="1997170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092E546-0095-520E-81AD-FE564C716EEC}"/>
                </a:ext>
              </a:extLst>
            </p:cNvPr>
            <p:cNvSpPr/>
            <p:nvPr/>
          </p:nvSpPr>
          <p:spPr>
            <a:xfrm>
              <a:off x="939223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cs typeface="PT Bold Heading" panose="02010400000000000000" pitchFamily="2" charset="-78"/>
                </a:rPr>
                <a:t>حروفي</a:t>
              </a:r>
            </a:p>
          </p:txBody>
        </p: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18CA32A5-980E-ED20-ACF3-B0ED2F1900EE}"/>
                </a:ext>
              </a:extLst>
            </p:cNvPr>
            <p:cNvGrpSpPr/>
            <p:nvPr/>
          </p:nvGrpSpPr>
          <p:grpSpPr>
            <a:xfrm>
              <a:off x="10696468" y="6115513"/>
              <a:ext cx="657718" cy="679351"/>
              <a:chOff x="15239999" y="6134100"/>
              <a:chExt cx="657718" cy="679351"/>
            </a:xfrm>
          </p:grpSpPr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3AA04C12-CE3D-70E7-039D-0BE41ED67B1E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id="{862FEB8A-1DE1-F347-CE38-AE284D1E9150}"/>
                  </a:ext>
                </a:extLst>
              </p:cNvPr>
              <p:cNvSpPr txBox="1"/>
              <p:nvPr/>
            </p:nvSpPr>
            <p:spPr>
              <a:xfrm>
                <a:off x="15239999" y="6163312"/>
                <a:ext cx="657718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ب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F7E358B9-74FB-E461-3DCE-674EA3CB4057}"/>
              </a:ext>
            </a:extLst>
          </p:cNvPr>
          <p:cNvGrpSpPr/>
          <p:nvPr/>
        </p:nvGrpSpPr>
        <p:grpSpPr>
          <a:xfrm>
            <a:off x="2753573" y="3348781"/>
            <a:ext cx="1739815" cy="1011005"/>
            <a:chOff x="5067044" y="6090674"/>
            <a:chExt cx="3479629" cy="2022009"/>
          </a:xfrm>
        </p:grpSpPr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710E649F-08C1-8EAF-8A8A-6ED5101E2C8E}"/>
                </a:ext>
              </a:extLst>
            </p:cNvPr>
            <p:cNvSpPr/>
            <p:nvPr/>
          </p:nvSpPr>
          <p:spPr>
            <a:xfrm>
              <a:off x="5067044" y="6632756"/>
              <a:ext cx="3479629" cy="1479927"/>
            </a:xfrm>
            <a:custGeom>
              <a:avLst/>
              <a:gdLst/>
              <a:ahLst/>
              <a:cxnLst/>
              <a:rect l="l" t="t" r="r" b="b"/>
              <a:pathLst>
                <a:path w="578832" h="197911">
                  <a:moveTo>
                    <a:pt x="28680" y="0"/>
                  </a:moveTo>
                  <a:lnTo>
                    <a:pt x="550152" y="0"/>
                  </a:lnTo>
                  <a:cubicBezTo>
                    <a:pt x="557759" y="0"/>
                    <a:pt x="565053" y="3022"/>
                    <a:pt x="570432" y="8400"/>
                  </a:cubicBezTo>
                  <a:cubicBezTo>
                    <a:pt x="575811" y="13779"/>
                    <a:pt x="578832" y="21074"/>
                    <a:pt x="578832" y="28680"/>
                  </a:cubicBezTo>
                  <a:lnTo>
                    <a:pt x="578832" y="169231"/>
                  </a:lnTo>
                  <a:cubicBezTo>
                    <a:pt x="578832" y="176837"/>
                    <a:pt x="575811" y="184132"/>
                    <a:pt x="570432" y="189511"/>
                  </a:cubicBezTo>
                  <a:cubicBezTo>
                    <a:pt x="565053" y="194889"/>
                    <a:pt x="557759" y="197911"/>
                    <a:pt x="550152" y="197911"/>
                  </a:cubicBezTo>
                  <a:lnTo>
                    <a:pt x="28680" y="197911"/>
                  </a:lnTo>
                  <a:cubicBezTo>
                    <a:pt x="21074" y="197911"/>
                    <a:pt x="13779" y="194889"/>
                    <a:pt x="8400" y="189511"/>
                  </a:cubicBezTo>
                  <a:cubicBezTo>
                    <a:pt x="3022" y="184132"/>
                    <a:pt x="0" y="176837"/>
                    <a:pt x="0" y="169231"/>
                  </a:cubicBezTo>
                  <a:lnTo>
                    <a:pt x="0" y="28680"/>
                  </a:lnTo>
                  <a:cubicBezTo>
                    <a:pt x="0" y="21074"/>
                    <a:pt x="3022" y="13779"/>
                    <a:pt x="8400" y="8400"/>
                  </a:cubicBezTo>
                  <a:cubicBezTo>
                    <a:pt x="13779" y="3022"/>
                    <a:pt x="21074" y="0"/>
                    <a:pt x="28680" y="0"/>
                  </a:cubicBezTo>
                  <a:close/>
                </a:path>
              </a:pathLst>
            </a:custGeom>
            <a:solidFill>
              <a:srgbClr val="A1CCD1">
                <a:alpha val="55686"/>
              </a:srgbClr>
            </a:solidFill>
            <a:ln>
              <a:noFill/>
            </a:ln>
          </p:spPr>
          <p:txBody>
            <a:bodyPr/>
            <a:lstStyle/>
            <a:p>
              <a:pPr algn="ctr" rtl="1">
                <a:lnSpc>
                  <a:spcPct val="200000"/>
                </a:lnSpc>
              </a:pPr>
              <a:r>
                <a:rPr lang="ar-SA" sz="2475" dirty="0">
                  <a:solidFill>
                    <a:srgbClr val="0033CC"/>
                  </a:solidFill>
                  <a:latin typeface="PT Bold Heading"/>
                  <a:cs typeface="PT Bold Heading" panose="02010400000000000000" pitchFamily="2" charset="-78"/>
                </a:rPr>
                <a:t>نصي </a:t>
              </a:r>
              <a:endParaRPr lang="ar-SA" sz="2475" dirty="0">
                <a:solidFill>
                  <a:srgbClr val="0033CC"/>
                </a:solidFill>
                <a:cs typeface="PT Bold Heading" panose="02010400000000000000" pitchFamily="2" charset="-78"/>
              </a:endParaRP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EDA9C1D0-D5EF-8A06-D6C7-460164E2E0A0}"/>
                </a:ext>
              </a:extLst>
            </p:cNvPr>
            <p:cNvGrpSpPr/>
            <p:nvPr/>
          </p:nvGrpSpPr>
          <p:grpSpPr>
            <a:xfrm>
              <a:off x="6408700" y="6090674"/>
              <a:ext cx="676981" cy="692875"/>
              <a:chOff x="15220736" y="6120576"/>
              <a:chExt cx="676981" cy="692875"/>
            </a:xfrm>
          </p:grpSpPr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FFBEBC5C-866E-5282-087B-4100E6ED99F0}"/>
                  </a:ext>
                </a:extLst>
              </p:cNvPr>
              <p:cNvSpPr/>
              <p:nvPr/>
            </p:nvSpPr>
            <p:spPr>
              <a:xfrm>
                <a:off x="15240000" y="6134100"/>
                <a:ext cx="657717" cy="67935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2A8D8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3CBC5733-4180-6015-0A0F-9685A565B464}"/>
                  </a:ext>
                </a:extLst>
              </p:cNvPr>
              <p:cNvSpPr txBox="1"/>
              <p:nvPr/>
            </p:nvSpPr>
            <p:spPr>
              <a:xfrm>
                <a:off x="15220736" y="6120576"/>
                <a:ext cx="657717" cy="5847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86"/>
                  </a:lnSpc>
                </a:pPr>
                <a:r>
                  <a:rPr lang="ar-SA" sz="1600" b="1" dirty="0">
                    <a:latin typeface="PT Bold Heading"/>
                    <a:cs typeface="PT Bold Heading" panose="02010400000000000000" pitchFamily="2" charset="-78"/>
                  </a:rPr>
                  <a:t>ج</a:t>
                </a:r>
                <a:endParaRPr lang="en-US" sz="1600" b="1" dirty="0">
                  <a:latin typeface="PT Bold Heading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8199028D-DC24-D359-A035-960887AE220E}"/>
              </a:ext>
            </a:extLst>
          </p:cNvPr>
          <p:cNvGrpSpPr/>
          <p:nvPr/>
        </p:nvGrpSpPr>
        <p:grpSpPr>
          <a:xfrm>
            <a:off x="3427390" y="3359984"/>
            <a:ext cx="336529" cy="374642"/>
            <a:chOff x="8319632" y="5833823"/>
            <a:chExt cx="673058" cy="691854"/>
          </a:xfrm>
        </p:grpSpPr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0079C33C-063D-CA99-4EA4-084ABA7A0C4F}"/>
                </a:ext>
              </a:extLst>
            </p:cNvPr>
            <p:cNvSpPr/>
            <p:nvPr/>
          </p:nvSpPr>
          <p:spPr>
            <a:xfrm>
              <a:off x="8334971" y="5846326"/>
              <a:ext cx="657717" cy="679351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2A8D8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4650F488-A3C1-94ED-A958-E42D2A067DF8}"/>
                </a:ext>
              </a:extLst>
            </p:cNvPr>
            <p:cNvSpPr txBox="1"/>
            <p:nvPr/>
          </p:nvSpPr>
          <p:spPr>
            <a:xfrm>
              <a:off x="8319632" y="5833823"/>
              <a:ext cx="65772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6"/>
                </a:lnSpc>
              </a:pPr>
              <a:r>
                <a:rPr lang="ar-SA" sz="1600" b="1" dirty="0">
                  <a:latin typeface="PT Bold Heading"/>
                  <a:cs typeface="PT Bold Heading" panose="02010400000000000000" pitchFamily="2" charset="-78"/>
                </a:rPr>
                <a:t>ج</a:t>
              </a:r>
              <a:endParaRPr lang="en-US" sz="1600" b="1" dirty="0">
                <a:latin typeface="PT Bold Heading"/>
                <a:cs typeface="PT Bold Heading" panose="02010400000000000000" pitchFamily="2" charset="-78"/>
              </a:endParaRPr>
            </a:p>
          </p:txBody>
        </p:sp>
      </p:grpSp>
      <p:sp>
        <p:nvSpPr>
          <p:cNvPr id="2" name="Freeform 20">
            <a:extLst>
              <a:ext uri="{FF2B5EF4-FFF2-40B4-BE49-F238E27FC236}">
                <a16:creationId xmlns:a16="http://schemas.microsoft.com/office/drawing/2014/main" id="{7265B1F6-E96C-F6C7-8988-D30D3046D4FA}"/>
              </a:ext>
            </a:extLst>
          </p:cNvPr>
          <p:cNvSpPr/>
          <p:nvPr/>
        </p:nvSpPr>
        <p:spPr>
          <a:xfrm>
            <a:off x="8603177" y="1030083"/>
            <a:ext cx="406256" cy="510890"/>
          </a:xfrm>
          <a:custGeom>
            <a:avLst/>
            <a:gdLst/>
            <a:ahLst/>
            <a:cxnLst/>
            <a:rect l="l" t="t" r="r" b="b"/>
            <a:pathLst>
              <a:path w="570306" h="720766">
                <a:moveTo>
                  <a:pt x="0" y="0"/>
                </a:moveTo>
                <a:lnTo>
                  <a:pt x="570305" y="0"/>
                </a:lnTo>
                <a:lnTo>
                  <a:pt x="570305" y="720766"/>
                </a:lnTo>
                <a:lnTo>
                  <a:pt x="0" y="720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r" rtl="1"/>
            <a:endParaRPr lang="ar-SA" sz="1400" dirty="0">
              <a:cs typeface="PT Bold Heading" panose="02010400000000000000" pitchFamily="2" charset="-78"/>
            </a:endParaRPr>
          </a:p>
        </p:txBody>
      </p:sp>
      <p:sp>
        <p:nvSpPr>
          <p:cNvPr id="4" name="مستطيل 18">
            <a:extLst>
              <a:ext uri="{FF2B5EF4-FFF2-40B4-BE49-F238E27FC236}">
                <a16:creationId xmlns:a16="http://schemas.microsoft.com/office/drawing/2014/main" id="{2DD275C0-9FED-9612-32C9-D7889EBC9A7C}"/>
              </a:ext>
            </a:extLst>
          </p:cNvPr>
          <p:cNvSpPr/>
          <p:nvPr/>
        </p:nvSpPr>
        <p:spPr>
          <a:xfrm>
            <a:off x="5220072" y="0"/>
            <a:ext cx="3923928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مرحلي: </a:t>
            </a:r>
          </a:p>
        </p:txBody>
      </p:sp>
      <p:pic>
        <p:nvPicPr>
          <p:cNvPr id="9" name="صورة 8" descr="صورة تحتوي على رسم, زهرة, نص, توضيح&#10;&#10;تم إنشاء الوصف تلقائياً">
            <a:extLst>
              <a:ext uri="{FF2B5EF4-FFF2-40B4-BE49-F238E27FC236}">
                <a16:creationId xmlns:a16="http://schemas.microsoft.com/office/drawing/2014/main" id="{2C3063A8-BEE2-F4A2-5FD2-70DF6A471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88558"/>
            <a:ext cx="4536503" cy="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E21A262-5FA8-78D8-AC62-2C5C7458A99D}"/>
              </a:ext>
            </a:extLst>
          </p:cNvPr>
          <p:cNvSpPr/>
          <p:nvPr/>
        </p:nvSpPr>
        <p:spPr>
          <a:xfrm>
            <a:off x="3923814" y="332656"/>
            <a:ext cx="522018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2"/>
                </a:solidFill>
              </a:rPr>
              <a:t>استراتيجية: ورقة الدقيقة الواحدة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A9965DC-AE2D-3B6D-CEB5-35F005D42712}"/>
              </a:ext>
            </a:extLst>
          </p:cNvPr>
          <p:cNvSpPr txBox="1"/>
          <p:nvPr/>
        </p:nvSpPr>
        <p:spPr bwMode="auto">
          <a:xfrm>
            <a:off x="2321851" y="1556792"/>
            <a:ext cx="68347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chemeClr val="accent1"/>
                </a:solidFill>
              </a:rPr>
              <a:t>- ما أهم نقطة </a:t>
            </a:r>
            <a:r>
              <a:rPr lang="ar-SA" sz="3200" b="1" dirty="0">
                <a:solidFill>
                  <a:srgbClr val="FF0000"/>
                </a:solidFill>
              </a:rPr>
              <a:t>تعلمتها </a:t>
            </a:r>
            <a:r>
              <a:rPr lang="ar-SA" sz="3200" b="1" dirty="0">
                <a:solidFill>
                  <a:schemeClr val="accent1"/>
                </a:solidFill>
              </a:rPr>
              <a:t>في الدرس؟</a:t>
            </a:r>
          </a:p>
          <a:p>
            <a:endParaRPr lang="ar-SA" sz="3200" b="1" dirty="0">
              <a:solidFill>
                <a:schemeClr val="accent1"/>
              </a:solidFill>
            </a:endParaRPr>
          </a:p>
          <a:p>
            <a:endParaRPr lang="ar-SA" sz="3200" b="1" dirty="0">
              <a:solidFill>
                <a:schemeClr val="accent1"/>
              </a:solidFill>
            </a:endParaRPr>
          </a:p>
          <a:p>
            <a:r>
              <a:rPr lang="ar-SA" sz="3200" b="1" dirty="0">
                <a:solidFill>
                  <a:schemeClr val="accent1"/>
                </a:solidFill>
              </a:rPr>
              <a:t>- ما السؤال الذي لا يزال </a:t>
            </a:r>
            <a:r>
              <a:rPr lang="ar-SA" sz="3200" b="1" dirty="0">
                <a:solidFill>
                  <a:srgbClr val="FF0000"/>
                </a:solidFill>
              </a:rPr>
              <a:t>لديك</a:t>
            </a:r>
            <a:r>
              <a:rPr lang="ar-SA" sz="3200" b="1" dirty="0">
                <a:solidFill>
                  <a:schemeClr val="accent1"/>
                </a:solidFill>
              </a:rPr>
              <a:t> بدون إجابة؟ </a:t>
            </a:r>
            <a:endParaRPr lang="ar-SA" sz="3200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F7A01A02-40C0-47A1-485D-EE2D26E359E1}"/>
              </a:ext>
            </a:extLst>
          </p:cNvPr>
          <p:cNvSpPr txBox="1">
            <a:spLocks/>
          </p:cNvSpPr>
          <p:nvPr/>
        </p:nvSpPr>
        <p:spPr>
          <a:xfrm>
            <a:off x="3646390" y="2480416"/>
            <a:ext cx="6272454" cy="3855876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marL="191986" indent="-191986" algn="l" defTabSz="767942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575957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lang="en-US" sz="17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959928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1343899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1727870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lang="en-US" sz="13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2111841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813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784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755" indent="-191986" algn="l" defTabSz="767942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SA" sz="2700" b="1" dirty="0"/>
              <a:t>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BA8847-B3AB-260B-ECFD-BBB747E5D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15404"/>
            <a:ext cx="242088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25873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AD8D86-CAF7-C5A2-580F-B34DE1526B40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887794"/>
            <a:ext cx="7606208" cy="17281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rtl="1"/>
            <a:r>
              <a:rPr lang="ar-SA" sz="2800" dirty="0">
                <a:solidFill>
                  <a:schemeClr val="tx2"/>
                </a:solidFill>
              </a:rPr>
              <a:t>شكرًا لإنصاتكن و مشاركتكن ..</a:t>
            </a: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</a:t>
            </a:r>
            <a:b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800" dirty="0">
                <a:solidFill>
                  <a:schemeClr val="tx2"/>
                </a:solidFill>
              </a:rPr>
              <a:t> </a:t>
            </a:r>
            <a:br>
              <a:rPr lang="ar-SA" sz="2800" dirty="0">
                <a:solidFill>
                  <a:schemeClr val="tx2"/>
                </a:solidFill>
              </a:rPr>
            </a:br>
            <a:r>
              <a:rPr lang="ar-SA" sz="2800" dirty="0">
                <a:solidFill>
                  <a:schemeClr val="tx2"/>
                </a:solidFill>
              </a:rPr>
              <a:t>و تزداد سعادتنا عندما تشاركوننا بآرائكن.. إذا كان لديكن أي أفكار أو ملاحظات لا تترددن بكتابتها و طرحها  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8CA9C20-A9C3-B333-3265-4C350EA1F66B}"/>
              </a:ext>
            </a:extLst>
          </p:cNvPr>
          <p:cNvSpPr>
            <a:spLocks/>
          </p:cNvSpPr>
          <p:nvPr/>
        </p:nvSpPr>
        <p:spPr bwMode="auto">
          <a:xfrm>
            <a:off x="5715564" y="3610547"/>
            <a:ext cx="814211" cy="1037150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108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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76FF7ED-CE09-2D47-3A2C-5698175D6C1A}"/>
              </a:ext>
            </a:extLst>
          </p:cNvPr>
          <p:cNvSpPr>
            <a:spLocks/>
          </p:cNvSpPr>
          <p:nvPr/>
        </p:nvSpPr>
        <p:spPr bwMode="auto">
          <a:xfrm>
            <a:off x="4179806" y="3976026"/>
            <a:ext cx="814211" cy="1037150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108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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9DE19BA4-3753-9364-FA1C-847748E6F253}"/>
              </a:ext>
            </a:extLst>
          </p:cNvPr>
          <p:cNvSpPr>
            <a:spLocks/>
          </p:cNvSpPr>
          <p:nvPr/>
        </p:nvSpPr>
        <p:spPr bwMode="auto">
          <a:xfrm>
            <a:off x="2668430" y="3581781"/>
            <a:ext cx="814211" cy="1037150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108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</a:t>
            </a:r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837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1845129" y="1020399"/>
            <a:ext cx="5453743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استراتيجية التذكر</a:t>
            </a:r>
            <a:endParaRPr lang="en-US" sz="24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5FD367D-DEF0-3A04-7772-FBED0A7468B2}"/>
              </a:ext>
            </a:extLst>
          </p:cNvPr>
          <p:cNvSpPr txBox="1"/>
          <p:nvPr/>
        </p:nvSpPr>
        <p:spPr>
          <a:xfrm>
            <a:off x="3390185" y="1783060"/>
            <a:ext cx="50138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 rtl="0">
              <a:buClr>
                <a:srgbClr val="000000"/>
              </a:buClr>
            </a:pPr>
            <a:r>
              <a:rPr lang="ar-SA" sz="3600" b="1" kern="0" dirty="0">
                <a:solidFill>
                  <a:srgbClr val="231F20"/>
                </a:solidFill>
                <a:latin typeface="Abdo Logo" panose="02000500030000020004" pitchFamily="2" charset="-78"/>
                <a:cs typeface="Abdo Logo" panose="02000500030000020004" pitchFamily="2" charset="-78"/>
                <a:sym typeface="Arial"/>
              </a:rPr>
              <a:t>من خلال استراتيجية التذكر    </a:t>
            </a:r>
          </a:p>
          <a:p>
            <a:pPr algn="ctr" defTabSz="914378" rtl="0">
              <a:buClr>
                <a:srgbClr val="000000"/>
              </a:buClr>
            </a:pPr>
            <a:r>
              <a:rPr lang="ar-SA" sz="3600" b="1" kern="0" dirty="0">
                <a:solidFill>
                  <a:srgbClr val="231F20"/>
                </a:solidFill>
                <a:latin typeface="Abdo Logo" panose="02000500030000020004" pitchFamily="2" charset="-78"/>
                <a:cs typeface="Abdo Logo" panose="02000500030000020004" pitchFamily="2" charset="-78"/>
                <a:sym typeface="Arial"/>
              </a:rPr>
              <a:t>على ماذا تعرفنا في الدرس السابق ؟</a:t>
            </a:r>
          </a:p>
        </p:txBody>
      </p:sp>
      <p:pic>
        <p:nvPicPr>
          <p:cNvPr id="6" name="صورة 5" descr="صورة تحتوي على قصاصة فنية, الرسومات, رمز, الأصفر&#10;&#10;تم إنشاء الوصف تلقائياً">
            <a:extLst>
              <a:ext uri="{FF2B5EF4-FFF2-40B4-BE49-F238E27FC236}">
                <a16:creationId xmlns:a16="http://schemas.microsoft.com/office/drawing/2014/main" id="{3FC35764-5BF5-8C6D-C869-DAC13ABB9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6" y="1909750"/>
            <a:ext cx="3927852" cy="39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16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174356" y="307256"/>
            <a:ext cx="3954244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اثارة للتفكير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5FD367D-DEF0-3A04-7772-FBED0A7468B2}"/>
              </a:ext>
            </a:extLst>
          </p:cNvPr>
          <p:cNvSpPr txBox="1"/>
          <p:nvPr/>
        </p:nvSpPr>
        <p:spPr>
          <a:xfrm>
            <a:off x="467544" y="2630488"/>
            <a:ext cx="50138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 rtl="0">
              <a:buClr>
                <a:srgbClr val="000000"/>
              </a:buClr>
            </a:pPr>
            <a:r>
              <a:rPr lang="ar-SA" sz="3600" b="1" kern="0" dirty="0">
                <a:solidFill>
                  <a:schemeClr val="accent6">
                    <a:lumMod val="50000"/>
                  </a:schemeClr>
                </a:solidFill>
                <a:latin typeface="Abdo Logo" panose="02000500030000020004" pitchFamily="2" charset="-78"/>
                <a:cs typeface="Abdo Logo" panose="02000500030000020004" pitchFamily="2" charset="-78"/>
                <a:sym typeface="Arial"/>
              </a:rPr>
              <a:t>هل يمكنك ذكر الفرق  بين :</a:t>
            </a:r>
          </a:p>
          <a:p>
            <a:pPr algn="ctr" defTabSz="914378" rtl="0">
              <a:buClr>
                <a:srgbClr val="000000"/>
              </a:buClr>
            </a:pPr>
            <a:r>
              <a:rPr lang="ar-SA" sz="3600" b="1" kern="0" dirty="0">
                <a:solidFill>
                  <a:schemeClr val="accent6">
                    <a:lumMod val="50000"/>
                  </a:schemeClr>
                </a:solidFill>
                <a:latin typeface="Abdo Logo" panose="02000500030000020004" pitchFamily="2" charset="-78"/>
                <a:cs typeface="Abdo Logo" panose="02000500030000020004" pitchFamily="2" charset="-78"/>
                <a:sym typeface="Arial"/>
              </a:rPr>
              <a:t>الهوية المرئية </a:t>
            </a:r>
          </a:p>
          <a:p>
            <a:pPr algn="ctr" defTabSz="914378" rtl="0">
              <a:buClr>
                <a:srgbClr val="000000"/>
              </a:buClr>
            </a:pPr>
            <a:r>
              <a:rPr lang="ar-SA" sz="3600" b="1" kern="0" dirty="0">
                <a:solidFill>
                  <a:schemeClr val="accent6">
                    <a:lumMod val="50000"/>
                  </a:schemeClr>
                </a:solidFill>
                <a:latin typeface="Abdo Logo" panose="02000500030000020004" pitchFamily="2" charset="-78"/>
                <a:cs typeface="Abdo Logo" panose="02000500030000020004" pitchFamily="2" charset="-78"/>
                <a:sym typeface="Arial"/>
              </a:rPr>
              <a:t>الهوية التجارية </a:t>
            </a:r>
          </a:p>
          <a:p>
            <a:pPr algn="ctr" defTabSz="914378" rtl="0">
              <a:buClr>
                <a:srgbClr val="000000"/>
              </a:buClr>
            </a:pPr>
            <a:r>
              <a:rPr lang="ar-SA" sz="3600" b="1" kern="0" dirty="0">
                <a:solidFill>
                  <a:schemeClr val="accent6">
                    <a:lumMod val="50000"/>
                  </a:schemeClr>
                </a:solidFill>
                <a:latin typeface="Abdo Logo" panose="02000500030000020004" pitchFamily="2" charset="-78"/>
                <a:cs typeface="Abdo Logo" panose="02000500030000020004" pitchFamily="2" charset="-78"/>
                <a:sym typeface="Arial"/>
              </a:rPr>
              <a:t>الشعار </a:t>
            </a:r>
          </a:p>
        </p:txBody>
      </p:sp>
      <p:pic>
        <p:nvPicPr>
          <p:cNvPr id="6" name="صورة 5" descr="صورة تحتوي على قصاصة فنية, الرسومات, رمز, الأصفر&#10;&#10;تم إنشاء الوصف تلقائياً">
            <a:extLst>
              <a:ext uri="{FF2B5EF4-FFF2-40B4-BE49-F238E27FC236}">
                <a16:creationId xmlns:a16="http://schemas.microsoft.com/office/drawing/2014/main" id="{3FC35764-5BF5-8C6D-C869-DAC13ABB9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3927852" cy="3927852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2FF9FC2-2B51-E5BB-C603-B683C7652A3A}"/>
              </a:ext>
            </a:extLst>
          </p:cNvPr>
          <p:cNvSpPr/>
          <p:nvPr/>
        </p:nvSpPr>
        <p:spPr>
          <a:xfrm>
            <a:off x="5223044" y="1235867"/>
            <a:ext cx="3954244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تحـــــــــــــــــدي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1580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A32EBC7-F4D3-25C6-4073-4AF7CEE911F8}"/>
              </a:ext>
            </a:extLst>
          </p:cNvPr>
          <p:cNvSpPr/>
          <p:nvPr/>
        </p:nvSpPr>
        <p:spPr>
          <a:xfrm>
            <a:off x="617756" y="2564904"/>
            <a:ext cx="3954244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الهوية التجارية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D39DC311-2386-3215-B310-A77A2761BFA5}"/>
              </a:ext>
            </a:extLst>
          </p:cNvPr>
          <p:cNvSpPr/>
          <p:nvPr/>
        </p:nvSpPr>
        <p:spPr>
          <a:xfrm>
            <a:off x="4431959" y="3423485"/>
            <a:ext cx="3954244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الهوية المرئية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2AA045F-C63A-C1C5-1757-F74433FF5F0B}"/>
              </a:ext>
            </a:extLst>
          </p:cNvPr>
          <p:cNvSpPr/>
          <p:nvPr/>
        </p:nvSpPr>
        <p:spPr>
          <a:xfrm>
            <a:off x="395536" y="4293096"/>
            <a:ext cx="3954244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الشعار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8577459-5C38-A0D6-3CAB-50DF6BE55A8E}"/>
              </a:ext>
            </a:extLst>
          </p:cNvPr>
          <p:cNvSpPr/>
          <p:nvPr/>
        </p:nvSpPr>
        <p:spPr>
          <a:xfrm>
            <a:off x="2699792" y="216496"/>
            <a:ext cx="640871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رتبيها من حيث العلاقة :</a:t>
            </a:r>
          </a:p>
        </p:txBody>
      </p:sp>
    </p:spTree>
    <p:extLst>
      <p:ext uri="{BB962C8B-B14F-4D97-AF65-F5344CB8AC3E}">
        <p14:creationId xmlns:p14="http://schemas.microsoft.com/office/powerpoint/2010/main" val="21448632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1845128" y="1052736"/>
            <a:ext cx="5453743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عنوان الدرس :</a:t>
            </a:r>
            <a:endParaRPr lang="en-US" sz="24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791A56D2-254D-C01C-6AD2-E5A65FD0064D}"/>
              </a:ext>
            </a:extLst>
          </p:cNvPr>
          <p:cNvSpPr/>
          <p:nvPr/>
        </p:nvSpPr>
        <p:spPr>
          <a:xfrm>
            <a:off x="1845127" y="3402443"/>
            <a:ext cx="5453743" cy="466010"/>
          </a:xfrm>
          <a:prstGeom prst="roundRect">
            <a:avLst>
              <a:gd name="adj" fmla="val 50000"/>
            </a:avLst>
          </a:prstGeom>
          <a:solidFill>
            <a:srgbClr val="F4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الشعار , خصائصه ,انواعه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7512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E21A262-5FA8-78D8-AC62-2C5C7458A99D}"/>
              </a:ext>
            </a:extLst>
          </p:cNvPr>
          <p:cNvSpPr/>
          <p:nvPr/>
        </p:nvSpPr>
        <p:spPr>
          <a:xfrm>
            <a:off x="3779912" y="332656"/>
            <a:ext cx="5364088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2"/>
                </a:solidFill>
              </a:rPr>
              <a:t>الأهداف 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F035138-4224-4A75-0962-BD72B33FE599}"/>
              </a:ext>
            </a:extLst>
          </p:cNvPr>
          <p:cNvGrpSpPr/>
          <p:nvPr/>
        </p:nvGrpSpPr>
        <p:grpSpPr>
          <a:xfrm>
            <a:off x="3204407" y="1774449"/>
            <a:ext cx="5040001" cy="724886"/>
            <a:chOff x="3904111" y="2219812"/>
            <a:chExt cx="3421942" cy="724886"/>
          </a:xfrm>
          <a:solidFill>
            <a:srgbClr val="F4A2DB"/>
          </a:solidFill>
        </p:grpSpPr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83A8A438-57E2-0C4B-BD54-6AFFA9B3F8B7}"/>
                </a:ext>
              </a:extLst>
            </p:cNvPr>
            <p:cNvGrpSpPr/>
            <p:nvPr/>
          </p:nvGrpSpPr>
          <p:grpSpPr>
            <a:xfrm>
              <a:off x="3904111" y="2219812"/>
              <a:ext cx="3421941" cy="724886"/>
              <a:chOff x="1506828" y="650383"/>
              <a:chExt cx="9195515" cy="2215166"/>
            </a:xfrm>
            <a:grpFill/>
          </p:grpSpPr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98BFF741-8475-4101-3717-42F02362B125}"/>
                  </a:ext>
                </a:extLst>
              </p:cNvPr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Oval 20">
                <a:extLst>
                  <a:ext uri="{FF2B5EF4-FFF2-40B4-BE49-F238E27FC236}">
                    <a16:creationId xmlns:a16="http://schemas.microsoft.com/office/drawing/2014/main" id="{D09FCF05-C7A6-5BDB-F841-2D2351E9F654}"/>
                  </a:ext>
                </a:extLst>
              </p:cNvPr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1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0537D080-7BBA-99A3-7530-4E9BCEA49F2F}"/>
                </a:ext>
              </a:extLst>
            </p:cNvPr>
            <p:cNvSpPr/>
            <p:nvPr/>
          </p:nvSpPr>
          <p:spPr>
            <a:xfrm>
              <a:off x="3961622" y="2257002"/>
              <a:ext cx="709310" cy="623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100" b="1" dirty="0">
                <a:solidFill>
                  <a:schemeClr val="accent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F27082B0-8C30-E8A3-5435-D646335E69C6}"/>
                </a:ext>
              </a:extLst>
            </p:cNvPr>
            <p:cNvSpPr/>
            <p:nvPr/>
          </p:nvSpPr>
          <p:spPr>
            <a:xfrm>
              <a:off x="4941789" y="2332578"/>
              <a:ext cx="23842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rtl="1"/>
              <a:r>
                <a:rPr lang="ar-SA" sz="2400" b="1" dirty="0">
                  <a:solidFill>
                    <a:schemeClr val="tx1"/>
                  </a:solidFill>
                </a:rPr>
                <a:t>التعرف على مفهوم الشعار 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6945909-0FD8-1A56-E1E7-26BDACAD956D}"/>
              </a:ext>
            </a:extLst>
          </p:cNvPr>
          <p:cNvGrpSpPr/>
          <p:nvPr/>
        </p:nvGrpSpPr>
        <p:grpSpPr>
          <a:xfrm>
            <a:off x="3204408" y="3784234"/>
            <a:ext cx="5040000" cy="724886"/>
            <a:chOff x="3904111" y="4229597"/>
            <a:chExt cx="3421941" cy="724886"/>
          </a:xfrm>
        </p:grpSpPr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670696FB-F3AC-4DFD-97F8-1EB5CA107058}"/>
                </a:ext>
              </a:extLst>
            </p:cNvPr>
            <p:cNvGrpSpPr/>
            <p:nvPr/>
          </p:nvGrpSpPr>
          <p:grpSpPr>
            <a:xfrm>
              <a:off x="3904111" y="4229597"/>
              <a:ext cx="3421941" cy="724886"/>
              <a:chOff x="1506829" y="650384"/>
              <a:chExt cx="9195514" cy="2215165"/>
            </a:xfrm>
            <a:solidFill>
              <a:srgbClr val="2FD9B5">
                <a:alpha val="50000"/>
              </a:srgbClr>
            </a:solidFill>
          </p:grpSpPr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11B7A6D-1D68-600C-DF21-04B166176BDC}"/>
                  </a:ext>
                </a:extLst>
              </p:cNvPr>
              <p:cNvSpPr/>
              <p:nvPr/>
            </p:nvSpPr>
            <p:spPr>
              <a:xfrm>
                <a:off x="1506829" y="650384"/>
                <a:ext cx="9195514" cy="2215165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Oval 35">
                <a:extLst>
                  <a:ext uri="{FF2B5EF4-FFF2-40B4-BE49-F238E27FC236}">
                    <a16:creationId xmlns:a16="http://schemas.microsoft.com/office/drawing/2014/main" id="{7803E764-7D57-95B4-B056-D5C70425A4AE}"/>
                  </a:ext>
                </a:extLst>
              </p:cNvPr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100" b="1" dirty="0">
                    <a:solidFill>
                      <a:schemeClr val="accent4"/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endParaRPr lang="en-US" sz="2100" b="1" dirty="0">
                  <a:solidFill>
                    <a:schemeClr val="accent4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CC04E1E3-35C3-A0A0-58F6-307CA49765D0}"/>
                </a:ext>
              </a:extLst>
            </p:cNvPr>
            <p:cNvSpPr/>
            <p:nvPr/>
          </p:nvSpPr>
          <p:spPr>
            <a:xfrm>
              <a:off x="3993468" y="4282616"/>
              <a:ext cx="709310" cy="6237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100" b="1" dirty="0">
                <a:solidFill>
                  <a:schemeClr val="accent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633D1DA-492C-10D7-8B1A-F0BD8E164097}"/>
              </a:ext>
            </a:extLst>
          </p:cNvPr>
          <p:cNvGrpSpPr/>
          <p:nvPr/>
        </p:nvGrpSpPr>
        <p:grpSpPr>
          <a:xfrm>
            <a:off x="-432246" y="2780928"/>
            <a:ext cx="8581232" cy="1492162"/>
            <a:chOff x="-822568" y="2492265"/>
            <a:chExt cx="8581232" cy="1492162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8E3BE65-7BFF-2A11-6B4C-17AE3F083C30}"/>
                </a:ext>
              </a:extLst>
            </p:cNvPr>
            <p:cNvGrpSpPr/>
            <p:nvPr/>
          </p:nvGrpSpPr>
          <p:grpSpPr>
            <a:xfrm>
              <a:off x="636184" y="2492265"/>
              <a:ext cx="5040000" cy="724886"/>
              <a:chOff x="1712660" y="3233065"/>
              <a:chExt cx="3421941" cy="724886"/>
            </a:xfrm>
          </p:grpSpPr>
          <p:grpSp>
            <p:nvGrpSpPr>
              <p:cNvPr id="24" name="Group 37">
                <a:extLst>
                  <a:ext uri="{FF2B5EF4-FFF2-40B4-BE49-F238E27FC236}">
                    <a16:creationId xmlns:a16="http://schemas.microsoft.com/office/drawing/2014/main" id="{780B7570-5ED4-5915-76E2-A284C443FADB}"/>
                  </a:ext>
                </a:extLst>
              </p:cNvPr>
              <p:cNvGrpSpPr/>
              <p:nvPr/>
            </p:nvGrpSpPr>
            <p:grpSpPr>
              <a:xfrm flipH="1">
                <a:off x="1712660" y="3233065"/>
                <a:ext cx="3421941" cy="724886"/>
                <a:chOff x="1506828" y="650383"/>
                <a:chExt cx="9195515" cy="2215166"/>
              </a:xfrm>
              <a:solidFill>
                <a:schemeClr val="accent6">
                  <a:lumMod val="75000"/>
                  <a:alpha val="50000"/>
                </a:schemeClr>
              </a:solidFill>
            </p:grpSpPr>
            <p:sp>
              <p:nvSpPr>
                <p:cNvPr id="26" name="Freeform 39">
                  <a:extLst>
                    <a:ext uri="{FF2B5EF4-FFF2-40B4-BE49-F238E27FC236}">
                      <a16:creationId xmlns:a16="http://schemas.microsoft.com/office/drawing/2014/main" id="{6A3F2166-6C07-F7CF-853A-8205C98AE426}"/>
                    </a:ext>
                  </a:extLst>
                </p:cNvPr>
                <p:cNvSpPr/>
                <p:nvPr/>
              </p:nvSpPr>
              <p:spPr>
                <a:xfrm>
                  <a:off x="1506828" y="650383"/>
                  <a:ext cx="9195515" cy="2215166"/>
                </a:xfrm>
                <a:custGeom>
                  <a:avLst/>
                  <a:gdLst>
                    <a:gd name="connsiteX0" fmla="*/ 1107583 w 9195515"/>
                    <a:gd name="connsiteY0" fmla="*/ 0 h 2215166"/>
                    <a:gd name="connsiteX1" fmla="*/ 1890762 w 9195515"/>
                    <a:gd name="connsiteY1" fmla="*/ 324404 h 2215166"/>
                    <a:gd name="connsiteX2" fmla="*/ 1893527 w 9195515"/>
                    <a:gd name="connsiteY2" fmla="*/ 327755 h 2215166"/>
                    <a:gd name="connsiteX3" fmla="*/ 1910318 w 9195515"/>
                    <a:gd name="connsiteY3" fmla="*/ 342637 h 2215166"/>
                    <a:gd name="connsiteX4" fmla="*/ 2636331 w 9195515"/>
                    <a:gd name="connsiteY4" fmla="*/ 969406 h 2215166"/>
                    <a:gd name="connsiteX5" fmla="*/ 3387497 w 9195515"/>
                    <a:gd name="connsiteY5" fmla="*/ 252262 h 2215166"/>
                    <a:gd name="connsiteX6" fmla="*/ 3431297 w 9195515"/>
                    <a:gd name="connsiteY6" fmla="*/ 219439 h 2215166"/>
                    <a:gd name="connsiteX7" fmla="*/ 3503543 w 9195515"/>
                    <a:gd name="connsiteY7" fmla="*/ 159831 h 2215166"/>
                    <a:gd name="connsiteX8" fmla="*/ 4026793 w 9195515"/>
                    <a:gd name="connsiteY8" fmla="*/ 0 h 2215166"/>
                    <a:gd name="connsiteX9" fmla="*/ 8259652 w 9195515"/>
                    <a:gd name="connsiteY9" fmla="*/ 0 h 2215166"/>
                    <a:gd name="connsiteX10" fmla="*/ 9195515 w 9195515"/>
                    <a:gd name="connsiteY10" fmla="*/ 935863 h 2215166"/>
                    <a:gd name="connsiteX11" fmla="*/ 9195515 w 9195515"/>
                    <a:gd name="connsiteY11" fmla="*/ 1279303 h 2215166"/>
                    <a:gd name="connsiteX12" fmla="*/ 8259652 w 9195515"/>
                    <a:gd name="connsiteY12" fmla="*/ 2215166 h 2215166"/>
                    <a:gd name="connsiteX13" fmla="*/ 4026793 w 9195515"/>
                    <a:gd name="connsiteY13" fmla="*/ 2215166 h 2215166"/>
                    <a:gd name="connsiteX14" fmla="*/ 3503543 w 9195515"/>
                    <a:gd name="connsiteY14" fmla="*/ 2055335 h 2215166"/>
                    <a:gd name="connsiteX15" fmla="*/ 3461153 w 9195515"/>
                    <a:gd name="connsiteY15" fmla="*/ 2020360 h 2215166"/>
                    <a:gd name="connsiteX16" fmla="*/ 3387438 w 9195515"/>
                    <a:gd name="connsiteY16" fmla="*/ 1972233 h 2215166"/>
                    <a:gd name="connsiteX17" fmla="*/ 2662533 w 9195515"/>
                    <a:gd name="connsiteY17" fmla="*/ 1275952 h 2215166"/>
                    <a:gd name="connsiteX18" fmla="*/ 1944356 w 9195515"/>
                    <a:gd name="connsiteY18" fmla="*/ 1835839 h 2215166"/>
                    <a:gd name="connsiteX19" fmla="*/ 1906250 w 9195515"/>
                    <a:gd name="connsiteY19" fmla="*/ 1871991 h 2215166"/>
                    <a:gd name="connsiteX20" fmla="*/ 1890762 w 9195515"/>
                    <a:gd name="connsiteY20" fmla="*/ 1890762 h 2215166"/>
                    <a:gd name="connsiteX21" fmla="*/ 1107583 w 9195515"/>
                    <a:gd name="connsiteY21" fmla="*/ 2215166 h 2215166"/>
                    <a:gd name="connsiteX22" fmla="*/ 0 w 9195515"/>
                    <a:gd name="connsiteY22" fmla="*/ 1107583 h 2215166"/>
                    <a:gd name="connsiteX23" fmla="*/ 1107583 w 9195515"/>
                    <a:gd name="connsiteY23" fmla="*/ 0 h 221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195515" h="2215166">
                      <a:moveTo>
                        <a:pt x="1107583" y="0"/>
                      </a:moveTo>
                      <a:cubicBezTo>
                        <a:pt x="1413434" y="0"/>
                        <a:pt x="1690329" y="123971"/>
                        <a:pt x="1890762" y="324404"/>
                      </a:cubicBezTo>
                      <a:lnTo>
                        <a:pt x="1893527" y="327755"/>
                      </a:lnTo>
                      <a:lnTo>
                        <a:pt x="1910318" y="342637"/>
                      </a:lnTo>
                      <a:cubicBezTo>
                        <a:pt x="2138377" y="564106"/>
                        <a:pt x="2341280" y="975490"/>
                        <a:pt x="2636331" y="969406"/>
                      </a:cubicBezTo>
                      <a:cubicBezTo>
                        <a:pt x="2882207" y="964336"/>
                        <a:pt x="3086413" y="507771"/>
                        <a:pt x="3387497" y="252262"/>
                      </a:cubicBezTo>
                      <a:lnTo>
                        <a:pt x="3431297" y="219439"/>
                      </a:lnTo>
                      <a:lnTo>
                        <a:pt x="3503543" y="159831"/>
                      </a:lnTo>
                      <a:cubicBezTo>
                        <a:pt x="3652908" y="58922"/>
                        <a:pt x="3832970" y="0"/>
                        <a:pt x="4026793" y="0"/>
                      </a:cubicBezTo>
                      <a:lnTo>
                        <a:pt x="8259652" y="0"/>
                      </a:lnTo>
                      <a:cubicBezTo>
                        <a:pt x="8776515" y="0"/>
                        <a:pt x="9195515" y="419000"/>
                        <a:pt x="9195515" y="935863"/>
                      </a:cubicBezTo>
                      <a:lnTo>
                        <a:pt x="9195515" y="1279303"/>
                      </a:lnTo>
                      <a:cubicBezTo>
                        <a:pt x="9195515" y="1796166"/>
                        <a:pt x="8776515" y="2215166"/>
                        <a:pt x="8259652" y="2215166"/>
                      </a:cubicBezTo>
                      <a:lnTo>
                        <a:pt x="4026793" y="2215166"/>
                      </a:lnTo>
                      <a:cubicBezTo>
                        <a:pt x="3832970" y="2215166"/>
                        <a:pt x="3652908" y="2156244"/>
                        <a:pt x="3503543" y="2055335"/>
                      </a:cubicBezTo>
                      <a:lnTo>
                        <a:pt x="3461153" y="2020360"/>
                      </a:lnTo>
                      <a:lnTo>
                        <a:pt x="3387438" y="1972233"/>
                      </a:lnTo>
                      <a:cubicBezTo>
                        <a:pt x="3110503" y="1753314"/>
                        <a:pt x="2916085" y="1275952"/>
                        <a:pt x="2662533" y="1275952"/>
                      </a:cubicBezTo>
                      <a:cubicBezTo>
                        <a:pt x="2437153" y="1275952"/>
                        <a:pt x="2164147" y="1616555"/>
                        <a:pt x="1944356" y="1835839"/>
                      </a:cubicBezTo>
                      <a:lnTo>
                        <a:pt x="1906250" y="1871991"/>
                      </a:lnTo>
                      <a:lnTo>
                        <a:pt x="1890762" y="1890762"/>
                      </a:lnTo>
                      <a:cubicBezTo>
                        <a:pt x="1690329" y="2091196"/>
                        <a:pt x="1413434" y="2215166"/>
                        <a:pt x="1107583" y="2215166"/>
                      </a:cubicBezTo>
                      <a:cubicBezTo>
                        <a:pt x="495882" y="2215166"/>
                        <a:pt x="0" y="1719284"/>
                        <a:pt x="0" y="1107583"/>
                      </a:cubicBezTo>
                      <a:cubicBezTo>
                        <a:pt x="0" y="495882"/>
                        <a:pt x="495882" y="0"/>
                        <a:pt x="11075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Oval 40">
                  <a:extLst>
                    <a:ext uri="{FF2B5EF4-FFF2-40B4-BE49-F238E27FC236}">
                      <a16:creationId xmlns:a16="http://schemas.microsoft.com/office/drawing/2014/main" id="{5BC09B90-D3E2-6705-8E18-42AD8FD712E9}"/>
                    </a:ext>
                  </a:extLst>
                </p:cNvPr>
                <p:cNvSpPr/>
                <p:nvPr/>
              </p:nvSpPr>
              <p:spPr>
                <a:xfrm>
                  <a:off x="1661374" y="804929"/>
                  <a:ext cx="1906074" cy="19060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2100" b="1" dirty="0">
                      <a:solidFill>
                        <a:schemeClr val="accent3"/>
                      </a:solidFill>
                      <a:latin typeface="Calibri" panose="020F050202020403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</a:t>
                  </a:r>
                  <a:endParaRPr lang="en-US" sz="2100" b="1" dirty="0">
                    <a:solidFill>
                      <a:schemeClr val="accent3"/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5" name="Oval 20">
                <a:extLst>
                  <a:ext uri="{FF2B5EF4-FFF2-40B4-BE49-F238E27FC236}">
                    <a16:creationId xmlns:a16="http://schemas.microsoft.com/office/drawing/2014/main" id="{E28AC5B8-4E56-5BDC-3F89-E1860CB43B8B}"/>
                  </a:ext>
                </a:extLst>
              </p:cNvPr>
              <p:cNvSpPr/>
              <p:nvPr/>
            </p:nvSpPr>
            <p:spPr>
              <a:xfrm>
                <a:off x="4367779" y="3283638"/>
                <a:ext cx="709310" cy="623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1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8E6403D-9DCA-5FBD-95CD-451803612B2E}"/>
                </a:ext>
              </a:extLst>
            </p:cNvPr>
            <p:cNvSpPr txBox="1"/>
            <p:nvPr/>
          </p:nvSpPr>
          <p:spPr bwMode="auto">
            <a:xfrm>
              <a:off x="-822568" y="2599890"/>
              <a:ext cx="4602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rtl="1"/>
              <a:r>
                <a:rPr lang="ar-SA" sz="2400" b="1" dirty="0">
                  <a:solidFill>
                    <a:schemeClr val="tx1"/>
                  </a:solidFill>
                </a:rPr>
                <a:t>المقارنة بين أنواع الشعارات 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31563173-253F-748B-E966-4CBECB5FC652}"/>
                </a:ext>
              </a:extLst>
            </p:cNvPr>
            <p:cNvSpPr txBox="1"/>
            <p:nvPr/>
          </p:nvSpPr>
          <p:spPr bwMode="auto">
            <a:xfrm>
              <a:off x="3156184" y="3522762"/>
              <a:ext cx="4602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rtl="1"/>
              <a:r>
                <a:rPr lang="ar-SA" sz="2400" b="1" dirty="0">
                  <a:solidFill>
                    <a:schemeClr val="tx1"/>
                  </a:solidFill>
                </a:rPr>
                <a:t>شرح معايير الشعار الناجح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315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830179-C4F0-105E-AA81-C434ED3B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2" y="2996952"/>
            <a:ext cx="8302535" cy="213402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38964E8-D2F6-AE63-E7F7-B51D957ADDFE}"/>
              </a:ext>
            </a:extLst>
          </p:cNvPr>
          <p:cNvGrpSpPr/>
          <p:nvPr/>
        </p:nvGrpSpPr>
        <p:grpSpPr>
          <a:xfrm>
            <a:off x="3204407" y="1774449"/>
            <a:ext cx="5040001" cy="724886"/>
            <a:chOff x="3904111" y="2219812"/>
            <a:chExt cx="3421942" cy="724886"/>
          </a:xfrm>
          <a:solidFill>
            <a:srgbClr val="F4A2DB"/>
          </a:solidFill>
        </p:grpSpPr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4BDFAE7D-FFD8-7035-55BE-A3A647F7127C}"/>
                </a:ext>
              </a:extLst>
            </p:cNvPr>
            <p:cNvGrpSpPr/>
            <p:nvPr/>
          </p:nvGrpSpPr>
          <p:grpSpPr>
            <a:xfrm>
              <a:off x="3904111" y="2219812"/>
              <a:ext cx="3421941" cy="724886"/>
              <a:chOff x="1506828" y="650383"/>
              <a:chExt cx="9195515" cy="2215166"/>
            </a:xfrm>
            <a:grpFill/>
          </p:grpSpPr>
          <p:sp>
            <p:nvSpPr>
              <p:cNvPr id="8" name="Freeform 19">
                <a:extLst>
                  <a:ext uri="{FF2B5EF4-FFF2-40B4-BE49-F238E27FC236}">
                    <a16:creationId xmlns:a16="http://schemas.microsoft.com/office/drawing/2014/main" id="{0C5EA25A-DBB1-91C8-4F6B-1617F65D3A2D}"/>
                  </a:ext>
                </a:extLst>
              </p:cNvPr>
              <p:cNvSpPr/>
              <p:nvPr/>
            </p:nvSpPr>
            <p:spPr>
              <a:xfrm>
                <a:off x="1506828" y="650383"/>
                <a:ext cx="9195515" cy="2215166"/>
              </a:xfrm>
              <a:custGeom>
                <a:avLst/>
                <a:gdLst>
                  <a:gd name="connsiteX0" fmla="*/ 1107583 w 9195515"/>
                  <a:gd name="connsiteY0" fmla="*/ 0 h 2215166"/>
                  <a:gd name="connsiteX1" fmla="*/ 1890762 w 9195515"/>
                  <a:gd name="connsiteY1" fmla="*/ 324404 h 2215166"/>
                  <a:gd name="connsiteX2" fmla="*/ 1893527 w 9195515"/>
                  <a:gd name="connsiteY2" fmla="*/ 327755 h 2215166"/>
                  <a:gd name="connsiteX3" fmla="*/ 1910318 w 9195515"/>
                  <a:gd name="connsiteY3" fmla="*/ 342637 h 2215166"/>
                  <a:gd name="connsiteX4" fmla="*/ 2636331 w 9195515"/>
                  <a:gd name="connsiteY4" fmla="*/ 969406 h 2215166"/>
                  <a:gd name="connsiteX5" fmla="*/ 3387497 w 9195515"/>
                  <a:gd name="connsiteY5" fmla="*/ 252262 h 2215166"/>
                  <a:gd name="connsiteX6" fmla="*/ 3431297 w 9195515"/>
                  <a:gd name="connsiteY6" fmla="*/ 219439 h 2215166"/>
                  <a:gd name="connsiteX7" fmla="*/ 3503543 w 9195515"/>
                  <a:gd name="connsiteY7" fmla="*/ 159831 h 2215166"/>
                  <a:gd name="connsiteX8" fmla="*/ 4026793 w 9195515"/>
                  <a:gd name="connsiteY8" fmla="*/ 0 h 2215166"/>
                  <a:gd name="connsiteX9" fmla="*/ 8259652 w 9195515"/>
                  <a:gd name="connsiteY9" fmla="*/ 0 h 2215166"/>
                  <a:gd name="connsiteX10" fmla="*/ 9195515 w 9195515"/>
                  <a:gd name="connsiteY10" fmla="*/ 935863 h 2215166"/>
                  <a:gd name="connsiteX11" fmla="*/ 9195515 w 9195515"/>
                  <a:gd name="connsiteY11" fmla="*/ 1279303 h 2215166"/>
                  <a:gd name="connsiteX12" fmla="*/ 8259652 w 9195515"/>
                  <a:gd name="connsiteY12" fmla="*/ 2215166 h 2215166"/>
                  <a:gd name="connsiteX13" fmla="*/ 4026793 w 9195515"/>
                  <a:gd name="connsiteY13" fmla="*/ 2215166 h 2215166"/>
                  <a:gd name="connsiteX14" fmla="*/ 3503543 w 9195515"/>
                  <a:gd name="connsiteY14" fmla="*/ 2055335 h 2215166"/>
                  <a:gd name="connsiteX15" fmla="*/ 3461153 w 9195515"/>
                  <a:gd name="connsiteY15" fmla="*/ 2020360 h 2215166"/>
                  <a:gd name="connsiteX16" fmla="*/ 3387438 w 9195515"/>
                  <a:gd name="connsiteY16" fmla="*/ 1972233 h 2215166"/>
                  <a:gd name="connsiteX17" fmla="*/ 2662533 w 9195515"/>
                  <a:gd name="connsiteY17" fmla="*/ 1275952 h 2215166"/>
                  <a:gd name="connsiteX18" fmla="*/ 1944356 w 9195515"/>
                  <a:gd name="connsiteY18" fmla="*/ 1835839 h 2215166"/>
                  <a:gd name="connsiteX19" fmla="*/ 1906250 w 9195515"/>
                  <a:gd name="connsiteY19" fmla="*/ 1871991 h 2215166"/>
                  <a:gd name="connsiteX20" fmla="*/ 1890762 w 9195515"/>
                  <a:gd name="connsiteY20" fmla="*/ 1890762 h 2215166"/>
                  <a:gd name="connsiteX21" fmla="*/ 1107583 w 9195515"/>
                  <a:gd name="connsiteY21" fmla="*/ 2215166 h 2215166"/>
                  <a:gd name="connsiteX22" fmla="*/ 0 w 9195515"/>
                  <a:gd name="connsiteY22" fmla="*/ 1107583 h 2215166"/>
                  <a:gd name="connsiteX23" fmla="*/ 1107583 w 9195515"/>
                  <a:gd name="connsiteY23" fmla="*/ 0 h 221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195515" h="2215166">
                    <a:moveTo>
                      <a:pt x="1107583" y="0"/>
                    </a:moveTo>
                    <a:cubicBezTo>
                      <a:pt x="1413434" y="0"/>
                      <a:pt x="1690329" y="123971"/>
                      <a:pt x="1890762" y="324404"/>
                    </a:cubicBezTo>
                    <a:lnTo>
                      <a:pt x="1893527" y="327755"/>
                    </a:lnTo>
                    <a:lnTo>
                      <a:pt x="1910318" y="342637"/>
                    </a:lnTo>
                    <a:cubicBezTo>
                      <a:pt x="2138377" y="564106"/>
                      <a:pt x="2341280" y="975490"/>
                      <a:pt x="2636331" y="969406"/>
                    </a:cubicBezTo>
                    <a:cubicBezTo>
                      <a:pt x="2882207" y="964336"/>
                      <a:pt x="3086413" y="507771"/>
                      <a:pt x="3387497" y="252262"/>
                    </a:cubicBezTo>
                    <a:lnTo>
                      <a:pt x="3431297" y="219439"/>
                    </a:lnTo>
                    <a:lnTo>
                      <a:pt x="3503543" y="159831"/>
                    </a:lnTo>
                    <a:cubicBezTo>
                      <a:pt x="3652908" y="58922"/>
                      <a:pt x="3832970" y="0"/>
                      <a:pt x="4026793" y="0"/>
                    </a:cubicBezTo>
                    <a:lnTo>
                      <a:pt x="8259652" y="0"/>
                    </a:lnTo>
                    <a:cubicBezTo>
                      <a:pt x="8776515" y="0"/>
                      <a:pt x="9195515" y="419000"/>
                      <a:pt x="9195515" y="935863"/>
                    </a:cubicBezTo>
                    <a:lnTo>
                      <a:pt x="9195515" y="1279303"/>
                    </a:lnTo>
                    <a:cubicBezTo>
                      <a:pt x="9195515" y="1796166"/>
                      <a:pt x="8776515" y="2215166"/>
                      <a:pt x="8259652" y="2215166"/>
                    </a:cubicBezTo>
                    <a:lnTo>
                      <a:pt x="4026793" y="2215166"/>
                    </a:lnTo>
                    <a:cubicBezTo>
                      <a:pt x="3832970" y="2215166"/>
                      <a:pt x="3652908" y="2156244"/>
                      <a:pt x="3503543" y="2055335"/>
                    </a:cubicBezTo>
                    <a:lnTo>
                      <a:pt x="3461153" y="2020360"/>
                    </a:lnTo>
                    <a:lnTo>
                      <a:pt x="3387438" y="1972233"/>
                    </a:lnTo>
                    <a:cubicBezTo>
                      <a:pt x="3110503" y="1753314"/>
                      <a:pt x="2916085" y="1275952"/>
                      <a:pt x="2662533" y="1275952"/>
                    </a:cubicBezTo>
                    <a:cubicBezTo>
                      <a:pt x="2437153" y="1275952"/>
                      <a:pt x="2164147" y="1616555"/>
                      <a:pt x="1944356" y="1835839"/>
                    </a:cubicBezTo>
                    <a:lnTo>
                      <a:pt x="1906250" y="1871991"/>
                    </a:lnTo>
                    <a:lnTo>
                      <a:pt x="1890762" y="1890762"/>
                    </a:lnTo>
                    <a:cubicBezTo>
                      <a:pt x="1690329" y="2091196"/>
                      <a:pt x="1413434" y="2215166"/>
                      <a:pt x="1107583" y="2215166"/>
                    </a:cubicBezTo>
                    <a:cubicBezTo>
                      <a:pt x="495882" y="2215166"/>
                      <a:pt x="0" y="1719284"/>
                      <a:pt x="0" y="1107583"/>
                    </a:cubicBezTo>
                    <a:cubicBezTo>
                      <a:pt x="0" y="495882"/>
                      <a:pt x="495882" y="0"/>
                      <a:pt x="11075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143ACE28-83BA-8BE1-A641-5542CD54F733}"/>
                  </a:ext>
                </a:extLst>
              </p:cNvPr>
              <p:cNvSpPr/>
              <p:nvPr/>
            </p:nvSpPr>
            <p:spPr>
              <a:xfrm>
                <a:off x="1661374" y="804929"/>
                <a:ext cx="1906074" cy="19060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1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endParaRPr lang="en-US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A2A54D35-74EE-B6E3-F54C-8612B9A83E1D}"/>
                </a:ext>
              </a:extLst>
            </p:cNvPr>
            <p:cNvSpPr/>
            <p:nvPr/>
          </p:nvSpPr>
          <p:spPr>
            <a:xfrm>
              <a:off x="3961622" y="2257002"/>
              <a:ext cx="709310" cy="623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b="1" dirty="0">
                  <a:solidFill>
                    <a:schemeClr val="accent2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100" b="1" dirty="0">
                <a:solidFill>
                  <a:schemeClr val="accent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5CE3BD11-9C79-EB44-BC64-E8A1EE6FC55D}"/>
                </a:ext>
              </a:extLst>
            </p:cNvPr>
            <p:cNvSpPr/>
            <p:nvPr/>
          </p:nvSpPr>
          <p:spPr>
            <a:xfrm>
              <a:off x="4941789" y="2332578"/>
              <a:ext cx="23842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rtl="1"/>
              <a:r>
                <a:rPr lang="ar-SA" sz="2400" b="1" dirty="0">
                  <a:solidFill>
                    <a:schemeClr val="tx1"/>
                  </a:solidFill>
                </a:rPr>
                <a:t>التعرف على مفهوم الشعار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525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27530" y="903957"/>
            <a:ext cx="630516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2"/>
                </a:solidFill>
              </a:rPr>
              <a:t>رابط وطني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BF863B2-11BB-E4AB-00CF-8B30D9550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6" y="2079658"/>
            <a:ext cx="7517227" cy="26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54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مخصص 2">
      <a:majorFont>
        <a:latin typeface="Calibri"/>
        <a:ea typeface=""/>
        <a:cs typeface="Adobe Arabic"/>
      </a:majorFont>
      <a:minorFont>
        <a:latin typeface="Calibri"/>
        <a:ea typeface=""/>
        <a:cs typeface="Adobe Arab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6644</TotalTime>
  <Words>362</Words>
  <Application>Microsoft Office PowerPoint</Application>
  <PresentationFormat>عرض على الشاشة (4:3)</PresentationFormat>
  <Paragraphs>132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Abdo Logo</vt:lpstr>
      <vt:lpstr>Abu Dhabi Pro.</vt:lpstr>
      <vt:lpstr>Arial</vt:lpstr>
      <vt:lpstr>Calibri</vt:lpstr>
      <vt:lpstr>Cambria</vt:lpstr>
      <vt:lpstr>Lato Light</vt:lpstr>
      <vt:lpstr>PT Bold Heading</vt:lpstr>
      <vt:lpstr>Times New Roman</vt:lpstr>
      <vt:lpstr>Verdana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Mshael</dc:creator>
  <cp:lastModifiedBy>mfss1413@hotmail.com</cp:lastModifiedBy>
  <cp:revision>497</cp:revision>
  <dcterms:created xsi:type="dcterms:W3CDTF">2017-04-02T13:37:30Z</dcterms:created>
  <dcterms:modified xsi:type="dcterms:W3CDTF">2023-09-14T07:56:58Z</dcterms:modified>
</cp:coreProperties>
</file>