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</p:embeddedFont>
    <p:embeddedFont>
      <p:font typeface="Canva Sans" panose="020B0604020202020204" charset="0"/>
      <p:regular r:id="rId21"/>
    </p:embeddedFont>
    <p:embeddedFont>
      <p:font typeface="TS Qamus" panose="020B0604020202020204" charset="-7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slide" Target="slide16.xml"/><Relationship Id="rId3" Type="http://schemas.openxmlformats.org/officeDocument/2006/relationships/image" Target="../media/image45.png"/><Relationship Id="rId7" Type="http://schemas.openxmlformats.org/officeDocument/2006/relationships/slide" Target="slide14.xml"/><Relationship Id="rId12" Type="http://schemas.openxmlformats.org/officeDocument/2006/relationships/image" Target="../media/image52.sv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5" Type="http://schemas.openxmlformats.org/officeDocument/2006/relationships/image" Target="../media/image54.svg"/><Relationship Id="rId10" Type="http://schemas.openxmlformats.org/officeDocument/2006/relationships/slide" Target="slide15.xml"/><Relationship Id="rId4" Type="http://schemas.openxmlformats.org/officeDocument/2006/relationships/image" Target="../media/image46.svg"/><Relationship Id="rId9" Type="http://schemas.openxmlformats.org/officeDocument/2006/relationships/image" Target="../media/image50.sv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9250" y="2554616"/>
            <a:ext cx="10737752" cy="5177768"/>
            <a:chOff x="0" y="0"/>
            <a:chExt cx="14317003" cy="6903690"/>
          </a:xfrm>
        </p:grpSpPr>
        <p:sp>
          <p:nvSpPr>
            <p:cNvPr id="3" name="TextBox 3"/>
            <p:cNvSpPr txBox="1"/>
            <p:nvPr/>
          </p:nvSpPr>
          <p:spPr>
            <a:xfrm>
              <a:off x="0" y="2097383"/>
              <a:ext cx="14317003" cy="1865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13"/>
                </a:lnSpc>
              </a:pPr>
              <a:r>
                <a:rPr lang="en-US" sz="9425">
                  <a:solidFill>
                    <a:srgbClr val="F7B4A7"/>
                  </a:solidFill>
                  <a:cs typeface="Hacen Tunisia Bold"/>
                </a:rPr>
                <a:t>مدخل المجال الإختياري 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4317003" cy="553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82797"/>
              <a:ext cx="14317003" cy="842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75"/>
                </a:lnSpc>
              </a:pPr>
              <a:r>
                <a:rPr lang="ar-SA" sz="3625" dirty="0">
                  <a:solidFill>
                    <a:srgbClr val="94DDDE"/>
                  </a:solidFill>
                  <a:cs typeface="Hacen Tunisia Light"/>
                </a:rPr>
                <a:t>معلمة </a:t>
              </a:r>
              <a:r>
                <a:rPr lang="ar-SA" sz="3625" dirty="0" err="1">
                  <a:solidFill>
                    <a:srgbClr val="94DDDE"/>
                  </a:solidFill>
                  <a:cs typeface="Hacen Tunisia Light"/>
                </a:rPr>
                <a:t>الحـــاسب"أ</a:t>
              </a:r>
              <a:r>
                <a:rPr lang="ar-SA" sz="3625" dirty="0">
                  <a:solidFill>
                    <a:srgbClr val="94DDDE"/>
                  </a:solidFill>
                  <a:cs typeface="Hacen Tunisia Light"/>
                </a:rPr>
                <a:t>/ليلى نمازي</a:t>
              </a:r>
              <a:endParaRPr lang="en-US" sz="3625" dirty="0">
                <a:solidFill>
                  <a:srgbClr val="94DDDE"/>
                </a:solidFill>
                <a:cs typeface="Hacen Tunisia Light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0349524" y="-1921745"/>
            <a:ext cx="6755642" cy="4114800"/>
          </a:xfrm>
          <a:custGeom>
            <a:avLst/>
            <a:gdLst/>
            <a:ahLst/>
            <a:cxnLst/>
            <a:rect l="l" t="t" r="r" b="b"/>
            <a:pathLst>
              <a:path w="6755642" h="4114800">
                <a:moveTo>
                  <a:pt x="6755642" y="0"/>
                </a:moveTo>
                <a:lnTo>
                  <a:pt x="0" y="0"/>
                </a:lnTo>
                <a:lnTo>
                  <a:pt x="0" y="4114800"/>
                </a:lnTo>
                <a:lnTo>
                  <a:pt x="6755642" y="4114800"/>
                </a:lnTo>
                <a:lnTo>
                  <a:pt x="67556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 flipH="1">
            <a:off x="10789839" y="1790711"/>
            <a:ext cx="1194327" cy="2586142"/>
          </a:xfrm>
          <a:custGeom>
            <a:avLst/>
            <a:gdLst/>
            <a:ahLst/>
            <a:cxnLst/>
            <a:rect l="l" t="t" r="r" b="b"/>
            <a:pathLst>
              <a:path w="1194327" h="2586142">
                <a:moveTo>
                  <a:pt x="1194327" y="0"/>
                </a:moveTo>
                <a:lnTo>
                  <a:pt x="0" y="0"/>
                </a:lnTo>
                <a:lnTo>
                  <a:pt x="0" y="2586142"/>
                </a:lnTo>
                <a:lnTo>
                  <a:pt x="1194327" y="2586142"/>
                </a:lnTo>
                <a:lnTo>
                  <a:pt x="11943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10835057" y="202115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3" y="0"/>
                </a:lnTo>
                <a:lnTo>
                  <a:pt x="5357753" y="5591582"/>
                </a:lnTo>
                <a:lnTo>
                  <a:pt x="0" y="55915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 flipH="1">
            <a:off x="16091108" y="1264426"/>
            <a:ext cx="3144039" cy="2440918"/>
          </a:xfrm>
          <a:custGeom>
            <a:avLst/>
            <a:gdLst/>
            <a:ahLst/>
            <a:cxnLst/>
            <a:rect l="l" t="t" r="r" b="b"/>
            <a:pathLst>
              <a:path w="3144039" h="2440918">
                <a:moveTo>
                  <a:pt x="3144040" y="0"/>
                </a:moveTo>
                <a:lnTo>
                  <a:pt x="0" y="0"/>
                </a:lnTo>
                <a:lnTo>
                  <a:pt x="0" y="2440918"/>
                </a:lnTo>
                <a:lnTo>
                  <a:pt x="3144040" y="2440918"/>
                </a:lnTo>
                <a:lnTo>
                  <a:pt x="31440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 flipH="1">
            <a:off x="15768833" y="5005800"/>
            <a:ext cx="1894295" cy="4252500"/>
          </a:xfrm>
          <a:custGeom>
            <a:avLst/>
            <a:gdLst/>
            <a:ahLst/>
            <a:cxnLst/>
            <a:rect l="l" t="t" r="r" b="b"/>
            <a:pathLst>
              <a:path w="1894295" h="4252500">
                <a:moveTo>
                  <a:pt x="1894295" y="0"/>
                </a:moveTo>
                <a:lnTo>
                  <a:pt x="0" y="0"/>
                </a:lnTo>
                <a:lnTo>
                  <a:pt x="0" y="4252500"/>
                </a:lnTo>
                <a:lnTo>
                  <a:pt x="1894295" y="4252500"/>
                </a:lnTo>
                <a:lnTo>
                  <a:pt x="18942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 flipH="1">
            <a:off x="10789839" y="7612736"/>
            <a:ext cx="3486358" cy="4114800"/>
          </a:xfrm>
          <a:custGeom>
            <a:avLst/>
            <a:gdLst/>
            <a:ahLst/>
            <a:cxnLst/>
            <a:rect l="l" t="t" r="r" b="b"/>
            <a:pathLst>
              <a:path w="3486358" h="4114800">
                <a:moveTo>
                  <a:pt x="3486358" y="0"/>
                </a:moveTo>
                <a:lnTo>
                  <a:pt x="0" y="0"/>
                </a:lnTo>
                <a:lnTo>
                  <a:pt x="0" y="4114800"/>
                </a:lnTo>
                <a:lnTo>
                  <a:pt x="3486358" y="4114800"/>
                </a:lnTo>
                <a:lnTo>
                  <a:pt x="348635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TextBox 12"/>
          <p:cNvSpPr txBox="1"/>
          <p:nvPr/>
        </p:nvSpPr>
        <p:spPr>
          <a:xfrm>
            <a:off x="-2076883" y="49930"/>
            <a:ext cx="10737752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cs typeface="TS Qamus"/>
              </a:rPr>
              <a:t>تصميم رقمي -ثالث ثانوي-مسار عام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265860">
            <a:off x="2088534" y="405031"/>
            <a:ext cx="2577292" cy="2790376"/>
          </a:xfrm>
          <a:custGeom>
            <a:avLst/>
            <a:gdLst/>
            <a:ahLst/>
            <a:cxnLst/>
            <a:rect l="l" t="t" r="r" b="b"/>
            <a:pathLst>
              <a:path w="2577292" h="2790376">
                <a:moveTo>
                  <a:pt x="0" y="0"/>
                </a:moveTo>
                <a:lnTo>
                  <a:pt x="2577293" y="0"/>
                </a:lnTo>
                <a:lnTo>
                  <a:pt x="2577293" y="2790375"/>
                </a:lnTo>
                <a:lnTo>
                  <a:pt x="0" y="2790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rot="-9841324" flipH="1">
            <a:off x="13844133" y="405031"/>
            <a:ext cx="2577292" cy="2790376"/>
          </a:xfrm>
          <a:custGeom>
            <a:avLst/>
            <a:gdLst/>
            <a:ahLst/>
            <a:cxnLst/>
            <a:rect l="l" t="t" r="r" b="b"/>
            <a:pathLst>
              <a:path w="2577292" h="2790376">
                <a:moveTo>
                  <a:pt x="2577292" y="0"/>
                </a:moveTo>
                <a:lnTo>
                  <a:pt x="0" y="0"/>
                </a:lnTo>
                <a:lnTo>
                  <a:pt x="0" y="2790375"/>
                </a:lnTo>
                <a:lnTo>
                  <a:pt x="2577292" y="2790375"/>
                </a:lnTo>
                <a:lnTo>
                  <a:pt x="25772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8288000" cy="14859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2602722">
            <a:off x="-215286" y="2406884"/>
            <a:ext cx="2767160" cy="2995941"/>
          </a:xfrm>
          <a:custGeom>
            <a:avLst/>
            <a:gdLst/>
            <a:ahLst/>
            <a:cxnLst/>
            <a:rect l="l" t="t" r="r" b="b"/>
            <a:pathLst>
              <a:path w="2767160" h="2995941">
                <a:moveTo>
                  <a:pt x="0" y="0"/>
                </a:moveTo>
                <a:lnTo>
                  <a:pt x="2767159" y="0"/>
                </a:lnTo>
                <a:lnTo>
                  <a:pt x="2767159" y="2995941"/>
                </a:lnTo>
                <a:lnTo>
                  <a:pt x="0" y="2995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2794394" flipH="1">
            <a:off x="15779794" y="2614881"/>
            <a:ext cx="2731602" cy="2957444"/>
          </a:xfrm>
          <a:custGeom>
            <a:avLst/>
            <a:gdLst/>
            <a:ahLst/>
            <a:cxnLst/>
            <a:rect l="l" t="t" r="r" b="b"/>
            <a:pathLst>
              <a:path w="2731602" h="2957444">
                <a:moveTo>
                  <a:pt x="2731602" y="0"/>
                </a:moveTo>
                <a:lnTo>
                  <a:pt x="0" y="0"/>
                </a:lnTo>
                <a:lnTo>
                  <a:pt x="0" y="2957443"/>
                </a:lnTo>
                <a:lnTo>
                  <a:pt x="2731602" y="2957443"/>
                </a:lnTo>
                <a:lnTo>
                  <a:pt x="27316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 rot="-4123735" flipH="1">
            <a:off x="16999354" y="6156108"/>
            <a:ext cx="2577292" cy="2790376"/>
          </a:xfrm>
          <a:custGeom>
            <a:avLst/>
            <a:gdLst/>
            <a:ahLst/>
            <a:cxnLst/>
            <a:rect l="l" t="t" r="r" b="b"/>
            <a:pathLst>
              <a:path w="2577292" h="2790376">
                <a:moveTo>
                  <a:pt x="2577292" y="0"/>
                </a:moveTo>
                <a:lnTo>
                  <a:pt x="0" y="0"/>
                </a:lnTo>
                <a:lnTo>
                  <a:pt x="0" y="2790376"/>
                </a:lnTo>
                <a:lnTo>
                  <a:pt x="2577292" y="2790376"/>
                </a:lnTo>
                <a:lnTo>
                  <a:pt x="25772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 rot="3915605">
            <a:off x="-1288646" y="6203360"/>
            <a:ext cx="2577292" cy="2790376"/>
          </a:xfrm>
          <a:custGeom>
            <a:avLst/>
            <a:gdLst/>
            <a:ahLst/>
            <a:cxnLst/>
            <a:rect l="l" t="t" r="r" b="b"/>
            <a:pathLst>
              <a:path w="2577292" h="2790376">
                <a:moveTo>
                  <a:pt x="0" y="0"/>
                </a:moveTo>
                <a:lnTo>
                  <a:pt x="2577292" y="0"/>
                </a:lnTo>
                <a:lnTo>
                  <a:pt x="2577292" y="2790376"/>
                </a:lnTo>
                <a:lnTo>
                  <a:pt x="0" y="2790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>
            <a:off x="4795361" y="2158165"/>
            <a:ext cx="8697277" cy="5970671"/>
          </a:xfrm>
          <a:custGeom>
            <a:avLst/>
            <a:gdLst/>
            <a:ahLst/>
            <a:cxnLst/>
            <a:rect l="l" t="t" r="r" b="b"/>
            <a:pathLst>
              <a:path w="8697277" h="5970671">
                <a:moveTo>
                  <a:pt x="0" y="0"/>
                </a:moveTo>
                <a:lnTo>
                  <a:pt x="8697278" y="0"/>
                </a:lnTo>
                <a:lnTo>
                  <a:pt x="8697278" y="5970670"/>
                </a:lnTo>
                <a:lnTo>
                  <a:pt x="0" y="59706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TextBox 10"/>
          <p:cNvSpPr txBox="1"/>
          <p:nvPr/>
        </p:nvSpPr>
        <p:spPr>
          <a:xfrm>
            <a:off x="1028700" y="403225"/>
            <a:ext cx="1623060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DD5642"/>
                </a:solidFill>
                <a:cs typeface="TS Qamus"/>
              </a:rPr>
              <a:t>مواصفات المجال الإختياري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24360"/>
            <a:ext cx="17891871" cy="1343307"/>
            <a:chOff x="0" y="0"/>
            <a:chExt cx="5137837" cy="3537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37837" cy="353793"/>
            </a:xfrm>
            <a:custGeom>
              <a:avLst/>
              <a:gdLst/>
              <a:ahLst/>
              <a:cxnLst/>
              <a:rect l="l" t="t" r="r" b="b"/>
              <a:pathLst>
                <a:path w="5137837" h="353793">
                  <a:moveTo>
                    <a:pt x="0" y="0"/>
                  </a:moveTo>
                  <a:lnTo>
                    <a:pt x="5137837" y="0"/>
                  </a:lnTo>
                  <a:lnTo>
                    <a:pt x="5137837" y="353793"/>
                  </a:lnTo>
                  <a:lnTo>
                    <a:pt x="0" y="353793"/>
                  </a:lnTo>
                  <a:close/>
                </a:path>
              </a:pathLst>
            </a:custGeom>
            <a:solidFill>
              <a:srgbClr val="F9B299"/>
            </a:solidFill>
            <a:ln w="38100">
              <a:solidFill>
                <a:srgbClr val="320B01"/>
              </a:solidFill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-609862" y="1598295"/>
            <a:ext cx="6948601" cy="7090409"/>
          </a:xfrm>
          <a:custGeom>
            <a:avLst/>
            <a:gdLst/>
            <a:ahLst/>
            <a:cxnLst/>
            <a:rect l="l" t="t" r="r" b="b"/>
            <a:pathLst>
              <a:path w="6948601" h="7090409">
                <a:moveTo>
                  <a:pt x="6948601" y="0"/>
                </a:moveTo>
                <a:lnTo>
                  <a:pt x="0" y="0"/>
                </a:lnTo>
                <a:lnTo>
                  <a:pt x="0" y="7090410"/>
                </a:lnTo>
                <a:lnTo>
                  <a:pt x="6948601" y="7090410"/>
                </a:lnTo>
                <a:lnTo>
                  <a:pt x="6948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>
            <a:off x="8443295" y="2409578"/>
            <a:ext cx="8185123" cy="6041174"/>
          </a:xfrm>
          <a:custGeom>
            <a:avLst/>
            <a:gdLst/>
            <a:ahLst/>
            <a:cxnLst/>
            <a:rect l="l" t="t" r="r" b="b"/>
            <a:pathLst>
              <a:path w="8185123" h="6041174">
                <a:moveTo>
                  <a:pt x="0" y="0"/>
                </a:moveTo>
                <a:lnTo>
                  <a:pt x="8185124" y="0"/>
                </a:lnTo>
                <a:lnTo>
                  <a:pt x="8185124" y="6041174"/>
                </a:lnTo>
                <a:lnTo>
                  <a:pt x="0" y="60411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TextBox 7"/>
          <p:cNvSpPr txBox="1"/>
          <p:nvPr/>
        </p:nvSpPr>
        <p:spPr>
          <a:xfrm>
            <a:off x="8138010" y="747712"/>
            <a:ext cx="9446886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39"/>
              </a:lnSpc>
            </a:pPr>
            <a:r>
              <a:rPr lang="en-US" sz="3699">
                <a:solidFill>
                  <a:srgbClr val="320B01"/>
                </a:solidFill>
                <a:cs typeface="Changa SemiBold"/>
              </a:rPr>
              <a:t>مالهدف من المجال الاختياري؟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265860">
            <a:off x="2088534" y="405031"/>
            <a:ext cx="2577292" cy="2790376"/>
          </a:xfrm>
          <a:custGeom>
            <a:avLst/>
            <a:gdLst/>
            <a:ahLst/>
            <a:cxnLst/>
            <a:rect l="l" t="t" r="r" b="b"/>
            <a:pathLst>
              <a:path w="2577292" h="2790376">
                <a:moveTo>
                  <a:pt x="0" y="0"/>
                </a:moveTo>
                <a:lnTo>
                  <a:pt x="2577293" y="0"/>
                </a:lnTo>
                <a:lnTo>
                  <a:pt x="2577293" y="2790375"/>
                </a:lnTo>
                <a:lnTo>
                  <a:pt x="0" y="2790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rot="-9841324" flipH="1">
            <a:off x="13844133" y="405031"/>
            <a:ext cx="2577292" cy="2790376"/>
          </a:xfrm>
          <a:custGeom>
            <a:avLst/>
            <a:gdLst/>
            <a:ahLst/>
            <a:cxnLst/>
            <a:rect l="l" t="t" r="r" b="b"/>
            <a:pathLst>
              <a:path w="2577292" h="2790376">
                <a:moveTo>
                  <a:pt x="2577292" y="0"/>
                </a:moveTo>
                <a:lnTo>
                  <a:pt x="0" y="0"/>
                </a:lnTo>
                <a:lnTo>
                  <a:pt x="0" y="2790375"/>
                </a:lnTo>
                <a:lnTo>
                  <a:pt x="2577292" y="2790375"/>
                </a:lnTo>
                <a:lnTo>
                  <a:pt x="25772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8288000" cy="14859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2602722">
            <a:off x="-215286" y="2406884"/>
            <a:ext cx="2767160" cy="2995941"/>
          </a:xfrm>
          <a:custGeom>
            <a:avLst/>
            <a:gdLst/>
            <a:ahLst/>
            <a:cxnLst/>
            <a:rect l="l" t="t" r="r" b="b"/>
            <a:pathLst>
              <a:path w="2767160" h="2995941">
                <a:moveTo>
                  <a:pt x="0" y="0"/>
                </a:moveTo>
                <a:lnTo>
                  <a:pt x="2767159" y="0"/>
                </a:lnTo>
                <a:lnTo>
                  <a:pt x="2767159" y="2995941"/>
                </a:lnTo>
                <a:lnTo>
                  <a:pt x="0" y="2995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2794394" flipH="1">
            <a:off x="15779794" y="2614881"/>
            <a:ext cx="2731602" cy="2957444"/>
          </a:xfrm>
          <a:custGeom>
            <a:avLst/>
            <a:gdLst/>
            <a:ahLst/>
            <a:cxnLst/>
            <a:rect l="l" t="t" r="r" b="b"/>
            <a:pathLst>
              <a:path w="2731602" h="2957444">
                <a:moveTo>
                  <a:pt x="2731602" y="0"/>
                </a:moveTo>
                <a:lnTo>
                  <a:pt x="0" y="0"/>
                </a:lnTo>
                <a:lnTo>
                  <a:pt x="0" y="2957443"/>
                </a:lnTo>
                <a:lnTo>
                  <a:pt x="2731602" y="2957443"/>
                </a:lnTo>
                <a:lnTo>
                  <a:pt x="27316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 rot="-4123735" flipH="1">
            <a:off x="16999354" y="6156108"/>
            <a:ext cx="2577292" cy="2790376"/>
          </a:xfrm>
          <a:custGeom>
            <a:avLst/>
            <a:gdLst/>
            <a:ahLst/>
            <a:cxnLst/>
            <a:rect l="l" t="t" r="r" b="b"/>
            <a:pathLst>
              <a:path w="2577292" h="2790376">
                <a:moveTo>
                  <a:pt x="2577292" y="0"/>
                </a:moveTo>
                <a:lnTo>
                  <a:pt x="0" y="0"/>
                </a:lnTo>
                <a:lnTo>
                  <a:pt x="0" y="2790376"/>
                </a:lnTo>
                <a:lnTo>
                  <a:pt x="2577292" y="2790376"/>
                </a:lnTo>
                <a:lnTo>
                  <a:pt x="25772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 rot="3915605">
            <a:off x="-1288646" y="6203360"/>
            <a:ext cx="2577292" cy="2790376"/>
          </a:xfrm>
          <a:custGeom>
            <a:avLst/>
            <a:gdLst/>
            <a:ahLst/>
            <a:cxnLst/>
            <a:rect l="l" t="t" r="r" b="b"/>
            <a:pathLst>
              <a:path w="2577292" h="2790376">
                <a:moveTo>
                  <a:pt x="0" y="0"/>
                </a:moveTo>
                <a:lnTo>
                  <a:pt x="2577292" y="0"/>
                </a:lnTo>
                <a:lnTo>
                  <a:pt x="2577292" y="2790376"/>
                </a:lnTo>
                <a:lnTo>
                  <a:pt x="0" y="2790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>
            <a:off x="3872628" y="222419"/>
            <a:ext cx="11260151" cy="3777230"/>
          </a:xfrm>
          <a:custGeom>
            <a:avLst/>
            <a:gdLst/>
            <a:ahLst/>
            <a:cxnLst/>
            <a:rect l="l" t="t" r="r" b="b"/>
            <a:pathLst>
              <a:path w="11260151" h="3777230">
                <a:moveTo>
                  <a:pt x="0" y="0"/>
                </a:moveTo>
                <a:lnTo>
                  <a:pt x="11260151" y="0"/>
                </a:lnTo>
                <a:lnTo>
                  <a:pt x="11260151" y="3777230"/>
                </a:lnTo>
                <a:lnTo>
                  <a:pt x="0" y="3777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>
            <a:off x="5592365" y="4420864"/>
            <a:ext cx="7820677" cy="5599039"/>
          </a:xfrm>
          <a:custGeom>
            <a:avLst/>
            <a:gdLst/>
            <a:ahLst/>
            <a:cxnLst/>
            <a:rect l="l" t="t" r="r" b="b"/>
            <a:pathLst>
              <a:path w="7820677" h="5599039">
                <a:moveTo>
                  <a:pt x="0" y="0"/>
                </a:moveTo>
                <a:lnTo>
                  <a:pt x="7820677" y="0"/>
                </a:lnTo>
                <a:lnTo>
                  <a:pt x="7820677" y="5599039"/>
                </a:lnTo>
                <a:lnTo>
                  <a:pt x="0" y="55990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action="ppaction://hlinksldjump"/>
          </p:cNvPr>
          <p:cNvSpPr/>
          <p:nvPr/>
        </p:nvSpPr>
        <p:spPr>
          <a:xfrm flipH="1">
            <a:off x="1623553" y="2322150"/>
            <a:ext cx="3662625" cy="5642699"/>
          </a:xfrm>
          <a:custGeom>
            <a:avLst/>
            <a:gdLst/>
            <a:ahLst/>
            <a:cxnLst/>
            <a:rect l="l" t="t" r="r" b="b"/>
            <a:pathLst>
              <a:path w="3662625" h="5642699">
                <a:moveTo>
                  <a:pt x="3662625" y="0"/>
                </a:moveTo>
                <a:lnTo>
                  <a:pt x="0" y="0"/>
                </a:lnTo>
                <a:lnTo>
                  <a:pt x="0" y="5642699"/>
                </a:lnTo>
                <a:lnTo>
                  <a:pt x="3662625" y="5642699"/>
                </a:lnTo>
                <a:lnTo>
                  <a:pt x="36626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11970147" y="1765001"/>
            <a:ext cx="2672022" cy="1670014"/>
          </a:xfrm>
          <a:custGeom>
            <a:avLst/>
            <a:gdLst/>
            <a:ahLst/>
            <a:cxnLst/>
            <a:rect l="l" t="t" r="r" b="b"/>
            <a:pathLst>
              <a:path w="2672022" h="1670014">
                <a:moveTo>
                  <a:pt x="0" y="0"/>
                </a:moveTo>
                <a:lnTo>
                  <a:pt x="2672022" y="0"/>
                </a:lnTo>
                <a:lnTo>
                  <a:pt x="2672022" y="1670013"/>
                </a:lnTo>
                <a:lnTo>
                  <a:pt x="0" y="16700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>
            <a:hlinkClick r:id="rId7" action="ppaction://hlinksldjump"/>
          </p:cNvPr>
          <p:cNvSpPr/>
          <p:nvPr/>
        </p:nvSpPr>
        <p:spPr>
          <a:xfrm>
            <a:off x="6580637" y="4094172"/>
            <a:ext cx="2326528" cy="2326528"/>
          </a:xfrm>
          <a:custGeom>
            <a:avLst/>
            <a:gdLst/>
            <a:ahLst/>
            <a:cxnLst/>
            <a:rect l="l" t="t" r="r" b="b"/>
            <a:pathLst>
              <a:path w="2326528" h="2326528">
                <a:moveTo>
                  <a:pt x="0" y="0"/>
                </a:moveTo>
                <a:lnTo>
                  <a:pt x="2326528" y="0"/>
                </a:lnTo>
                <a:lnTo>
                  <a:pt x="2326528" y="2326528"/>
                </a:lnTo>
                <a:lnTo>
                  <a:pt x="0" y="23265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Freeform 5">
            <a:hlinkClick r:id="rId10" action="ppaction://hlinksldjump"/>
          </p:cNvPr>
          <p:cNvSpPr/>
          <p:nvPr/>
        </p:nvSpPr>
        <p:spPr>
          <a:xfrm>
            <a:off x="10631367" y="4094172"/>
            <a:ext cx="2326528" cy="2326528"/>
          </a:xfrm>
          <a:custGeom>
            <a:avLst/>
            <a:gdLst/>
            <a:ahLst/>
            <a:cxnLst/>
            <a:rect l="l" t="t" r="r" b="b"/>
            <a:pathLst>
              <a:path w="2326528" h="2326528">
                <a:moveTo>
                  <a:pt x="0" y="0"/>
                </a:moveTo>
                <a:lnTo>
                  <a:pt x="2326528" y="0"/>
                </a:lnTo>
                <a:lnTo>
                  <a:pt x="2326528" y="2326528"/>
                </a:lnTo>
                <a:lnTo>
                  <a:pt x="0" y="23265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>
            <a:hlinkClick r:id="rId13" action="ppaction://hlinksldjump"/>
          </p:cNvPr>
          <p:cNvSpPr/>
          <p:nvPr/>
        </p:nvSpPr>
        <p:spPr>
          <a:xfrm>
            <a:off x="14682097" y="4094172"/>
            <a:ext cx="2326528" cy="2326528"/>
          </a:xfrm>
          <a:custGeom>
            <a:avLst/>
            <a:gdLst/>
            <a:ahLst/>
            <a:cxnLst/>
            <a:rect l="l" t="t" r="r" b="b"/>
            <a:pathLst>
              <a:path w="2326528" h="2326528">
                <a:moveTo>
                  <a:pt x="0" y="0"/>
                </a:moveTo>
                <a:lnTo>
                  <a:pt x="2326528" y="0"/>
                </a:lnTo>
                <a:lnTo>
                  <a:pt x="2326528" y="2326528"/>
                </a:lnTo>
                <a:lnTo>
                  <a:pt x="0" y="23265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7" name="Group 7"/>
          <p:cNvGrpSpPr/>
          <p:nvPr/>
        </p:nvGrpSpPr>
        <p:grpSpPr>
          <a:xfrm>
            <a:off x="7239000" y="1765001"/>
            <a:ext cx="10578305" cy="2543492"/>
            <a:chOff x="0" y="0"/>
            <a:chExt cx="14104407" cy="339132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4104407" cy="1308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39"/>
                </a:lnSpc>
              </a:pPr>
              <a:r>
                <a:rPr lang="en-US" sz="6450" dirty="0" err="1">
                  <a:solidFill>
                    <a:srgbClr val="F7B4A7"/>
                  </a:solidFill>
                  <a:cs typeface="Akhbar MT" pitchFamily="2" charset="-78"/>
                </a:rPr>
                <a:t>اختاري</a:t>
              </a:r>
              <a:r>
                <a:rPr lang="en-US" sz="6450" dirty="0">
                  <a:solidFill>
                    <a:srgbClr val="F7B4A7"/>
                  </a:solidFill>
                  <a:cs typeface="Akhbar MT" pitchFamily="2" charset="-78"/>
                </a:rPr>
                <a:t> </a:t>
              </a:r>
              <a:r>
                <a:rPr lang="en-US" sz="6450" dirty="0" err="1">
                  <a:solidFill>
                    <a:srgbClr val="F7B4A7"/>
                  </a:solidFill>
                  <a:cs typeface="Akhbar MT" pitchFamily="2" charset="-78"/>
                </a:rPr>
                <a:t>رقم</a:t>
              </a:r>
              <a:endParaRPr lang="en-US" sz="6450" dirty="0">
                <a:solidFill>
                  <a:srgbClr val="F7B4A7"/>
                </a:solidFill>
                <a:cs typeface="Akhbar MT" pitchFamily="2" charset="-78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730500"/>
              <a:ext cx="14104407" cy="660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23553" y="545793"/>
            <a:ext cx="3684588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0" dirty="0" err="1">
                <a:solidFill>
                  <a:srgbClr val="F7B4A7"/>
                </a:solidFill>
                <a:cs typeface="Akhbar MT" pitchFamily="2" charset="-78"/>
              </a:rPr>
              <a:t>تقويم</a:t>
            </a:r>
            <a:r>
              <a:rPr lang="en-US" sz="5100" dirty="0">
                <a:solidFill>
                  <a:srgbClr val="F7B4A7"/>
                </a:solidFill>
                <a:cs typeface="Akhbar MT" pitchFamily="2" charset="-78"/>
              </a:rPr>
              <a:t> </a:t>
            </a:r>
            <a:r>
              <a:rPr lang="en-US" sz="5100" dirty="0" err="1">
                <a:solidFill>
                  <a:srgbClr val="F7B4A7"/>
                </a:solidFill>
                <a:cs typeface="Akhbar MT" pitchFamily="2" charset="-78"/>
              </a:rPr>
              <a:t>نهائي</a:t>
            </a:r>
            <a:r>
              <a:rPr lang="en-US" sz="5100" dirty="0">
                <a:solidFill>
                  <a:srgbClr val="F7B4A7"/>
                </a:solidFill>
                <a:cs typeface="Akhbar MT" pitchFamily="2" charset="-78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6836" y="7977702"/>
            <a:ext cx="3450492" cy="1670014"/>
            <a:chOff x="0" y="0"/>
            <a:chExt cx="4600656" cy="2226685"/>
          </a:xfrm>
        </p:grpSpPr>
        <p:sp>
          <p:nvSpPr>
            <p:cNvPr id="3" name="Freeform 3">
              <a:hlinkClick r:id="rId2" action="ppaction://hlinksldjump"/>
            </p:cNvPr>
            <p:cNvSpPr/>
            <p:nvPr/>
          </p:nvSpPr>
          <p:spPr>
            <a:xfrm>
              <a:off x="0" y="0"/>
              <a:ext cx="3562696" cy="2226685"/>
            </a:xfrm>
            <a:custGeom>
              <a:avLst/>
              <a:gdLst/>
              <a:ahLst/>
              <a:cxnLst/>
              <a:rect l="l" t="t" r="r" b="b"/>
              <a:pathLst>
                <a:path w="3562696" h="2226685">
                  <a:moveTo>
                    <a:pt x="0" y="0"/>
                  </a:moveTo>
                  <a:lnTo>
                    <a:pt x="3562696" y="0"/>
                  </a:lnTo>
                  <a:lnTo>
                    <a:pt x="3562696" y="2226685"/>
                  </a:lnTo>
                  <a:lnTo>
                    <a:pt x="0" y="2226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62696" y="-76200"/>
              <a:ext cx="1037960" cy="73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1"/>
                </a:lnSpc>
                <a:spcBef>
                  <a:spcPct val="0"/>
                </a:spcBef>
              </a:pPr>
              <a:r>
                <a:rPr lang="en-US" sz="3300">
                  <a:solidFill>
                    <a:srgbClr val="FFFFFF"/>
                  </a:solidFill>
                  <a:cs typeface="Josefin Sans"/>
                </a:rPr>
                <a:t>عودة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72082" y="3065498"/>
            <a:ext cx="14950274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00"/>
              </a:lnSpc>
            </a:pPr>
            <a:r>
              <a:rPr lang="ar-SA" sz="8800" b="1" i="0" dirty="0">
                <a:solidFill>
                  <a:srgbClr val="FEFEFE"/>
                </a:solidFill>
                <a:effectLst/>
              </a:rPr>
              <a:t>ماذا يقصد بالمجال </a:t>
            </a:r>
            <a:r>
              <a:rPr lang="ar-SA" sz="8800" b="1" i="0" dirty="0" err="1">
                <a:solidFill>
                  <a:srgbClr val="FEFEFE"/>
                </a:solidFill>
                <a:effectLst/>
              </a:rPr>
              <a:t>الإختياري</a:t>
            </a:r>
            <a:r>
              <a:rPr lang="ar-SA" sz="8800" b="1" i="0" dirty="0">
                <a:solidFill>
                  <a:srgbClr val="FEFEFE"/>
                </a:solidFill>
                <a:effectLst/>
              </a:rPr>
              <a:t>؟</a:t>
            </a:r>
            <a:endParaRPr lang="en-US" sz="8181" dirty="0">
              <a:solidFill>
                <a:srgbClr val="FEFEF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4072" y="3566074"/>
            <a:ext cx="12019856" cy="1040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1"/>
              </a:lnSpc>
              <a:spcBef>
                <a:spcPct val="0"/>
              </a:spcBef>
            </a:pPr>
            <a:r>
              <a:rPr lang="en-US" sz="6200" dirty="0" err="1">
                <a:solidFill>
                  <a:srgbClr val="FFFFFF"/>
                </a:solidFill>
              </a:rPr>
              <a:t>عددي</a:t>
            </a:r>
            <a:r>
              <a:rPr lang="en-US" sz="6200" dirty="0">
                <a:solidFill>
                  <a:srgbClr val="FFFFFF"/>
                </a:solidFill>
              </a:rPr>
              <a:t> </a:t>
            </a:r>
            <a:r>
              <a:rPr lang="en-US" sz="6200" dirty="0" err="1">
                <a:solidFill>
                  <a:srgbClr val="FFFFFF"/>
                </a:solidFill>
              </a:rPr>
              <a:t>مكونات</a:t>
            </a:r>
            <a:r>
              <a:rPr lang="en-US" sz="6200" dirty="0">
                <a:solidFill>
                  <a:srgbClr val="FFFFFF"/>
                </a:solidFill>
              </a:rPr>
              <a:t> </a:t>
            </a:r>
            <a:r>
              <a:rPr lang="en-US" sz="6200" dirty="0" err="1">
                <a:solidFill>
                  <a:srgbClr val="FFFFFF"/>
                </a:solidFill>
              </a:rPr>
              <a:t>المجال</a:t>
            </a:r>
            <a:r>
              <a:rPr lang="en-US" sz="6200" dirty="0">
                <a:solidFill>
                  <a:srgbClr val="FFFFFF"/>
                </a:solidFill>
              </a:rPr>
              <a:t> </a:t>
            </a:r>
            <a:r>
              <a:rPr lang="en-US" sz="6200" dirty="0" err="1">
                <a:solidFill>
                  <a:srgbClr val="FFFFFF"/>
                </a:solidFill>
              </a:rPr>
              <a:t>الإختياري</a:t>
            </a:r>
            <a:r>
              <a:rPr lang="en-US" sz="6200" dirty="0">
                <a:solidFill>
                  <a:srgbClr val="FFFFFF"/>
                </a:solidFill>
              </a:rPr>
              <a:t>؟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46836" y="7977702"/>
            <a:ext cx="3450492" cy="1670014"/>
            <a:chOff x="0" y="0"/>
            <a:chExt cx="4600656" cy="2226685"/>
          </a:xfrm>
        </p:grpSpPr>
        <p:sp>
          <p:nvSpPr>
            <p:cNvPr id="4" name="Freeform 4">
              <a:hlinkClick r:id="rId2" action="ppaction://hlinksldjump"/>
            </p:cNvPr>
            <p:cNvSpPr/>
            <p:nvPr/>
          </p:nvSpPr>
          <p:spPr>
            <a:xfrm>
              <a:off x="0" y="0"/>
              <a:ext cx="3562696" cy="2226685"/>
            </a:xfrm>
            <a:custGeom>
              <a:avLst/>
              <a:gdLst/>
              <a:ahLst/>
              <a:cxnLst/>
              <a:rect l="l" t="t" r="r" b="b"/>
              <a:pathLst>
                <a:path w="3562696" h="2226685">
                  <a:moveTo>
                    <a:pt x="0" y="0"/>
                  </a:moveTo>
                  <a:lnTo>
                    <a:pt x="3562696" y="0"/>
                  </a:lnTo>
                  <a:lnTo>
                    <a:pt x="3562696" y="2226685"/>
                  </a:lnTo>
                  <a:lnTo>
                    <a:pt x="0" y="2226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562696" y="-76200"/>
              <a:ext cx="1037960" cy="73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1"/>
                </a:lnSpc>
                <a:spcBef>
                  <a:spcPct val="0"/>
                </a:spcBef>
              </a:pPr>
              <a:r>
                <a:rPr lang="en-US" sz="3300">
                  <a:solidFill>
                    <a:srgbClr val="FFFFFF"/>
                  </a:solidFill>
                  <a:cs typeface="Josefin Sans"/>
                </a:rPr>
                <a:t>عودة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6836" y="7977702"/>
            <a:ext cx="3450492" cy="1670014"/>
            <a:chOff x="0" y="0"/>
            <a:chExt cx="4600656" cy="2226685"/>
          </a:xfrm>
        </p:grpSpPr>
        <p:sp>
          <p:nvSpPr>
            <p:cNvPr id="3" name="Freeform 3">
              <a:hlinkClick r:id="rId2" action="ppaction://hlinksldjump"/>
            </p:cNvPr>
            <p:cNvSpPr/>
            <p:nvPr/>
          </p:nvSpPr>
          <p:spPr>
            <a:xfrm>
              <a:off x="0" y="0"/>
              <a:ext cx="3562696" cy="2226685"/>
            </a:xfrm>
            <a:custGeom>
              <a:avLst/>
              <a:gdLst/>
              <a:ahLst/>
              <a:cxnLst/>
              <a:rect l="l" t="t" r="r" b="b"/>
              <a:pathLst>
                <a:path w="3562696" h="2226685">
                  <a:moveTo>
                    <a:pt x="0" y="0"/>
                  </a:moveTo>
                  <a:lnTo>
                    <a:pt x="3562696" y="0"/>
                  </a:lnTo>
                  <a:lnTo>
                    <a:pt x="3562696" y="2226685"/>
                  </a:lnTo>
                  <a:lnTo>
                    <a:pt x="0" y="2226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62696" y="-76200"/>
              <a:ext cx="1037960" cy="73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1"/>
                </a:lnSpc>
                <a:spcBef>
                  <a:spcPct val="0"/>
                </a:spcBef>
              </a:pPr>
              <a:r>
                <a:rPr lang="en-US" sz="3300">
                  <a:solidFill>
                    <a:srgbClr val="FFFFFF"/>
                  </a:solidFill>
                  <a:cs typeface="Josefin Sans"/>
                </a:rPr>
                <a:t>عودة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221764"/>
            <a:ext cx="16637742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00"/>
              </a:lnSpc>
            </a:pPr>
            <a:r>
              <a:rPr lang="ar-SA" sz="8800" b="1" i="0" dirty="0" err="1">
                <a:solidFill>
                  <a:srgbClr val="FEFEFE"/>
                </a:solidFill>
                <a:effectLst/>
              </a:rPr>
              <a:t>مالفائدة</a:t>
            </a:r>
            <a:r>
              <a:rPr lang="ar-SA" sz="8800" b="1" i="0" dirty="0">
                <a:solidFill>
                  <a:srgbClr val="FEFEFE"/>
                </a:solidFill>
                <a:effectLst/>
              </a:rPr>
              <a:t> من إضافة منهج المجال </a:t>
            </a:r>
            <a:r>
              <a:rPr lang="ar-SA" sz="8800" b="1" i="0" dirty="0" err="1">
                <a:solidFill>
                  <a:srgbClr val="FEFEFE"/>
                </a:solidFill>
                <a:effectLst/>
              </a:rPr>
              <a:t>الإختياري</a:t>
            </a:r>
            <a:r>
              <a:rPr lang="ar-SA" sz="8800" b="1" i="0" dirty="0">
                <a:solidFill>
                  <a:srgbClr val="FEFEFE"/>
                </a:solidFill>
                <a:effectLst/>
              </a:rPr>
              <a:t> للطالبة في نظام المسار العام؟</a:t>
            </a:r>
            <a:endParaRPr lang="en-US" sz="8181" dirty="0">
              <a:solidFill>
                <a:srgbClr val="FEFEF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47344" y="260362"/>
            <a:ext cx="2343260" cy="2456330"/>
          </a:xfrm>
          <a:custGeom>
            <a:avLst/>
            <a:gdLst/>
            <a:ahLst/>
            <a:cxnLst/>
            <a:rect l="l" t="t" r="r" b="b"/>
            <a:pathLst>
              <a:path w="2343260" h="2456330">
                <a:moveTo>
                  <a:pt x="0" y="0"/>
                </a:moveTo>
                <a:lnTo>
                  <a:pt x="2343260" y="0"/>
                </a:lnTo>
                <a:lnTo>
                  <a:pt x="2343260" y="2456330"/>
                </a:lnTo>
                <a:lnTo>
                  <a:pt x="0" y="2456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209" r="-53905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5569317" y="5143500"/>
            <a:ext cx="7928198" cy="4878891"/>
          </a:xfrm>
          <a:custGeom>
            <a:avLst/>
            <a:gdLst/>
            <a:ahLst/>
            <a:cxnLst/>
            <a:rect l="l" t="t" r="r" b="b"/>
            <a:pathLst>
              <a:path w="7928198" h="4878891">
                <a:moveTo>
                  <a:pt x="0" y="0"/>
                </a:moveTo>
                <a:lnTo>
                  <a:pt x="7928198" y="0"/>
                </a:lnTo>
                <a:lnTo>
                  <a:pt x="7928198" y="4878891"/>
                </a:lnTo>
                <a:lnTo>
                  <a:pt x="0" y="4878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13372008" y="1374227"/>
            <a:ext cx="3922117" cy="1917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ar-SA" sz="6000" b="1" i="0" dirty="0">
                <a:solidFill>
                  <a:srgbClr val="000000"/>
                </a:solidFill>
                <a:effectLst/>
                <a:latin typeface="YAFdJjvw9Ps 0"/>
              </a:rPr>
              <a:t>انتهى الدرس</a:t>
            </a:r>
            <a:endParaRPr lang="ar-SA" sz="6000" dirty="0">
              <a:solidFill>
                <a:srgbClr val="000000"/>
              </a:solidFill>
              <a:effectLst/>
              <a:latin typeface="YAFdJjvw9Ps 0"/>
            </a:endParaRPr>
          </a:p>
          <a:p>
            <a:r>
              <a:rPr lang="ar-SA" sz="6000" b="1" i="0" dirty="0">
                <a:solidFill>
                  <a:srgbClr val="000000"/>
                </a:solidFill>
                <a:effectLst/>
                <a:latin typeface="YAFdJjvw9Ps 0"/>
              </a:rPr>
              <a:t>ختــــــــاما..</a:t>
            </a:r>
            <a:endParaRPr lang="ar-SA" sz="6000" dirty="0">
              <a:solidFill>
                <a:srgbClr val="000000"/>
              </a:solidFill>
              <a:effectLst/>
              <a:latin typeface="YAFdJjvw9Ps 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00914" y="3903657"/>
            <a:ext cx="14465003" cy="850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dirty="0" err="1">
                <a:solidFill>
                  <a:srgbClr val="FFFFFF"/>
                </a:solidFill>
              </a:rPr>
              <a:t>قومي</a:t>
            </a:r>
            <a:r>
              <a:rPr lang="en-US" sz="5099" dirty="0">
                <a:solidFill>
                  <a:srgbClr val="FFFFFF"/>
                </a:solidFill>
              </a:rPr>
              <a:t> </a:t>
            </a:r>
            <a:r>
              <a:rPr lang="en-US" sz="5099" dirty="0" err="1">
                <a:solidFill>
                  <a:srgbClr val="FFFFFF"/>
                </a:solidFill>
              </a:rPr>
              <a:t>بإستكمال</a:t>
            </a:r>
            <a:r>
              <a:rPr lang="en-US" sz="5099" dirty="0">
                <a:solidFill>
                  <a:srgbClr val="FFFFFF"/>
                </a:solidFill>
              </a:rPr>
              <a:t> </a:t>
            </a:r>
            <a:r>
              <a:rPr lang="en-US" sz="5099" dirty="0" err="1">
                <a:solidFill>
                  <a:srgbClr val="FFFFFF"/>
                </a:solidFill>
              </a:rPr>
              <a:t>مهامكِ</a:t>
            </a:r>
            <a:r>
              <a:rPr lang="en-US" sz="5099" dirty="0">
                <a:solidFill>
                  <a:srgbClr val="FFFFFF"/>
                </a:solidFill>
              </a:rPr>
              <a:t> </a:t>
            </a:r>
            <a:r>
              <a:rPr lang="en-US" sz="5099" dirty="0" err="1">
                <a:solidFill>
                  <a:srgbClr val="FFFFFF"/>
                </a:solidFill>
              </a:rPr>
              <a:t>الادائية</a:t>
            </a:r>
            <a:r>
              <a:rPr lang="en-US" sz="5099" dirty="0">
                <a:solidFill>
                  <a:srgbClr val="FFFFFF"/>
                </a:solidFill>
              </a:rPr>
              <a:t> </a:t>
            </a:r>
            <a:r>
              <a:rPr lang="en-US" sz="5099" dirty="0" err="1">
                <a:solidFill>
                  <a:srgbClr val="FFFFFF"/>
                </a:solidFill>
              </a:rPr>
              <a:t>في</a:t>
            </a:r>
            <a:r>
              <a:rPr lang="en-US" sz="5099" dirty="0">
                <a:solidFill>
                  <a:srgbClr val="FFFFFF"/>
                </a:solidFill>
              </a:rPr>
              <a:t> </a:t>
            </a:r>
            <a:r>
              <a:rPr lang="en-US" sz="5099" dirty="0" err="1">
                <a:solidFill>
                  <a:srgbClr val="FFFFFF"/>
                </a:solidFill>
              </a:rPr>
              <a:t>منصة</a:t>
            </a:r>
            <a:r>
              <a:rPr lang="en-US" sz="5099" dirty="0">
                <a:solidFill>
                  <a:srgbClr val="FFFFFF"/>
                </a:solidFill>
              </a:rPr>
              <a:t> </a:t>
            </a:r>
            <a:r>
              <a:rPr lang="en-US" sz="5099" dirty="0" err="1">
                <a:solidFill>
                  <a:srgbClr val="FFFFFF"/>
                </a:solidFill>
              </a:rPr>
              <a:t>مدرستي</a:t>
            </a:r>
            <a:endParaRPr lang="en-US" sz="5099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rot="-6524523">
            <a:off x="-4338509" y="4508431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29"/>
                </a:lnTo>
                <a:lnTo>
                  <a:pt x="0" y="8211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rot="-9462934">
            <a:off x="13230685" y="540699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354657" y="921546"/>
            <a:ext cx="10692947" cy="8229600"/>
            <a:chOff x="0" y="0"/>
            <a:chExt cx="2816250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0"/>
            <a:ext cx="5982082" cy="2431314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>
            <a:off x="12024261" y="-186957"/>
            <a:ext cx="5982082" cy="2431314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1" y="0"/>
                </a:lnTo>
                <a:lnTo>
                  <a:pt x="5982081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>
            <a:off x="10224768" y="3065463"/>
            <a:ext cx="7542690" cy="10945857"/>
          </a:xfrm>
          <a:custGeom>
            <a:avLst/>
            <a:gdLst/>
            <a:ahLst/>
            <a:cxnLst/>
            <a:rect l="l" t="t" r="r" b="b"/>
            <a:pathLst>
              <a:path w="7542690" h="10945857">
                <a:moveTo>
                  <a:pt x="0" y="0"/>
                </a:moveTo>
                <a:lnTo>
                  <a:pt x="7542690" y="0"/>
                </a:lnTo>
                <a:lnTo>
                  <a:pt x="7542690" y="10945856"/>
                </a:lnTo>
                <a:lnTo>
                  <a:pt x="0" y="109458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flipH="1">
            <a:off x="8609232" y="8204189"/>
            <a:ext cx="4659849" cy="1893915"/>
          </a:xfrm>
          <a:custGeom>
            <a:avLst/>
            <a:gdLst/>
            <a:ahLst/>
            <a:cxnLst/>
            <a:rect l="l" t="t" r="r" b="b"/>
            <a:pathLst>
              <a:path w="4659849" h="1893915">
                <a:moveTo>
                  <a:pt x="4659849" y="0"/>
                </a:moveTo>
                <a:lnTo>
                  <a:pt x="0" y="0"/>
                </a:lnTo>
                <a:lnTo>
                  <a:pt x="0" y="1893915"/>
                </a:lnTo>
                <a:lnTo>
                  <a:pt x="4659849" y="1893915"/>
                </a:lnTo>
                <a:lnTo>
                  <a:pt x="465984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>
            <a:off x="10939156" y="390636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7" y="0"/>
                </a:lnTo>
                <a:lnTo>
                  <a:pt x="3056957" y="3303194"/>
                </a:lnTo>
                <a:lnTo>
                  <a:pt x="0" y="33031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16"/>
          <p:cNvSpPr txBox="1"/>
          <p:nvPr/>
        </p:nvSpPr>
        <p:spPr>
          <a:xfrm>
            <a:off x="1028700" y="2221764"/>
            <a:ext cx="8816978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00"/>
              </a:lnSpc>
            </a:pPr>
            <a:r>
              <a:rPr lang="ar-SA" sz="8800" b="1" i="0" dirty="0">
                <a:solidFill>
                  <a:srgbClr val="F9705A"/>
                </a:solidFill>
                <a:effectLst/>
              </a:rPr>
              <a:t>ماذا يقصد بالمجال </a:t>
            </a:r>
            <a:r>
              <a:rPr lang="ar-SA" sz="8800" b="1" i="0" dirty="0" err="1">
                <a:solidFill>
                  <a:srgbClr val="F9705A"/>
                </a:solidFill>
                <a:effectLst/>
              </a:rPr>
              <a:t>الإختياري</a:t>
            </a:r>
            <a:r>
              <a:rPr lang="ar-SA" sz="8800" b="1" i="0" dirty="0">
                <a:solidFill>
                  <a:srgbClr val="F9705A"/>
                </a:solidFill>
                <a:effectLst/>
              </a:rPr>
              <a:t>؟</a:t>
            </a:r>
            <a:endParaRPr lang="en-US" sz="8181" dirty="0">
              <a:solidFill>
                <a:srgbClr val="F9705A"/>
              </a:solidFill>
              <a:cs typeface="Jua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677787" y="4622008"/>
            <a:ext cx="10692947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cs typeface="Open Sans Extra Bold"/>
              </a:rPr>
              <a:t>تمهيد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rot="-6524523">
            <a:off x="-4338509" y="4508431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3" y="0"/>
                </a:lnTo>
                <a:lnTo>
                  <a:pt x="9386333" y="8211629"/>
                </a:lnTo>
                <a:lnTo>
                  <a:pt x="0" y="8211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rot="-9462934">
            <a:off x="13230685" y="5406999"/>
            <a:ext cx="9386333" cy="8211630"/>
          </a:xfrm>
          <a:custGeom>
            <a:avLst/>
            <a:gdLst/>
            <a:ahLst/>
            <a:cxnLst/>
            <a:rect l="l" t="t" r="r" b="b"/>
            <a:pathLst>
              <a:path w="9386333" h="8211630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354657" y="921546"/>
            <a:ext cx="10692947" cy="8229600"/>
            <a:chOff x="0" y="0"/>
            <a:chExt cx="2816250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0"/>
            <a:ext cx="5982082" cy="2431314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>
            <a:off x="12024261" y="-186957"/>
            <a:ext cx="5982082" cy="2431314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1" y="0"/>
                </a:lnTo>
                <a:lnTo>
                  <a:pt x="5982081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>
            <a:off x="10224768" y="3065463"/>
            <a:ext cx="7542690" cy="10945857"/>
          </a:xfrm>
          <a:custGeom>
            <a:avLst/>
            <a:gdLst/>
            <a:ahLst/>
            <a:cxnLst/>
            <a:rect l="l" t="t" r="r" b="b"/>
            <a:pathLst>
              <a:path w="7542690" h="10945857">
                <a:moveTo>
                  <a:pt x="0" y="0"/>
                </a:moveTo>
                <a:lnTo>
                  <a:pt x="7542690" y="0"/>
                </a:lnTo>
                <a:lnTo>
                  <a:pt x="7542690" y="10945856"/>
                </a:lnTo>
                <a:lnTo>
                  <a:pt x="0" y="109458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flipH="1">
            <a:off x="8609232" y="8204189"/>
            <a:ext cx="4659849" cy="1893915"/>
          </a:xfrm>
          <a:custGeom>
            <a:avLst/>
            <a:gdLst/>
            <a:ahLst/>
            <a:cxnLst/>
            <a:rect l="l" t="t" r="r" b="b"/>
            <a:pathLst>
              <a:path w="4659849" h="1893915">
                <a:moveTo>
                  <a:pt x="4659849" y="0"/>
                </a:moveTo>
                <a:lnTo>
                  <a:pt x="0" y="0"/>
                </a:lnTo>
                <a:lnTo>
                  <a:pt x="0" y="1893915"/>
                </a:lnTo>
                <a:lnTo>
                  <a:pt x="4659849" y="1893915"/>
                </a:lnTo>
                <a:lnTo>
                  <a:pt x="465984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>
            <a:off x="10939156" y="390636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7" y="0"/>
                </a:lnTo>
                <a:lnTo>
                  <a:pt x="3056957" y="3303194"/>
                </a:lnTo>
                <a:lnTo>
                  <a:pt x="0" y="33031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16"/>
          <p:cNvSpPr txBox="1"/>
          <p:nvPr/>
        </p:nvSpPr>
        <p:spPr>
          <a:xfrm>
            <a:off x="1028700" y="2221764"/>
            <a:ext cx="8816978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00"/>
              </a:lnSpc>
            </a:pPr>
            <a:r>
              <a:rPr lang="ar-SA" sz="8800" b="1" i="0" dirty="0" err="1">
                <a:solidFill>
                  <a:srgbClr val="F9705A"/>
                </a:solidFill>
                <a:effectLst/>
              </a:rPr>
              <a:t>ماالفائدة</a:t>
            </a:r>
            <a:r>
              <a:rPr lang="ar-SA" sz="8800" b="1" i="0" dirty="0">
                <a:solidFill>
                  <a:srgbClr val="F9705A"/>
                </a:solidFill>
                <a:effectLst/>
              </a:rPr>
              <a:t> من إضافة منهج المجال </a:t>
            </a:r>
            <a:r>
              <a:rPr lang="ar-SA" sz="8800" b="1" i="0" dirty="0" err="1">
                <a:solidFill>
                  <a:srgbClr val="F9705A"/>
                </a:solidFill>
                <a:effectLst/>
              </a:rPr>
              <a:t>الإختياري</a:t>
            </a:r>
            <a:r>
              <a:rPr lang="ar-SA" sz="8800" b="1" i="0" dirty="0">
                <a:solidFill>
                  <a:srgbClr val="F9705A"/>
                </a:solidFill>
                <a:effectLst/>
              </a:rPr>
              <a:t> للطالبة في نظام المسار العام؟</a:t>
            </a:r>
            <a:endParaRPr lang="en-US" sz="8181" dirty="0">
              <a:solidFill>
                <a:srgbClr val="F9705A"/>
              </a:solidFill>
              <a:cs typeface="Jua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677787" y="4622008"/>
            <a:ext cx="10692947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cs typeface="Open Sans Extra Bold"/>
              </a:rPr>
              <a:t>تمهيد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A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3614" y="1138180"/>
            <a:ext cx="15400771" cy="8010641"/>
            <a:chOff x="0" y="0"/>
            <a:chExt cx="2219338" cy="11543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9338" cy="1154379"/>
            </a:xfrm>
            <a:custGeom>
              <a:avLst/>
              <a:gdLst/>
              <a:ahLst/>
              <a:cxnLst/>
              <a:rect l="l" t="t" r="r" b="b"/>
              <a:pathLst>
                <a:path w="2219338" h="1154379">
                  <a:moveTo>
                    <a:pt x="8043" y="0"/>
                  </a:moveTo>
                  <a:lnTo>
                    <a:pt x="2211295" y="0"/>
                  </a:lnTo>
                  <a:cubicBezTo>
                    <a:pt x="2215737" y="0"/>
                    <a:pt x="2219338" y="3601"/>
                    <a:pt x="2219338" y="8043"/>
                  </a:cubicBezTo>
                  <a:lnTo>
                    <a:pt x="2219338" y="1146335"/>
                  </a:lnTo>
                  <a:cubicBezTo>
                    <a:pt x="2219338" y="1148469"/>
                    <a:pt x="2218491" y="1150514"/>
                    <a:pt x="2216982" y="1152023"/>
                  </a:cubicBezTo>
                  <a:cubicBezTo>
                    <a:pt x="2215474" y="1153531"/>
                    <a:pt x="2213428" y="1154379"/>
                    <a:pt x="2211295" y="1154379"/>
                  </a:cubicBezTo>
                  <a:lnTo>
                    <a:pt x="8043" y="1154379"/>
                  </a:lnTo>
                  <a:cubicBezTo>
                    <a:pt x="3601" y="1154379"/>
                    <a:pt x="0" y="1150778"/>
                    <a:pt x="0" y="1146335"/>
                  </a:cubicBezTo>
                  <a:lnTo>
                    <a:pt x="0" y="8043"/>
                  </a:lnTo>
                  <a:cubicBezTo>
                    <a:pt x="0" y="3601"/>
                    <a:pt x="3601" y="0"/>
                    <a:pt x="8043" y="0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1E1E1E"/>
              </a:solidFill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25562" y="1658122"/>
            <a:ext cx="448341" cy="433668"/>
          </a:xfrm>
          <a:custGeom>
            <a:avLst/>
            <a:gdLst/>
            <a:ahLst/>
            <a:cxnLst/>
            <a:rect l="l" t="t" r="r" b="b"/>
            <a:pathLst>
              <a:path w="448341" h="433668">
                <a:moveTo>
                  <a:pt x="0" y="0"/>
                </a:moveTo>
                <a:lnTo>
                  <a:pt x="448341" y="0"/>
                </a:lnTo>
                <a:lnTo>
                  <a:pt x="448341" y="433668"/>
                </a:lnTo>
                <a:lnTo>
                  <a:pt x="0" y="433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TextBox 6"/>
          <p:cNvSpPr txBox="1"/>
          <p:nvPr/>
        </p:nvSpPr>
        <p:spPr>
          <a:xfrm>
            <a:off x="1769112" y="1588770"/>
            <a:ext cx="13691271" cy="541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ar-SA" sz="4400" b="0" i="0" dirty="0">
                <a:solidFill>
                  <a:srgbClr val="1E1E1E"/>
                </a:solidFill>
                <a:effectLst/>
              </a:rPr>
              <a:t>يعزز المجالات المتنوعة </a:t>
            </a:r>
            <a:r>
              <a:rPr lang="ar-SA" sz="4400" b="0" i="0" dirty="0" err="1">
                <a:solidFill>
                  <a:srgbClr val="1E1E1E"/>
                </a:solidFill>
                <a:effectLst/>
              </a:rPr>
              <a:t>لإكتساب</a:t>
            </a:r>
            <a:r>
              <a:rPr lang="ar-SA" sz="4400" b="0" i="0" dirty="0">
                <a:solidFill>
                  <a:srgbClr val="1E1E1E"/>
                </a:solidFill>
                <a:effectLst/>
              </a:rPr>
              <a:t> مهارات وظيفية واكاديمية</a:t>
            </a:r>
            <a:endParaRPr lang="ar-SA" sz="4400" dirty="0"/>
          </a:p>
          <a:p>
            <a:r>
              <a:rPr lang="ar-SA" sz="4400" b="0" i="0" dirty="0">
                <a:solidFill>
                  <a:srgbClr val="1E1E1E"/>
                </a:solidFill>
                <a:effectLst/>
                <a:latin typeface="YAFdJjvw9Ps 0"/>
              </a:rPr>
              <a:t>مثل</a:t>
            </a:r>
            <a:r>
              <a:rPr lang="ar-SA" sz="4400" b="0" i="0" dirty="0">
                <a:solidFill>
                  <a:srgbClr val="FE502D"/>
                </a:solidFill>
                <a:effectLst/>
                <a:latin typeface="YAFdJjvw9Ps 0"/>
              </a:rPr>
              <a:t> مهارات القيادة ,مهارات القرن الحادي </a:t>
            </a:r>
            <a:r>
              <a:rPr lang="ar-SA" sz="4400" b="0" i="0" dirty="0" err="1">
                <a:solidFill>
                  <a:srgbClr val="FE502D"/>
                </a:solidFill>
                <a:effectLst/>
                <a:latin typeface="YAFdJjvw9Ps 0"/>
              </a:rPr>
              <a:t>والعشرين,مهارات</a:t>
            </a:r>
            <a:r>
              <a:rPr lang="ar-SA" sz="4400" b="0" i="0" dirty="0">
                <a:solidFill>
                  <a:srgbClr val="FE502D"/>
                </a:solidFill>
                <a:effectLst/>
                <a:latin typeface="YAFdJjvw9Ps 0"/>
              </a:rPr>
              <a:t> الإحصاء...الخ</a:t>
            </a:r>
            <a:endParaRPr lang="ar-SA" sz="4400" dirty="0">
              <a:solidFill>
                <a:srgbClr val="1E1E1E"/>
              </a:solidFill>
              <a:effectLst/>
              <a:latin typeface="YAFdJjvw9Ps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r-SA" sz="4400" b="0" i="0" dirty="0">
                <a:solidFill>
                  <a:srgbClr val="1E1E1E"/>
                </a:solidFill>
                <a:effectLst/>
              </a:rPr>
              <a:t>يحث على التعلم القائم على الممارسة في كافة البرامج التعليمية المستهدفة</a:t>
            </a:r>
            <a:endParaRPr lang="ar-SA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ar-SA" sz="4400" b="0" i="0" dirty="0">
                <a:solidFill>
                  <a:srgbClr val="1E1E1E"/>
                </a:solidFill>
                <a:effectLst/>
              </a:rPr>
              <a:t>يركز على أساليب تعلم تعتمد بشكل مباشر على </a:t>
            </a:r>
            <a:r>
              <a:rPr lang="ar-SA" sz="4400" b="0" i="0" dirty="0" err="1">
                <a:solidFill>
                  <a:srgbClr val="1E1E1E"/>
                </a:solidFill>
                <a:effectLst/>
              </a:rPr>
              <a:t>الطالبةعبر</a:t>
            </a:r>
            <a:r>
              <a:rPr lang="ar-SA" sz="4400" b="0" i="0" dirty="0">
                <a:solidFill>
                  <a:srgbClr val="1E1E1E"/>
                </a:solidFill>
                <a:effectLst/>
              </a:rPr>
              <a:t> أنشطة غير تقليدية </a:t>
            </a:r>
            <a:r>
              <a:rPr lang="ar-SA" sz="4400" b="0" i="0" dirty="0">
                <a:solidFill>
                  <a:srgbClr val="FE502D"/>
                </a:solidFill>
                <a:effectLst/>
              </a:rPr>
              <a:t>مثل أن يكون المتعلم باحث </a:t>
            </a:r>
            <a:r>
              <a:rPr lang="ar-SA" sz="4400" b="0" i="0" dirty="0" err="1">
                <a:solidFill>
                  <a:srgbClr val="FE502D"/>
                </a:solidFill>
                <a:effectLst/>
              </a:rPr>
              <a:t>اومستكشف</a:t>
            </a:r>
            <a:r>
              <a:rPr lang="ar-SA" sz="4400" b="0" i="0" dirty="0">
                <a:solidFill>
                  <a:srgbClr val="FE502D"/>
                </a:solidFill>
                <a:effectLst/>
              </a:rPr>
              <a:t> قادر على التفاعل بإيجابية والوصول الى أهدافة بذاته في ضوء </a:t>
            </a:r>
            <a:r>
              <a:rPr lang="ar-SA" sz="4400" b="0" i="0" dirty="0" err="1">
                <a:solidFill>
                  <a:srgbClr val="FE502D"/>
                </a:solidFill>
                <a:effectLst/>
              </a:rPr>
              <a:t>قدرتة</a:t>
            </a:r>
            <a:r>
              <a:rPr lang="ar-SA" sz="4400" b="0" i="0" dirty="0">
                <a:solidFill>
                  <a:srgbClr val="FE502D"/>
                </a:solidFill>
                <a:effectLst/>
              </a:rPr>
              <a:t> على الممارسة أو التطبيق التعليمي المناسب.</a:t>
            </a:r>
            <a:endParaRPr lang="ar-SA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ar-SA" sz="4400" b="0" i="0" dirty="0">
                <a:solidFill>
                  <a:srgbClr val="171717"/>
                </a:solidFill>
                <a:effectLst/>
              </a:rPr>
              <a:t>بسبب التقدم العلمي التكنولوجي والتحول الرقمي</a:t>
            </a:r>
            <a:endParaRPr lang="ar-SA" sz="4400" dirty="0"/>
          </a:p>
        </p:txBody>
      </p:sp>
      <p:grpSp>
        <p:nvGrpSpPr>
          <p:cNvPr id="7" name="Group 7"/>
          <p:cNvGrpSpPr/>
          <p:nvPr/>
        </p:nvGrpSpPr>
        <p:grpSpPr>
          <a:xfrm>
            <a:off x="15752445" y="2760254"/>
            <a:ext cx="394575" cy="5514521"/>
            <a:chOff x="0" y="0"/>
            <a:chExt cx="56860" cy="7946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6860" cy="794674"/>
            </a:xfrm>
            <a:custGeom>
              <a:avLst/>
              <a:gdLst/>
              <a:ahLst/>
              <a:cxnLst/>
              <a:rect l="l" t="t" r="r" b="b"/>
              <a:pathLst>
                <a:path w="56860" h="794674">
                  <a:moveTo>
                    <a:pt x="28430" y="0"/>
                  </a:moveTo>
                  <a:lnTo>
                    <a:pt x="28430" y="0"/>
                  </a:lnTo>
                  <a:cubicBezTo>
                    <a:pt x="44132" y="0"/>
                    <a:pt x="56860" y="12729"/>
                    <a:pt x="56860" y="28430"/>
                  </a:cubicBezTo>
                  <a:lnTo>
                    <a:pt x="56860" y="766243"/>
                  </a:lnTo>
                  <a:cubicBezTo>
                    <a:pt x="56860" y="781945"/>
                    <a:pt x="44132" y="794674"/>
                    <a:pt x="28430" y="794674"/>
                  </a:cubicBezTo>
                  <a:lnTo>
                    <a:pt x="28430" y="794674"/>
                  </a:lnTo>
                  <a:cubicBezTo>
                    <a:pt x="12729" y="794674"/>
                    <a:pt x="0" y="781945"/>
                    <a:pt x="0" y="766243"/>
                  </a:cubicBezTo>
                  <a:lnTo>
                    <a:pt x="0" y="28430"/>
                  </a:lnTo>
                  <a:cubicBezTo>
                    <a:pt x="0" y="12729"/>
                    <a:pt x="12729" y="0"/>
                    <a:pt x="28430" y="0"/>
                  </a:cubicBezTo>
                  <a:close/>
                </a:path>
              </a:pathLst>
            </a:custGeom>
            <a:solidFill>
              <a:srgbClr val="C2A054"/>
            </a:solidFill>
            <a:ln w="76200">
              <a:solidFill>
                <a:srgbClr val="1E1E1E"/>
              </a:solidFill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A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3614" y="1138180"/>
            <a:ext cx="15400771" cy="8010641"/>
            <a:chOff x="0" y="0"/>
            <a:chExt cx="2219338" cy="11543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9338" cy="1154379"/>
            </a:xfrm>
            <a:custGeom>
              <a:avLst/>
              <a:gdLst/>
              <a:ahLst/>
              <a:cxnLst/>
              <a:rect l="l" t="t" r="r" b="b"/>
              <a:pathLst>
                <a:path w="2219338" h="1154379">
                  <a:moveTo>
                    <a:pt x="8043" y="0"/>
                  </a:moveTo>
                  <a:lnTo>
                    <a:pt x="2211295" y="0"/>
                  </a:lnTo>
                  <a:cubicBezTo>
                    <a:pt x="2215737" y="0"/>
                    <a:pt x="2219338" y="3601"/>
                    <a:pt x="2219338" y="8043"/>
                  </a:cubicBezTo>
                  <a:lnTo>
                    <a:pt x="2219338" y="1146335"/>
                  </a:lnTo>
                  <a:cubicBezTo>
                    <a:pt x="2219338" y="1148469"/>
                    <a:pt x="2218491" y="1150514"/>
                    <a:pt x="2216982" y="1152023"/>
                  </a:cubicBezTo>
                  <a:cubicBezTo>
                    <a:pt x="2215474" y="1153531"/>
                    <a:pt x="2213428" y="1154379"/>
                    <a:pt x="2211295" y="1154379"/>
                  </a:cubicBezTo>
                  <a:lnTo>
                    <a:pt x="8043" y="1154379"/>
                  </a:lnTo>
                  <a:cubicBezTo>
                    <a:pt x="3601" y="1154379"/>
                    <a:pt x="0" y="1150778"/>
                    <a:pt x="0" y="1146335"/>
                  </a:cubicBezTo>
                  <a:lnTo>
                    <a:pt x="0" y="8043"/>
                  </a:lnTo>
                  <a:cubicBezTo>
                    <a:pt x="0" y="3601"/>
                    <a:pt x="3601" y="0"/>
                    <a:pt x="8043" y="0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1E1E1E"/>
              </a:solidFill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25562" y="1715396"/>
            <a:ext cx="448341" cy="433668"/>
          </a:xfrm>
          <a:custGeom>
            <a:avLst/>
            <a:gdLst/>
            <a:ahLst/>
            <a:cxnLst/>
            <a:rect l="l" t="t" r="r" b="b"/>
            <a:pathLst>
              <a:path w="448341" h="433668">
                <a:moveTo>
                  <a:pt x="0" y="0"/>
                </a:moveTo>
                <a:lnTo>
                  <a:pt x="448341" y="0"/>
                </a:lnTo>
                <a:lnTo>
                  <a:pt x="448341" y="433668"/>
                </a:lnTo>
                <a:lnTo>
                  <a:pt x="0" y="433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6" name="Group 6"/>
          <p:cNvGrpSpPr/>
          <p:nvPr/>
        </p:nvGrpSpPr>
        <p:grpSpPr>
          <a:xfrm>
            <a:off x="15752445" y="2817528"/>
            <a:ext cx="394575" cy="5514521"/>
            <a:chOff x="0" y="0"/>
            <a:chExt cx="56860" cy="7946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860" cy="794674"/>
            </a:xfrm>
            <a:custGeom>
              <a:avLst/>
              <a:gdLst/>
              <a:ahLst/>
              <a:cxnLst/>
              <a:rect l="l" t="t" r="r" b="b"/>
              <a:pathLst>
                <a:path w="56860" h="794674">
                  <a:moveTo>
                    <a:pt x="28430" y="0"/>
                  </a:moveTo>
                  <a:lnTo>
                    <a:pt x="28430" y="0"/>
                  </a:lnTo>
                  <a:cubicBezTo>
                    <a:pt x="44132" y="0"/>
                    <a:pt x="56860" y="12729"/>
                    <a:pt x="56860" y="28430"/>
                  </a:cubicBezTo>
                  <a:lnTo>
                    <a:pt x="56860" y="766243"/>
                  </a:lnTo>
                  <a:cubicBezTo>
                    <a:pt x="56860" y="781945"/>
                    <a:pt x="44132" y="794674"/>
                    <a:pt x="28430" y="794674"/>
                  </a:cubicBezTo>
                  <a:lnTo>
                    <a:pt x="28430" y="794674"/>
                  </a:lnTo>
                  <a:cubicBezTo>
                    <a:pt x="12729" y="794674"/>
                    <a:pt x="0" y="781945"/>
                    <a:pt x="0" y="766243"/>
                  </a:cubicBezTo>
                  <a:lnTo>
                    <a:pt x="0" y="28430"/>
                  </a:lnTo>
                  <a:cubicBezTo>
                    <a:pt x="0" y="12729"/>
                    <a:pt x="12729" y="0"/>
                    <a:pt x="28430" y="0"/>
                  </a:cubicBezTo>
                  <a:close/>
                </a:path>
              </a:pathLst>
            </a:custGeom>
            <a:solidFill>
              <a:srgbClr val="C2A054"/>
            </a:solidFill>
            <a:ln w="76200">
              <a:solidFill>
                <a:srgbClr val="1E1E1E"/>
              </a:solidFill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64764" y="2386166"/>
            <a:ext cx="13663474" cy="525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  <a:spcBef>
                <a:spcPct val="0"/>
              </a:spcBef>
            </a:pPr>
            <a:r>
              <a:rPr lang="en-US" sz="4271">
                <a:solidFill>
                  <a:srgbClr val="000000"/>
                </a:solidFill>
                <a:cs typeface="Canva Sans"/>
              </a:rPr>
              <a:t>الهدف</a:t>
            </a:r>
            <a:r>
              <a:rPr lang="en-US" sz="4271">
                <a:solidFill>
                  <a:srgbClr val="000000"/>
                </a:solidFill>
                <a:latin typeface="Canva Sans"/>
              </a:rPr>
              <a:t> من المجال الاختياري تنمية مهارات الطلاب لما بعد الثانويه</a:t>
            </a:r>
          </a:p>
          <a:p>
            <a:pPr algn="ctr">
              <a:lnSpc>
                <a:spcPts val="5979"/>
              </a:lnSpc>
              <a:spcBef>
                <a:spcPct val="0"/>
              </a:spcBef>
            </a:pPr>
            <a:r>
              <a:rPr lang="en-US" sz="4271">
                <a:solidFill>
                  <a:srgbClr val="000000"/>
                </a:solidFill>
                <a:latin typeface="Canva Sans"/>
              </a:rPr>
              <a:t> للتهيئة للجامعة والوظيفه وتعلم مهارات منوعه</a:t>
            </a:r>
          </a:p>
          <a:p>
            <a:pPr algn="ctr">
              <a:lnSpc>
                <a:spcPts val="5979"/>
              </a:lnSpc>
              <a:spcBef>
                <a:spcPct val="0"/>
              </a:spcBef>
            </a:pPr>
            <a:r>
              <a:rPr lang="en-US" sz="4271">
                <a:solidFill>
                  <a:srgbClr val="000000"/>
                </a:solidFill>
                <a:latin typeface="Canva Sans"/>
              </a:rPr>
              <a:t> مثل مهارات القرن الحادي والعشرين</a:t>
            </a:r>
          </a:p>
          <a:p>
            <a:pPr algn="ctr">
              <a:lnSpc>
                <a:spcPts val="5979"/>
              </a:lnSpc>
              <a:spcBef>
                <a:spcPct val="0"/>
              </a:spcBef>
            </a:pPr>
            <a:r>
              <a:rPr lang="en-US" sz="4271">
                <a:solidFill>
                  <a:srgbClr val="000000"/>
                </a:solidFill>
                <a:latin typeface="Canva Sans"/>
              </a:rPr>
              <a:t>, منها الابداع وحل المشكلات المعقده والتفكير الناقد وآلخ ،، </a:t>
            </a:r>
          </a:p>
          <a:p>
            <a:pPr algn="ctr">
              <a:lnSpc>
                <a:spcPts val="5979"/>
              </a:lnSpc>
              <a:spcBef>
                <a:spcPct val="0"/>
              </a:spcBef>
            </a:pPr>
            <a:r>
              <a:rPr lang="en-US" sz="4271">
                <a:solidFill>
                  <a:srgbClr val="000000"/>
                </a:solidFill>
                <a:cs typeface="Canva Sans"/>
              </a:rPr>
              <a:t>وحتى تتنمى هذة المهارات باستمرار اصبحت الماده ثلاث اترام</a:t>
            </a:r>
          </a:p>
          <a:p>
            <a:pPr algn="ctr">
              <a:lnSpc>
                <a:spcPts val="5979"/>
              </a:lnSpc>
              <a:spcBef>
                <a:spcPct val="0"/>
              </a:spcBef>
            </a:pPr>
            <a:r>
              <a:rPr lang="en-US" sz="4271">
                <a:solidFill>
                  <a:srgbClr val="000000"/>
                </a:solidFill>
                <a:latin typeface="Canva Sans"/>
              </a:rPr>
              <a:t> ومع الاستمرارتتنمى المهارات لدى الطلاب</a:t>
            </a:r>
          </a:p>
          <a:p>
            <a:pPr algn="ctr">
              <a:lnSpc>
                <a:spcPts val="5979"/>
              </a:lnSpc>
              <a:spcBef>
                <a:spcPct val="0"/>
              </a:spcBef>
            </a:pPr>
            <a:r>
              <a:rPr lang="en-US" sz="4271">
                <a:solidFill>
                  <a:srgbClr val="000000"/>
                </a:solidFill>
                <a:latin typeface="Canva Sans"/>
              </a:rPr>
              <a:t> التي يسجلها المعلم بالتقييم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6772644" cy="10287000"/>
          </a:xfrm>
          <a:custGeom>
            <a:avLst/>
            <a:gdLst/>
            <a:ahLst/>
            <a:cxnLst/>
            <a:rect l="l" t="t" r="r" b="b"/>
            <a:pathLst>
              <a:path w="6772644" h="10287000">
                <a:moveTo>
                  <a:pt x="6772644" y="0"/>
                </a:moveTo>
                <a:lnTo>
                  <a:pt x="0" y="0"/>
                </a:lnTo>
                <a:lnTo>
                  <a:pt x="0" y="10287000"/>
                </a:lnTo>
                <a:lnTo>
                  <a:pt x="6772644" y="10287000"/>
                </a:lnTo>
                <a:lnTo>
                  <a:pt x="6772644" y="0"/>
                </a:lnTo>
                <a:close/>
              </a:path>
            </a:pathLst>
          </a:custGeom>
          <a:blipFill>
            <a:blip r:embed="rId2"/>
            <a:stretch>
              <a:fillRect l="-59216" r="-82603" b="-6270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9144000" y="9464935"/>
            <a:ext cx="705525" cy="311714"/>
          </a:xfrm>
          <a:custGeom>
            <a:avLst/>
            <a:gdLst/>
            <a:ahLst/>
            <a:cxnLst/>
            <a:rect l="l" t="t" r="r" b="b"/>
            <a:pathLst>
              <a:path w="705525" h="311714">
                <a:moveTo>
                  <a:pt x="705525" y="0"/>
                </a:moveTo>
                <a:lnTo>
                  <a:pt x="0" y="0"/>
                </a:lnTo>
                <a:lnTo>
                  <a:pt x="0" y="311714"/>
                </a:lnTo>
                <a:lnTo>
                  <a:pt x="705525" y="311714"/>
                </a:lnTo>
                <a:lnTo>
                  <a:pt x="7055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041032" y="0"/>
            <a:ext cx="5246968" cy="5246370"/>
            <a:chOff x="0" y="0"/>
            <a:chExt cx="6350013" cy="6349289"/>
          </a:xfrm>
        </p:grpSpPr>
        <p:sp>
          <p:nvSpPr>
            <p:cNvPr id="5" name="Freeform 5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536659" y="1495680"/>
            <a:ext cx="10022952" cy="148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00"/>
              </a:lnSpc>
            </a:pPr>
            <a:r>
              <a:rPr lang="en-US" sz="11100">
                <a:solidFill>
                  <a:srgbClr val="2B2929"/>
                </a:solidFill>
                <a:cs typeface="Noto Kufi Arabic Bold"/>
              </a:rPr>
              <a:t>أهداف الدرس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36659" y="4433833"/>
            <a:ext cx="9758561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TS Qamus"/>
              </a:rPr>
              <a:t> </a:t>
            </a:r>
          </a:p>
          <a:p>
            <a:pPr marL="863598" lvl="1" indent="-431799" algn="ctr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cs typeface="TS Qamus"/>
              </a:rPr>
              <a:t>أن تتعرف الطالبة على مفهوم المجال الإختياري</a:t>
            </a:r>
          </a:p>
          <a:p>
            <a:pPr marL="863598" lvl="1" indent="-431799" algn="ctr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cs typeface="TS Qamus"/>
              </a:rPr>
              <a:t>أن تتفهم الطالبة الهدف من المجال الإختياي </a:t>
            </a:r>
          </a:p>
          <a:p>
            <a:pPr marL="863598" lvl="1" indent="-431799" algn="ctr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cs typeface="TS Qamus"/>
              </a:rPr>
              <a:t>أن تتعرف الطالبة على مكونات المجال الإختياري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000000"/>
              </a:solidFill>
              <a:cs typeface="TS Qamu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48026" y="1098580"/>
            <a:ext cx="15071539" cy="8282967"/>
            <a:chOff x="0" y="0"/>
            <a:chExt cx="20095385" cy="1104395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0095385" cy="11043956"/>
              <a:chOff x="0" y="0"/>
              <a:chExt cx="5098274" cy="280189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098274" cy="2801893"/>
              </a:xfrm>
              <a:custGeom>
                <a:avLst/>
                <a:gdLst/>
                <a:ahLst/>
                <a:cxnLst/>
                <a:rect l="l" t="t" r="r" b="b"/>
                <a:pathLst>
                  <a:path w="5098274" h="2801893">
                    <a:moveTo>
                      <a:pt x="4973813" y="2801893"/>
                    </a:moveTo>
                    <a:lnTo>
                      <a:pt x="124460" y="2801893"/>
                    </a:lnTo>
                    <a:cubicBezTo>
                      <a:pt x="55880" y="2801893"/>
                      <a:pt x="0" y="2746013"/>
                      <a:pt x="0" y="267743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973813" y="0"/>
                    </a:lnTo>
                    <a:cubicBezTo>
                      <a:pt x="5042394" y="0"/>
                      <a:pt x="5098274" y="55880"/>
                      <a:pt x="5098274" y="124460"/>
                    </a:cubicBezTo>
                    <a:lnTo>
                      <a:pt x="5098274" y="2677433"/>
                    </a:lnTo>
                    <a:cubicBezTo>
                      <a:pt x="5098274" y="2746013"/>
                      <a:pt x="5042394" y="2801893"/>
                      <a:pt x="4973813" y="2801893"/>
                    </a:cubicBezTo>
                    <a:close/>
                  </a:path>
                </a:pathLst>
              </a:custGeom>
              <a:solidFill>
                <a:srgbClr val="F5F3E5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2717567" y="3661012"/>
              <a:ext cx="14660250" cy="4759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99"/>
                </a:lnSpc>
              </a:pPr>
              <a:r>
                <a:rPr lang="ar-SA" sz="9600" b="1" i="0" dirty="0" err="1">
                  <a:solidFill>
                    <a:srgbClr val="000000"/>
                  </a:solidFill>
                  <a:effectLst/>
                </a:rPr>
                <a:t>ماسبب</a:t>
              </a:r>
              <a:r>
                <a:rPr lang="ar-SA" sz="9600" b="1" i="0" dirty="0">
                  <a:solidFill>
                    <a:srgbClr val="000000"/>
                  </a:solidFill>
                  <a:effectLst/>
                </a:rPr>
                <a:t> تكدس الخريجات حالياَ؟</a:t>
              </a:r>
              <a:endParaRPr lang="en-US" sz="14499" dirty="0">
                <a:solidFill>
                  <a:srgbClr val="000000"/>
                </a:solidFill>
                <a:cs typeface="Roca Two Ultra-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005010" y="8743128"/>
              <a:ext cx="12085364" cy="880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717567" y="1002628"/>
              <a:ext cx="14660250" cy="2023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59"/>
                </a:lnSpc>
              </a:pPr>
              <a:r>
                <a:rPr lang="ar-SA" sz="9600" b="0" i="0" dirty="0">
                  <a:solidFill>
                    <a:srgbClr val="FD98C7"/>
                  </a:solidFill>
                  <a:effectLst/>
                </a:rPr>
                <a:t>فكر؟!</a:t>
              </a:r>
              <a:endParaRPr lang="en-US" sz="8899" dirty="0">
                <a:solidFill>
                  <a:srgbClr val="FD98C7"/>
                </a:solidFill>
                <a:cs typeface="Be Vietnam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4162256" y="4934996"/>
            <a:ext cx="3712953" cy="5352004"/>
          </a:xfrm>
          <a:custGeom>
            <a:avLst/>
            <a:gdLst/>
            <a:ahLst/>
            <a:cxnLst/>
            <a:rect l="l" t="t" r="r" b="b"/>
            <a:pathLst>
              <a:path w="3712953" h="5352004">
                <a:moveTo>
                  <a:pt x="0" y="0"/>
                </a:moveTo>
                <a:lnTo>
                  <a:pt x="3712952" y="0"/>
                </a:lnTo>
                <a:lnTo>
                  <a:pt x="3712952" y="5352004"/>
                </a:lnTo>
                <a:lnTo>
                  <a:pt x="0" y="53520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 rot="719027">
            <a:off x="16855245" y="4287024"/>
            <a:ext cx="928638" cy="1489070"/>
          </a:xfrm>
          <a:custGeom>
            <a:avLst/>
            <a:gdLst/>
            <a:ahLst/>
            <a:cxnLst/>
            <a:rect l="l" t="t" r="r" b="b"/>
            <a:pathLst>
              <a:path w="928638" h="1489070">
                <a:moveTo>
                  <a:pt x="0" y="0"/>
                </a:moveTo>
                <a:lnTo>
                  <a:pt x="928638" y="0"/>
                </a:lnTo>
                <a:lnTo>
                  <a:pt x="928638" y="1489070"/>
                </a:lnTo>
                <a:lnTo>
                  <a:pt x="0" y="1489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 rot="-910195">
            <a:off x="538296" y="4495528"/>
            <a:ext cx="928638" cy="1489070"/>
          </a:xfrm>
          <a:custGeom>
            <a:avLst/>
            <a:gdLst/>
            <a:ahLst/>
            <a:cxnLst/>
            <a:rect l="l" t="t" r="r" b="b"/>
            <a:pathLst>
              <a:path w="928638" h="1489070">
                <a:moveTo>
                  <a:pt x="0" y="0"/>
                </a:moveTo>
                <a:lnTo>
                  <a:pt x="928639" y="0"/>
                </a:lnTo>
                <a:lnTo>
                  <a:pt x="928639" y="1489070"/>
                </a:lnTo>
                <a:lnTo>
                  <a:pt x="0" y="1489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>
            <a:off x="357884" y="5759714"/>
            <a:ext cx="3780284" cy="4527286"/>
          </a:xfrm>
          <a:custGeom>
            <a:avLst/>
            <a:gdLst/>
            <a:ahLst/>
            <a:cxnLst/>
            <a:rect l="l" t="t" r="r" b="b"/>
            <a:pathLst>
              <a:path w="3780284" h="4527286">
                <a:moveTo>
                  <a:pt x="0" y="0"/>
                </a:moveTo>
                <a:lnTo>
                  <a:pt x="3780284" y="0"/>
                </a:lnTo>
                <a:lnTo>
                  <a:pt x="3780284" y="4527286"/>
                </a:lnTo>
                <a:lnTo>
                  <a:pt x="0" y="45272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>
            <a:off x="14471347" y="2333112"/>
            <a:ext cx="1291684" cy="1291684"/>
          </a:xfrm>
          <a:custGeom>
            <a:avLst/>
            <a:gdLst/>
            <a:ahLst/>
            <a:cxnLst/>
            <a:rect l="l" t="t" r="r" b="b"/>
            <a:pathLst>
              <a:path w="1291684" h="1291684">
                <a:moveTo>
                  <a:pt x="0" y="0"/>
                </a:moveTo>
                <a:lnTo>
                  <a:pt x="1291684" y="0"/>
                </a:lnTo>
                <a:lnTo>
                  <a:pt x="1291684" y="1291684"/>
                </a:lnTo>
                <a:lnTo>
                  <a:pt x="0" y="1291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 flipH="1">
            <a:off x="2524969" y="2333112"/>
            <a:ext cx="1291684" cy="1291684"/>
          </a:xfrm>
          <a:custGeom>
            <a:avLst/>
            <a:gdLst/>
            <a:ahLst/>
            <a:cxnLst/>
            <a:rect l="l" t="t" r="r" b="b"/>
            <a:pathLst>
              <a:path w="1291684" h="1291684">
                <a:moveTo>
                  <a:pt x="1291684" y="0"/>
                </a:moveTo>
                <a:lnTo>
                  <a:pt x="0" y="0"/>
                </a:lnTo>
                <a:lnTo>
                  <a:pt x="0" y="1291684"/>
                </a:lnTo>
                <a:lnTo>
                  <a:pt x="1291684" y="1291684"/>
                </a:lnTo>
                <a:lnTo>
                  <a:pt x="12916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23313" y="2138103"/>
            <a:ext cx="12641373" cy="2639939"/>
            <a:chOff x="0" y="0"/>
            <a:chExt cx="16855164" cy="351991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855164" cy="3519919"/>
              <a:chOff x="0" y="0"/>
              <a:chExt cx="9648734" cy="20149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650004" cy="2014977"/>
              </a:xfrm>
              <a:custGeom>
                <a:avLst/>
                <a:gdLst/>
                <a:ahLst/>
                <a:cxnLst/>
                <a:rect l="l" t="t" r="r" b="b"/>
                <a:pathLst>
                  <a:path w="9650004" h="2014977">
                    <a:moveTo>
                      <a:pt x="9096284" y="2014977"/>
                    </a:moveTo>
                    <a:lnTo>
                      <a:pt x="553720" y="2014977"/>
                    </a:lnTo>
                    <a:cubicBezTo>
                      <a:pt x="247650" y="2014977"/>
                      <a:pt x="0" y="1563992"/>
                      <a:pt x="0" y="1008729"/>
                    </a:cubicBezTo>
                    <a:cubicBezTo>
                      <a:pt x="0" y="451151"/>
                      <a:pt x="247650" y="0"/>
                      <a:pt x="553720" y="0"/>
                    </a:cubicBezTo>
                    <a:lnTo>
                      <a:pt x="9096284" y="0"/>
                    </a:lnTo>
                    <a:cubicBezTo>
                      <a:pt x="9402354" y="0"/>
                      <a:pt x="9650004" y="451152"/>
                      <a:pt x="9650004" y="1008729"/>
                    </a:cubicBezTo>
                    <a:cubicBezTo>
                      <a:pt x="9648734" y="1563992"/>
                      <a:pt x="9401084" y="2014977"/>
                      <a:pt x="9096284" y="2014977"/>
                    </a:cubicBezTo>
                    <a:close/>
                  </a:path>
                </a:pathLst>
              </a:custGeom>
              <a:solidFill>
                <a:srgbClr val="FFB923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888123" y="706661"/>
              <a:ext cx="15078919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ar-SA" sz="4000" b="0" i="0" dirty="0">
                  <a:solidFill>
                    <a:srgbClr val="000000"/>
                  </a:solidFill>
                  <a:effectLst/>
                </a:rPr>
                <a:t>بسبب </a:t>
              </a:r>
              <a:r>
                <a:rPr lang="ar-SA" sz="4000" b="0" i="0" dirty="0" err="1">
                  <a:solidFill>
                    <a:srgbClr val="000000"/>
                  </a:solidFill>
                  <a:effectLst/>
                </a:rPr>
                <a:t>إفتقارهم</a:t>
              </a:r>
              <a:r>
                <a:rPr lang="ar-SA" sz="4000" b="0" i="0" dirty="0">
                  <a:solidFill>
                    <a:srgbClr val="000000"/>
                  </a:solidFill>
                  <a:effectLst/>
                </a:rPr>
                <a:t> إلى المهارات الوظيفية التي تخدم سوق العمل وتتماشى مع مصلحة مهارات القرن الحادي والعشرين لتحقيق رؤية 2030</a:t>
              </a:r>
              <a:endParaRPr lang="en-US" sz="3999" dirty="0">
                <a:solidFill>
                  <a:srgbClr val="000000"/>
                </a:solidFill>
                <a:cs typeface="Roca Two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1858268" y="6710258"/>
            <a:ext cx="3197328" cy="3723235"/>
          </a:xfrm>
          <a:custGeom>
            <a:avLst/>
            <a:gdLst/>
            <a:ahLst/>
            <a:cxnLst/>
            <a:rect l="l" t="t" r="r" b="b"/>
            <a:pathLst>
              <a:path w="3197328" h="3723235">
                <a:moveTo>
                  <a:pt x="0" y="0"/>
                </a:moveTo>
                <a:lnTo>
                  <a:pt x="3197328" y="0"/>
                </a:lnTo>
                <a:lnTo>
                  <a:pt x="3197328" y="3723234"/>
                </a:lnTo>
                <a:lnTo>
                  <a:pt x="0" y="3723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>
            <a:off x="4397281" y="6710258"/>
            <a:ext cx="2708653" cy="3723235"/>
          </a:xfrm>
          <a:custGeom>
            <a:avLst/>
            <a:gdLst/>
            <a:ahLst/>
            <a:cxnLst/>
            <a:rect l="l" t="t" r="r" b="b"/>
            <a:pathLst>
              <a:path w="2708653" h="3723235">
                <a:moveTo>
                  <a:pt x="0" y="0"/>
                </a:moveTo>
                <a:lnTo>
                  <a:pt x="2708653" y="0"/>
                </a:lnTo>
                <a:lnTo>
                  <a:pt x="2708653" y="3723234"/>
                </a:lnTo>
                <a:lnTo>
                  <a:pt x="0" y="3723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7086063" y="4778042"/>
            <a:ext cx="4532220" cy="5508958"/>
          </a:xfrm>
          <a:custGeom>
            <a:avLst/>
            <a:gdLst/>
            <a:ahLst/>
            <a:cxnLst/>
            <a:rect l="l" t="t" r="r" b="b"/>
            <a:pathLst>
              <a:path w="4532220" h="5508958">
                <a:moveTo>
                  <a:pt x="0" y="0"/>
                </a:moveTo>
                <a:lnTo>
                  <a:pt x="4532220" y="0"/>
                </a:lnTo>
                <a:lnTo>
                  <a:pt x="4532220" y="5508958"/>
                </a:lnTo>
                <a:lnTo>
                  <a:pt x="0" y="550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02" b="-1679"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862" y="8334375"/>
            <a:ext cx="19507723" cy="1343307"/>
            <a:chOff x="0" y="0"/>
            <a:chExt cx="5137837" cy="3537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37837" cy="353793"/>
            </a:xfrm>
            <a:custGeom>
              <a:avLst/>
              <a:gdLst/>
              <a:ahLst/>
              <a:cxnLst/>
              <a:rect l="l" t="t" r="r" b="b"/>
              <a:pathLst>
                <a:path w="5137837" h="353793">
                  <a:moveTo>
                    <a:pt x="0" y="0"/>
                  </a:moveTo>
                  <a:lnTo>
                    <a:pt x="5137837" y="0"/>
                  </a:lnTo>
                  <a:lnTo>
                    <a:pt x="5137837" y="353793"/>
                  </a:lnTo>
                  <a:lnTo>
                    <a:pt x="0" y="353793"/>
                  </a:lnTo>
                  <a:close/>
                </a:path>
              </a:pathLst>
            </a:custGeom>
            <a:solidFill>
              <a:srgbClr val="F9B299"/>
            </a:solidFill>
            <a:ln w="38100">
              <a:solidFill>
                <a:srgbClr val="320B01"/>
              </a:solidFill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-609862" y="1598295"/>
            <a:ext cx="6948601" cy="7090409"/>
          </a:xfrm>
          <a:custGeom>
            <a:avLst/>
            <a:gdLst/>
            <a:ahLst/>
            <a:cxnLst/>
            <a:rect l="l" t="t" r="r" b="b"/>
            <a:pathLst>
              <a:path w="6948601" h="7090409">
                <a:moveTo>
                  <a:pt x="6948601" y="0"/>
                </a:moveTo>
                <a:lnTo>
                  <a:pt x="0" y="0"/>
                </a:lnTo>
                <a:lnTo>
                  <a:pt x="0" y="7090410"/>
                </a:lnTo>
                <a:lnTo>
                  <a:pt x="6948601" y="7090410"/>
                </a:lnTo>
                <a:lnTo>
                  <a:pt x="6948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>
            <a:off x="9647691" y="451017"/>
            <a:ext cx="5126662" cy="7048472"/>
          </a:xfrm>
          <a:custGeom>
            <a:avLst/>
            <a:gdLst/>
            <a:ahLst/>
            <a:cxnLst/>
            <a:rect l="l" t="t" r="r" b="b"/>
            <a:pathLst>
              <a:path w="5126662" h="7048472">
                <a:moveTo>
                  <a:pt x="0" y="0"/>
                </a:moveTo>
                <a:lnTo>
                  <a:pt x="5126662" y="0"/>
                </a:lnTo>
                <a:lnTo>
                  <a:pt x="5126662" y="7048472"/>
                </a:lnTo>
                <a:lnTo>
                  <a:pt x="0" y="70484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TextBox 7"/>
          <p:cNvSpPr txBox="1"/>
          <p:nvPr/>
        </p:nvSpPr>
        <p:spPr>
          <a:xfrm>
            <a:off x="7812414" y="8725041"/>
            <a:ext cx="9446886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39"/>
              </a:lnSpc>
            </a:pPr>
            <a:r>
              <a:rPr lang="en-US" sz="3699">
                <a:solidFill>
                  <a:srgbClr val="320B01"/>
                </a:solidFill>
                <a:cs typeface="Changa SemiBold"/>
              </a:rPr>
              <a:t>أنواع المجالات الاختياريه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263</Words>
  <Application>Microsoft Office PowerPoint</Application>
  <PresentationFormat>مخصص</PresentationFormat>
  <Paragraphs>41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Calibri</vt:lpstr>
      <vt:lpstr>Arial</vt:lpstr>
      <vt:lpstr>TS Qamus</vt:lpstr>
      <vt:lpstr>YAFdJjvw9Ps 0</vt:lpstr>
      <vt:lpstr>Canva Sans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 الكلمة المشتركة بين هؤلاء الأربعة؟</dc:title>
  <dc:creator>Laila .n</dc:creator>
  <cp:lastModifiedBy>Laila .n</cp:lastModifiedBy>
  <cp:revision>3</cp:revision>
  <dcterms:created xsi:type="dcterms:W3CDTF">2006-08-16T00:00:00Z</dcterms:created>
  <dcterms:modified xsi:type="dcterms:W3CDTF">2023-08-19T19:37:49Z</dcterms:modified>
  <dc:identifier>DAFrjsqJOq4</dc:identifier>
</cp:coreProperties>
</file>